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77" r:id="rId10"/>
    <p:sldId id="262" r:id="rId11"/>
    <p:sldId id="263" r:id="rId12"/>
    <p:sldId id="264" r:id="rId13"/>
    <p:sldId id="265" r:id="rId14"/>
    <p:sldId id="268" r:id="rId15"/>
    <p:sldId id="269" r:id="rId16"/>
    <p:sldId id="270" r:id="rId17"/>
    <p:sldId id="271" r:id="rId18"/>
    <p:sldId id="278" r:id="rId19"/>
    <p:sldId id="272" r:id="rId20"/>
    <p:sldId id="273" r:id="rId21"/>
    <p:sldId id="267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569" autoAdjust="0"/>
  </p:normalViewPr>
  <p:slideViewPr>
    <p:cSldViewPr>
      <p:cViewPr varScale="1">
        <p:scale>
          <a:sx n="62" d="100"/>
          <a:sy n="62" d="100"/>
        </p:scale>
        <p:origin x="-15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896398366870811E-2"/>
          <c:y val="5.3279489911870696E-2"/>
          <c:w val="0.64101718188004275"/>
          <c:h val="0.681167079801580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начале проекта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Яна</c:v>
                </c:pt>
                <c:pt idx="1">
                  <c:v>Полина</c:v>
                </c:pt>
                <c:pt idx="2">
                  <c:v>Алёна</c:v>
                </c:pt>
                <c:pt idx="3">
                  <c:v>Андрей</c:v>
                </c:pt>
                <c:pt idx="4">
                  <c:v>Максим</c:v>
                </c:pt>
                <c:pt idx="5">
                  <c:v>Юлия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EB-4625-B169-0126C67C65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конце проекта 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Яна</c:v>
                </c:pt>
                <c:pt idx="1">
                  <c:v>Полина</c:v>
                </c:pt>
                <c:pt idx="2">
                  <c:v>Алёна</c:v>
                </c:pt>
                <c:pt idx="3">
                  <c:v>Андрей</c:v>
                </c:pt>
                <c:pt idx="4">
                  <c:v>Максим</c:v>
                </c:pt>
                <c:pt idx="5">
                  <c:v>Юлия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EB-4625-B169-0126C67C6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9737728"/>
        <c:axId val="49739264"/>
        <c:axId val="49678080"/>
      </c:bar3DChart>
      <c:catAx>
        <c:axId val="4973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739264"/>
        <c:crosses val="autoZero"/>
        <c:auto val="1"/>
        <c:lblAlgn val="ctr"/>
        <c:lblOffset val="100"/>
        <c:noMultiLvlLbl val="0"/>
      </c:catAx>
      <c:valAx>
        <c:axId val="49739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737728"/>
        <c:crosses val="autoZero"/>
        <c:crossBetween val="between"/>
      </c:valAx>
      <c:serAx>
        <c:axId val="49678080"/>
        <c:scaling>
          <c:orientation val="minMax"/>
        </c:scaling>
        <c:delete val="1"/>
        <c:axPos val="b"/>
        <c:majorTickMark val="out"/>
        <c:minorTickMark val="none"/>
        <c:tickLblPos val="nextTo"/>
        <c:crossAx val="49739264"/>
        <c:crosses val="autoZero"/>
      </c:serAx>
    </c:plotArea>
    <c:legend>
      <c:legendPos val="r"/>
      <c:layout>
        <c:manualLayout>
          <c:xMode val="edge"/>
          <c:yMode val="edge"/>
          <c:x val="0.70131561679790022"/>
          <c:y val="0.69149703610038349"/>
          <c:w val="0.28633870418975405"/>
          <c:h val="0.15576397774352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беседы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Яна</c:v>
                </c:pt>
                <c:pt idx="1">
                  <c:v>Полина</c:v>
                </c:pt>
                <c:pt idx="2">
                  <c:v>Алена</c:v>
                </c:pt>
                <c:pt idx="3">
                  <c:v>Андрей</c:v>
                </c:pt>
                <c:pt idx="4">
                  <c:v>Максим</c:v>
                </c:pt>
                <c:pt idx="5">
                  <c:v>Юля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C1-4224-A9B4-AC8800EBE0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беседы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Яна</c:v>
                </c:pt>
                <c:pt idx="1">
                  <c:v>Полина</c:v>
                </c:pt>
                <c:pt idx="2">
                  <c:v>Алена</c:v>
                </c:pt>
                <c:pt idx="3">
                  <c:v>Андрей</c:v>
                </c:pt>
                <c:pt idx="4">
                  <c:v>Максим</c:v>
                </c:pt>
                <c:pt idx="5">
                  <c:v>Юля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1-4224-A9B4-AC8800EBE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322880"/>
        <c:axId val="51324416"/>
      </c:barChart>
      <c:catAx>
        <c:axId val="5132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1324416"/>
        <c:crosses val="autoZero"/>
        <c:auto val="1"/>
        <c:lblAlgn val="ctr"/>
        <c:lblOffset val="100"/>
        <c:noMultiLvlLbl val="0"/>
      </c:catAx>
      <c:valAx>
        <c:axId val="5132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322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FFC000"/>
            </a:gs>
            <a:gs pos="94000">
              <a:srgbClr val="FFFF00">
                <a:alpha val="80000"/>
              </a:srgbClr>
            </a:gs>
            <a:gs pos="44000">
              <a:srgbClr val="F0F0F0"/>
            </a:gs>
            <a:gs pos="44000">
              <a:schemeClr val="bg1">
                <a:tint val="45000"/>
                <a:shade val="99000"/>
                <a:satMod val="350000"/>
              </a:schemeClr>
            </a:gs>
            <a:gs pos="100000">
              <a:srgbClr val="FFC00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ПЕДАГОГИЧЕСКИЙ ПРОЕКТ </a:t>
            </a:r>
            <a:br>
              <a:rPr lang="ru-RU" dirty="0"/>
            </a:br>
            <a:r>
              <a:rPr lang="ru-RU" b="1" dirty="0"/>
              <a:t>«ЛУК ОТ СЕМИ НЕДУГ»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365104"/>
            <a:ext cx="3128392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Выполнили: воспитатели </a:t>
            </a:r>
            <a:r>
              <a:rPr lang="ru-RU" dirty="0" err="1">
                <a:solidFill>
                  <a:schemeClr val="tx1"/>
                </a:solidFill>
              </a:rPr>
              <a:t>Сырова</a:t>
            </a:r>
            <a:r>
              <a:rPr lang="ru-RU" dirty="0">
                <a:solidFill>
                  <a:schemeClr val="tx1"/>
                </a:solidFill>
              </a:rPr>
              <a:t> Л.В.</a:t>
            </a:r>
          </a:p>
          <a:p>
            <a:r>
              <a:rPr lang="ru-RU" dirty="0">
                <a:solidFill>
                  <a:schemeClr val="tx1"/>
                </a:solidFill>
              </a:rPr>
              <a:t>Яшина А.А.</a:t>
            </a:r>
          </a:p>
        </p:txBody>
      </p:sp>
      <p:pic>
        <p:nvPicPr>
          <p:cNvPr id="9219" name="Picture 3" descr="C:\Users\Маришка\Desktop\лук\лук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5" b="95699" l="10000" r="92262">
                        <a14:backgroundMark x1="32857" y1="42550" x2="32857" y2="42550"/>
                        <a14:backgroundMark x1="34167" y1="43779" x2="34167" y2="43779"/>
                        <a14:backgroundMark x1="35476" y1="45161" x2="35476" y2="45161"/>
                        <a14:backgroundMark x1="36667" y1="46083" x2="36667" y2="46083"/>
                        <a14:backgroundMark x1="37738" y1="47312" x2="37738" y2="47312"/>
                        <a14:backgroundMark x1="22024" y1="20430" x2="22024" y2="20430"/>
                        <a14:backgroundMark x1="22262" y1="22120" x2="22262" y2="22120"/>
                        <a14:backgroundMark x1="22738" y1="23810" x2="22738" y2="23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121">
            <a:off x="-273527" y="3264552"/>
            <a:ext cx="4585327" cy="35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651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ЭТАПЫ РАБОТЫ НАД ПРОЕКТОМ </a:t>
            </a:r>
            <a:br>
              <a:rPr lang="ru-RU" sz="4000" dirty="0"/>
            </a:br>
            <a:r>
              <a:rPr lang="ru-RU" sz="4000" b="1" dirty="0"/>
              <a:t>1. Подготовительный этап:</a:t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1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/>
              <a:t>- Разработка стратегии реализации проекта.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- Подбор материала по теме: «Лук. Свойства лука. Народные рецепты лука»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- Составлен план основного этапа, определены цели и задачи проектной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деятельности.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- Беседа: «Лук от семи недуг», «Посадка лука», «Первая зелень», «Витамины для детей», «Полезная пища».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- Дидактические игры: « Где растет?», «Что лишнее?», «Волшебный мешочек».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- Чтение сказки: «От чего лук стал горьким» Дж. </a:t>
            </a:r>
            <a:r>
              <a:rPr lang="ru-RU" dirty="0" err="1"/>
              <a:t>Родари</a:t>
            </a:r>
            <a:r>
              <a:rPr lang="ru-RU" dirty="0"/>
              <a:t> «Чиполино».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- Загадки, поговорки, пословицы про лук и про овощи.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- Рассматривание иллюстраций по теме «Лук»</a:t>
            </a:r>
          </a:p>
        </p:txBody>
      </p:sp>
      <p:pic>
        <p:nvPicPr>
          <p:cNvPr id="13314" name="Picture 2" descr="C:\Users\Маришка\Desktop\лук\лук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2456" y1="53505" x2="52456" y2="53505"/>
                        <a14:backgroundMark x1="30526" y1="25894" x2="30526" y2="25894"/>
                        <a14:backgroundMark x1="40877" y1="24320" x2="40877" y2="24320"/>
                        <a14:backgroundMark x1="81930" y1="40486" x2="81930" y2="40486"/>
                        <a14:backgroundMark x1="67193" y1="70815" x2="67193" y2="70815"/>
                        <a14:backgroundMark x1="34386" y1="44635" x2="34386" y2="44635"/>
                        <a14:backgroundMark x1="38947" y1="48927" x2="38947" y2="48927"/>
                        <a14:backgroundMark x1="62105" y1="53505" x2="62105" y2="53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99544"/>
            <a:ext cx="1963917" cy="240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87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2. Исследовательский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125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000" dirty="0"/>
              <a:t>- Совместная деятельность – посадка лука.</a:t>
            </a:r>
          </a:p>
          <a:p>
            <a:pPr marL="0" indent="0">
              <a:buNone/>
            </a:pPr>
            <a:r>
              <a:rPr lang="ru-RU" sz="2000" dirty="0"/>
              <a:t>- Совместная деятельность проведение бесед: «Чем хорош лук? О пользе лукового семейства», «Лук репчатый».</a:t>
            </a:r>
            <a:endParaRPr lang="ru-RU" sz="2000" dirty="0">
              <a:cs typeface="Calibri"/>
            </a:endParaRPr>
          </a:p>
          <a:p>
            <a:pPr marL="0" indent="0">
              <a:buNone/>
            </a:pPr>
            <a:r>
              <a:rPr lang="ru-RU" sz="2000" dirty="0"/>
              <a:t>- Консультация для родителей: «Полезные свойства лука» «Чем хорош лук? «О пользе лукового семейства», «Лук репчатый». Полезные и целебные (лечебные) свойства лука репчатого. Чем полезен лук? Лечение луком: народные рецепты».</a:t>
            </a:r>
          </a:p>
          <a:p>
            <a:pPr marL="0" indent="0">
              <a:buNone/>
            </a:pPr>
            <a:r>
              <a:rPr lang="ru-RU" sz="2000" dirty="0"/>
              <a:t>- Посадка лука в домашних условиях. На заключительном этапе: Отчет о том, что получилось дома (предоставление календаря наблюдений о посадке лука на перо в домашних условиях).</a:t>
            </a:r>
          </a:p>
          <a:p>
            <a:pPr marL="0" indent="0">
              <a:buNone/>
            </a:pPr>
            <a:r>
              <a:rPr lang="ru-RU" sz="2000" dirty="0"/>
              <a:t>- Разучивание стихов, загадок, поговорок об овощах, чтение стихов об овощах.</a:t>
            </a:r>
          </a:p>
          <a:p>
            <a:pPr marL="0" indent="0">
              <a:buNone/>
            </a:pPr>
            <a:r>
              <a:rPr lang="ru-RU" sz="2000" dirty="0"/>
              <a:t>- Рассматривание иллюстраций, картинок с изображением овощей.</a:t>
            </a:r>
          </a:p>
        </p:txBody>
      </p:sp>
      <p:pic>
        <p:nvPicPr>
          <p:cNvPr id="5" name="Picture 2" descr="C:\Users\Маришка\Desktop\лук\лук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818" y1="64137" x2="38818" y2="64137"/>
                        <a14:foregroundMark x1="34909" y1="70938" x2="34909" y2="70938"/>
                        <a14:foregroundMark x1="47545" y1="69721" x2="47545" y2="69721"/>
                        <a14:foregroundMark x1="32545" y1="64137" x2="32545" y2="64137"/>
                        <a14:foregroundMark x1="40455" y1="70293" x2="40455" y2="70293"/>
                        <a14:foregroundMark x1="36545" y1="74660" x2="36545" y2="74660"/>
                        <a14:foregroundMark x1="58545" y1="51754" x2="58545" y2="51754"/>
                        <a14:foregroundMark x1="26273" y1="41804" x2="26273" y2="41804"/>
                        <a14:foregroundMark x1="33818" y1="35719" x2="33818" y2="35719"/>
                        <a14:foregroundMark x1="35182" y1="39656" x2="35182" y2="39656"/>
                        <a14:foregroundMark x1="37000" y1="36793" x2="37000" y2="36793"/>
                        <a14:foregroundMark x1="29273" y1="38941" x2="29273" y2="38941"/>
                        <a14:foregroundMark x1="27909" y1="43593" x2="27909" y2="43593"/>
                        <a14:foregroundMark x1="39273" y1="37151" x2="39273" y2="37151"/>
                        <a14:foregroundMark x1="66636" y1="45741" x2="66636" y2="45741"/>
                        <a14:foregroundMark x1="71182" y1="43593" x2="71182" y2="43593"/>
                        <a14:foregroundMark x1="69818" y1="49749" x2="69818" y2="49749"/>
                        <a14:foregroundMark x1="63455" y1="46815" x2="63455" y2="46815"/>
                        <a14:foregroundMark x1="61636" y1="52971" x2="61636" y2="52971"/>
                        <a14:foregroundMark x1="61636" y1="56908" x2="61636" y2="56908"/>
                        <a14:foregroundMark x1="58000" y1="55476" x2="58000" y2="55476"/>
                        <a14:foregroundMark x1="64364" y1="50107" x2="64364" y2="50107"/>
                        <a14:foregroundMark x1="60727" y1="49034" x2="60727" y2="49034"/>
                        <a14:foregroundMark x1="72091" y1="48318" x2="72091" y2="48318"/>
                        <a14:foregroundMark x1="73909" y1="45025" x2="73909" y2="45025"/>
                        <a14:foregroundMark x1="67545" y1="44667" x2="67545" y2="44667"/>
                        <a14:foregroundMark x1="68455" y1="42878" x2="68455" y2="42878"/>
                        <a14:foregroundMark x1="69364" y1="45741" x2="69364" y2="45741"/>
                        <a14:foregroundMark x1="64364" y1="44309" x2="64364" y2="44309"/>
                        <a14:foregroundMark x1="28818" y1="89549" x2="28818" y2="89549"/>
                        <a14:foregroundMark x1="32909" y1="91410" x2="32909" y2="91410"/>
                        <a14:foregroundMark x1="36091" y1="91410" x2="36091" y2="91410"/>
                        <a14:foregroundMark x1="37455" y1="92126" x2="37455" y2="92126"/>
                        <a14:foregroundMark x1="41091" y1="91410" x2="41091" y2="91410"/>
                        <a14:foregroundMark x1="56182" y1="53329" x2="56182" y2="53329"/>
                        <a14:foregroundMark x1="53000" y1="65855" x2="53000" y2="65855"/>
                        <a14:foregroundMark x1="57545" y1="67287" x2="57545" y2="67287"/>
                        <a14:foregroundMark x1="47455" y1="65497" x2="47455" y2="65497"/>
                        <a14:foregroundMark x1="43364" y1="65497" x2="43364" y2="65497"/>
                        <a14:foregroundMark x1="62091" y1="67287" x2="62091" y2="67287"/>
                        <a14:foregroundMark x1="65273" y1="66929" x2="65273" y2="66929"/>
                        <a14:foregroundMark x1="68455" y1="66571" x2="68455" y2="66571"/>
                        <a14:foregroundMark x1="72091" y1="66571" x2="72091" y2="66571"/>
                        <a14:foregroundMark x1="73909" y1="66571" x2="73909" y2="66571"/>
                        <a14:foregroundMark x1="50273" y1="66571" x2="50273" y2="66571"/>
                        <a14:foregroundMark x1="34000" y1="40802" x2="34000" y2="40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2656"/>
            <a:ext cx="907190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42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91912"/>
          </a:xfrm>
        </p:spPr>
        <p:txBody>
          <a:bodyPr>
            <a:normAutofit/>
          </a:bodyPr>
          <a:lstStyle/>
          <a:p>
            <a:r>
              <a:rPr lang="ru-RU" sz="3600" b="1" dirty="0"/>
              <a:t>Опыты. Подготовка к посадке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359" y="1268760"/>
            <a:ext cx="4301887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На данном этапе мы подготовили грунт для посадки, пронумеровали стаканчики для опытов, воду, лопатку и лук.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0" y="3645024"/>
            <a:ext cx="456672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75" y="4077072"/>
            <a:ext cx="3886201" cy="230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085" y="1412776"/>
            <a:ext cx="3595721" cy="244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85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071" y="2241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Опыт № 1: В данном опыте мы сажали луковицу в стаканчик № 1 с землей и поливали.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 descr="C:\Users\Маришка\Desktop\лук\20190227_160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971567" cy="223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7864" y="4581128"/>
            <a:ext cx="20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Наблюдение: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68120"/>
            <a:ext cx="1819116" cy="236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62" y="4168120"/>
            <a:ext cx="2320240" cy="233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72" y="4168120"/>
            <a:ext cx="2488657" cy="233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278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Опыт № 2: В данном опыте мы сажали луковицу в стаканчик № 2 с землей и не поливали (без воды)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Маришка\Desktop\лук\20190227_1547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92"/>
          <a:stretch/>
        </p:blipFill>
        <p:spPr bwMode="auto">
          <a:xfrm>
            <a:off x="3131840" y="1985657"/>
            <a:ext cx="3456383" cy="295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494116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Наблюдение показало, что отсутствие полива приводит к гибели растения</a:t>
            </a:r>
          </a:p>
        </p:txBody>
      </p:sp>
      <p:pic>
        <p:nvPicPr>
          <p:cNvPr id="5123" name="Picture 3" descr="C:\Users\Маришка\Desktop\лук\лук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556" y1="74519" x2="73556" y2="74519"/>
                        <a14:foregroundMark x1="73778" y1="76154" x2="73778" y2="76154"/>
                        <a14:foregroundMark x1="73222" y1="78750" x2="73222" y2="78750"/>
                        <a14:foregroundMark x1="74889" y1="77981" x2="74889" y2="77981"/>
                        <a14:foregroundMark x1="75444" y1="76827" x2="75444" y2="76827"/>
                        <a14:foregroundMark x1="74556" y1="79423" x2="74556" y2="79423"/>
                        <a14:foregroundMark x1="70222" y1="49904" x2="70222" y2="49904"/>
                        <a14:foregroundMark x1="71889" y1="51538" x2="71889" y2="51538"/>
                        <a14:foregroundMark x1="70000" y1="63846" x2="70000" y2="63846"/>
                        <a14:foregroundMark x1="23556" y1="68077" x2="23556" y2="68077"/>
                        <a14:foregroundMark x1="10444" y1="64808" x2="10444" y2="64808"/>
                        <a14:foregroundMark x1="9000" y1="67115" x2="9000" y2="67115"/>
                        <a14:foregroundMark x1="12556" y1="64038" x2="12556" y2="64038"/>
                        <a14:foregroundMark x1="11000" y1="66923" x2="11000" y2="66923"/>
                        <a14:foregroundMark x1="22444" y1="55577" x2="22444" y2="55577"/>
                        <a14:foregroundMark x1="19111" y1="56731" x2="19111" y2="56731"/>
                        <a14:foregroundMark x1="21111" y1="56731" x2="21111" y2="56731"/>
                        <a14:foregroundMark x1="19667" y1="55769" x2="19667" y2="55769"/>
                        <a14:foregroundMark x1="76556" y1="79231" x2="76556" y2="7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36544"/>
            <a:ext cx="2032685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5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71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Опыт № 3 В данном опыте мы помещаем луковицу в стаканчик № 3 с водой, без земли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Маришка\Desktop\лук\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4139952" cy="2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725144"/>
            <a:ext cx="20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Наблюдение: </a:t>
            </a:r>
          </a:p>
        </p:txBody>
      </p:sp>
      <p:pic>
        <p:nvPicPr>
          <p:cNvPr id="6147" name="Picture 3" descr="C:\Users\Маришка\Desktop\лук\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65610"/>
            <a:ext cx="4050704" cy="227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65610"/>
            <a:ext cx="2923977" cy="225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455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Опыт № 4 В данном опыте мы</a:t>
            </a:r>
            <a:br>
              <a:rPr lang="ru-RU" sz="3200" dirty="0"/>
            </a:br>
            <a:r>
              <a:rPr lang="ru-RU" sz="3200" dirty="0"/>
              <a:t>помещаем луковицу в стаканчик № 4 без воды и земли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321423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5445224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Наблюдение показало, что отсутствие полива и земли  приводит к гибели растения</a:t>
            </a:r>
          </a:p>
        </p:txBody>
      </p:sp>
      <p:pic>
        <p:nvPicPr>
          <p:cNvPr id="9" name="Picture 3" descr="C:\Users\Маришка\Desktop\лук\лук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3556" y1="74519" x2="73556" y2="74519"/>
                        <a14:foregroundMark x1="73778" y1="76154" x2="73778" y2="76154"/>
                        <a14:foregroundMark x1="73222" y1="78750" x2="73222" y2="78750"/>
                        <a14:foregroundMark x1="74889" y1="77981" x2="74889" y2="77981"/>
                        <a14:foregroundMark x1="75444" y1="76827" x2="75444" y2="76827"/>
                        <a14:foregroundMark x1="74556" y1="79423" x2="74556" y2="79423"/>
                        <a14:foregroundMark x1="70222" y1="49904" x2="70222" y2="49904"/>
                        <a14:foregroundMark x1="71889" y1="51538" x2="71889" y2="51538"/>
                        <a14:foregroundMark x1="70000" y1="63846" x2="70000" y2="63846"/>
                        <a14:foregroundMark x1="23556" y1="68077" x2="23556" y2="68077"/>
                        <a14:foregroundMark x1="10444" y1="64808" x2="10444" y2="64808"/>
                        <a14:foregroundMark x1="9000" y1="67115" x2="9000" y2="67115"/>
                        <a14:foregroundMark x1="12556" y1="64038" x2="12556" y2="64038"/>
                        <a14:foregroundMark x1="11000" y1="66923" x2="11000" y2="66923"/>
                        <a14:foregroundMark x1="22444" y1="55577" x2="22444" y2="55577"/>
                        <a14:foregroundMark x1="19111" y1="56731" x2="19111" y2="56731"/>
                        <a14:foregroundMark x1="21111" y1="56731" x2="21111" y2="56731"/>
                        <a14:foregroundMark x1="19667" y1="55769" x2="19667" y2="55769"/>
                        <a14:foregroundMark x1="76556" y1="79231" x2="76556" y2="7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2593517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695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- Проанализировали и обобщили результаты, полученных в процессе исследовательской деятельности детей.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Оформили выставку рисунков аппликаций «Лучок из природного материала.</a:t>
            </a:r>
            <a:endParaRPr lang="ru-RU"/>
          </a:p>
          <a:p>
            <a:pPr marL="0" indent="0">
              <a:buNone/>
            </a:pPr>
            <a:endParaRPr lang="ru-RU"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40505" y="522972"/>
            <a:ext cx="5062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3 этап. Заключительный</a:t>
            </a:r>
            <a:endParaRPr lang="ru-RU" sz="3600" dirty="0"/>
          </a:p>
        </p:txBody>
      </p:sp>
      <p:pic>
        <p:nvPicPr>
          <p:cNvPr id="6" name="Picture 2" descr="C:\Users\Маришка\Desktop\лук\лук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818" y1="64137" x2="38818" y2="64137"/>
                        <a14:foregroundMark x1="34909" y1="70938" x2="34909" y2="70938"/>
                        <a14:foregroundMark x1="47545" y1="69721" x2="47545" y2="69721"/>
                        <a14:foregroundMark x1="32545" y1="64137" x2="32545" y2="64137"/>
                        <a14:foregroundMark x1="40455" y1="70293" x2="40455" y2="70293"/>
                        <a14:foregroundMark x1="36545" y1="74660" x2="36545" y2="74660"/>
                        <a14:foregroundMark x1="58545" y1="51754" x2="58545" y2="51754"/>
                        <a14:foregroundMark x1="26273" y1="41804" x2="26273" y2="41804"/>
                        <a14:foregroundMark x1="33818" y1="35719" x2="33818" y2="35719"/>
                        <a14:foregroundMark x1="35182" y1="39656" x2="35182" y2="39656"/>
                        <a14:foregroundMark x1="37000" y1="36793" x2="37000" y2="36793"/>
                        <a14:foregroundMark x1="29273" y1="38941" x2="29273" y2="38941"/>
                        <a14:foregroundMark x1="27909" y1="43593" x2="27909" y2="43593"/>
                        <a14:foregroundMark x1="39273" y1="37151" x2="39273" y2="37151"/>
                        <a14:foregroundMark x1="66636" y1="45741" x2="66636" y2="45741"/>
                        <a14:foregroundMark x1="71182" y1="43593" x2="71182" y2="43593"/>
                        <a14:foregroundMark x1="69818" y1="49749" x2="69818" y2="49749"/>
                        <a14:foregroundMark x1="63455" y1="46815" x2="63455" y2="46815"/>
                        <a14:foregroundMark x1="61636" y1="52971" x2="61636" y2="52971"/>
                        <a14:foregroundMark x1="61636" y1="56908" x2="61636" y2="56908"/>
                        <a14:foregroundMark x1="58000" y1="55476" x2="58000" y2="55476"/>
                        <a14:foregroundMark x1="64364" y1="50107" x2="64364" y2="50107"/>
                        <a14:foregroundMark x1="60727" y1="49034" x2="60727" y2="49034"/>
                        <a14:foregroundMark x1="72091" y1="48318" x2="72091" y2="48318"/>
                        <a14:foregroundMark x1="73909" y1="45025" x2="73909" y2="45025"/>
                        <a14:foregroundMark x1="67545" y1="44667" x2="67545" y2="44667"/>
                        <a14:foregroundMark x1="68455" y1="42878" x2="68455" y2="42878"/>
                        <a14:foregroundMark x1="69364" y1="45741" x2="69364" y2="45741"/>
                        <a14:foregroundMark x1="64364" y1="44309" x2="64364" y2="44309"/>
                        <a14:foregroundMark x1="28818" y1="89549" x2="28818" y2="89549"/>
                        <a14:foregroundMark x1="32909" y1="91410" x2="32909" y2="91410"/>
                        <a14:foregroundMark x1="36091" y1="91410" x2="36091" y2="91410"/>
                        <a14:foregroundMark x1="37455" y1="92126" x2="37455" y2="92126"/>
                        <a14:foregroundMark x1="41091" y1="91410" x2="41091" y2="91410"/>
                        <a14:foregroundMark x1="56182" y1="53329" x2="56182" y2="53329"/>
                        <a14:foregroundMark x1="53000" y1="65855" x2="53000" y2="65855"/>
                        <a14:foregroundMark x1="57545" y1="67287" x2="57545" y2="67287"/>
                        <a14:foregroundMark x1="47455" y1="65497" x2="47455" y2="65497"/>
                        <a14:foregroundMark x1="43364" y1="65497" x2="43364" y2="65497"/>
                        <a14:foregroundMark x1="62091" y1="67287" x2="62091" y2="67287"/>
                        <a14:foregroundMark x1="65273" y1="66929" x2="65273" y2="66929"/>
                        <a14:foregroundMark x1="68455" y1="66571" x2="68455" y2="66571"/>
                        <a14:foregroundMark x1="72091" y1="66571" x2="72091" y2="66571"/>
                        <a14:foregroundMark x1="73909" y1="66571" x2="73909" y2="66571"/>
                        <a14:foregroundMark x1="50273" y1="66571" x2="50273" y2="66571"/>
                        <a14:foregroundMark x1="34000" y1="40802" x2="34000" y2="40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03012"/>
            <a:ext cx="1186675" cy="150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184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/>
              <a:t>Работа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ru-RU" sz="26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2600" dirty="0"/>
              <a:t>1. Домашнее задание - просмотр и обсуждение мультфильма </a:t>
            </a:r>
            <a:r>
              <a:rPr lang="en-US" sz="2600" dirty="0"/>
              <a:t>«</a:t>
            </a:r>
            <a:r>
              <a:rPr lang="ru-RU" sz="2600" dirty="0" err="1"/>
              <a:t>Чиполлино</a:t>
            </a:r>
            <a:r>
              <a:rPr lang="en-US" sz="2600" dirty="0"/>
              <a:t>», </a:t>
            </a:r>
            <a:r>
              <a:rPr lang="ru-RU" sz="2600" dirty="0"/>
              <a:t>расширить представление у детей о применении зеленого лука в пищу.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600" dirty="0"/>
              <a:t>2.Составить альбом с рецептами с применением лука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4">
            <a:off x="1189689" y="4372443"/>
            <a:ext cx="1762432" cy="2203461"/>
          </a:xfrm>
          <a:prstGeom prst="rect">
            <a:avLst/>
          </a:prstGeom>
        </p:spPr>
      </p:pic>
      <p:pic>
        <p:nvPicPr>
          <p:cNvPr id="6" name="Picture 2" descr="C:\Users\Маришка\Desktop\лук\лук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818" y1="64137" x2="38818" y2="64137"/>
                        <a14:foregroundMark x1="34909" y1="70938" x2="34909" y2="70938"/>
                        <a14:foregroundMark x1="47545" y1="69721" x2="47545" y2="69721"/>
                        <a14:foregroundMark x1="32545" y1="64137" x2="32545" y2="64137"/>
                        <a14:foregroundMark x1="40455" y1="70293" x2="40455" y2="70293"/>
                        <a14:foregroundMark x1="36545" y1="74660" x2="36545" y2="74660"/>
                        <a14:foregroundMark x1="58545" y1="51754" x2="58545" y2="51754"/>
                        <a14:foregroundMark x1="26273" y1="41804" x2="26273" y2="41804"/>
                        <a14:foregroundMark x1="33818" y1="35719" x2="33818" y2="35719"/>
                        <a14:foregroundMark x1="35182" y1="39656" x2="35182" y2="39656"/>
                        <a14:foregroundMark x1="37000" y1="36793" x2="37000" y2="36793"/>
                        <a14:foregroundMark x1="29273" y1="38941" x2="29273" y2="38941"/>
                        <a14:foregroundMark x1="27909" y1="43593" x2="27909" y2="43593"/>
                        <a14:foregroundMark x1="39273" y1="37151" x2="39273" y2="37151"/>
                        <a14:foregroundMark x1="66636" y1="45741" x2="66636" y2="45741"/>
                        <a14:foregroundMark x1="71182" y1="43593" x2="71182" y2="43593"/>
                        <a14:foregroundMark x1="69818" y1="49749" x2="69818" y2="49749"/>
                        <a14:foregroundMark x1="63455" y1="46815" x2="63455" y2="46815"/>
                        <a14:foregroundMark x1="61636" y1="52971" x2="61636" y2="52971"/>
                        <a14:foregroundMark x1="61636" y1="56908" x2="61636" y2="56908"/>
                        <a14:foregroundMark x1="58000" y1="55476" x2="58000" y2="55476"/>
                        <a14:foregroundMark x1="64364" y1="50107" x2="64364" y2="50107"/>
                        <a14:foregroundMark x1="60727" y1="49034" x2="60727" y2="49034"/>
                        <a14:foregroundMark x1="72091" y1="48318" x2="72091" y2="48318"/>
                        <a14:foregroundMark x1="73909" y1="45025" x2="73909" y2="45025"/>
                        <a14:foregroundMark x1="67545" y1="44667" x2="67545" y2="44667"/>
                        <a14:foregroundMark x1="68455" y1="42878" x2="68455" y2="42878"/>
                        <a14:foregroundMark x1="69364" y1="45741" x2="69364" y2="45741"/>
                        <a14:foregroundMark x1="64364" y1="44309" x2="64364" y2="44309"/>
                        <a14:foregroundMark x1="28818" y1="89549" x2="28818" y2="89549"/>
                        <a14:foregroundMark x1="32909" y1="91410" x2="32909" y2="91410"/>
                        <a14:foregroundMark x1="36091" y1="91410" x2="36091" y2="91410"/>
                        <a14:foregroundMark x1="37455" y1="92126" x2="37455" y2="92126"/>
                        <a14:foregroundMark x1="41091" y1="91410" x2="41091" y2="91410"/>
                        <a14:foregroundMark x1="56182" y1="53329" x2="56182" y2="53329"/>
                        <a14:foregroundMark x1="53000" y1="65855" x2="53000" y2="65855"/>
                        <a14:foregroundMark x1="57545" y1="67287" x2="57545" y2="67287"/>
                        <a14:foregroundMark x1="47455" y1="65497" x2="47455" y2="65497"/>
                        <a14:foregroundMark x1="43364" y1="65497" x2="43364" y2="65497"/>
                        <a14:foregroundMark x1="62091" y1="67287" x2="62091" y2="67287"/>
                        <a14:foregroundMark x1="65273" y1="66929" x2="65273" y2="66929"/>
                        <a14:foregroundMark x1="68455" y1="66571" x2="68455" y2="66571"/>
                        <a14:foregroundMark x1="72091" y1="66571" x2="72091" y2="66571"/>
                        <a14:foregroundMark x1="73909" y1="66571" x2="73909" y2="66571"/>
                        <a14:foregroundMark x1="50273" y1="66571" x2="50273" y2="66571"/>
                        <a14:foregroundMark x1="34000" y1="40802" x2="34000" y2="40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35122"/>
            <a:ext cx="1761138" cy="22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3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Наше творчество</a:t>
            </a:r>
            <a:endParaRPr lang="ru-RU" sz="5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280154" cy="49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Маришка\Desktop\лук\лук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2500" y1="65484" x2="22500" y2="65484"/>
                        <a14:foregroundMark x1="43125" y1="65040" x2="43125" y2="65040"/>
                        <a14:foregroundMark x1="42969" y1="59095" x2="42969" y2="59095"/>
                        <a14:foregroundMark x1="20469" y1="60337" x2="20469" y2="60337"/>
                        <a14:foregroundMark x1="49688" y1="85714" x2="49688" y2="85714"/>
                        <a14:foregroundMark x1="24375" y1="55723" x2="24375" y2="55723"/>
                        <a14:foregroundMark x1="30781" y1="61757" x2="30781" y2="61757"/>
                        <a14:foregroundMark x1="29063" y1="64153" x2="29063" y2="64153"/>
                        <a14:foregroundMark x1="26719" y1="69122" x2="26719" y2="69122"/>
                        <a14:foregroundMark x1="22031" y1="68678" x2="22031" y2="68678"/>
                        <a14:foregroundMark x1="24688" y1="60248" x2="24688" y2="60248"/>
                        <a14:foregroundMark x1="29531" y1="55634" x2="29531" y2="55634"/>
                        <a14:foregroundMark x1="32813" y1="58829" x2="32813" y2="58829"/>
                        <a14:foregroundMark x1="24219" y1="57853" x2="24219" y2="57853"/>
                        <a14:foregroundMark x1="20781" y1="63886" x2="20781" y2="63886"/>
                        <a14:foregroundMark x1="28594" y1="65839" x2="28594" y2="65839"/>
                        <a14:foregroundMark x1="25156" y1="63531" x2="25156" y2="63531"/>
                        <a14:foregroundMark x1="19219" y1="66282" x2="19219" y2="66282"/>
                        <a14:foregroundMark x1="46875" y1="62999" x2="46875" y2="62999"/>
                        <a14:foregroundMark x1="46406" y1="58119" x2="46406" y2="58119"/>
                        <a14:foregroundMark x1="48906" y1="57232" x2="48906" y2="57232"/>
                        <a14:foregroundMark x1="46094" y1="56078" x2="46094" y2="56078"/>
                        <a14:foregroundMark x1="42656" y1="56699" x2="42656" y2="56699"/>
                        <a14:foregroundMark x1="41094" y1="59006" x2="41094" y2="59006"/>
                        <a14:foregroundMark x1="39375" y1="62733" x2="39375" y2="62733"/>
                        <a14:foregroundMark x1="39531" y1="64330" x2="39531" y2="64330"/>
                        <a14:foregroundMark x1="39688" y1="67258" x2="39688" y2="67258"/>
                        <a14:foregroundMark x1="43594" y1="69033" x2="43594" y2="69033"/>
                        <a14:foregroundMark x1="45625" y1="71251" x2="45625" y2="71251"/>
                        <a14:foregroundMark x1="48750" y1="69033" x2="48750" y2="69033"/>
                        <a14:foregroundMark x1="49531" y1="66371" x2="49531" y2="66371"/>
                        <a14:foregroundMark x1="52031" y1="64241" x2="52031" y2="64241"/>
                        <a14:foregroundMark x1="52969" y1="61934" x2="52969" y2="61934"/>
                        <a14:foregroundMark x1="50781" y1="60692" x2="50781" y2="60692"/>
                        <a14:foregroundMark x1="54219" y1="65484" x2="54219" y2="65484"/>
                        <a14:foregroundMark x1="53281" y1="69033" x2="53281" y2="69033"/>
                        <a14:foregroundMark x1="50469" y1="72050" x2="50469" y2="72050"/>
                        <a14:foregroundMark x1="41563" y1="70719" x2="41563" y2="70719"/>
                        <a14:foregroundMark x1="52344" y1="84738" x2="52344" y2="84738"/>
                        <a14:foregroundMark x1="46406" y1="87489" x2="46406" y2="87489"/>
                        <a14:foregroundMark x1="43125" y1="86779" x2="43125" y2="86779"/>
                        <a14:foregroundMark x1="48750" y1="54303" x2="48750" y2="54303"/>
                        <a14:foregroundMark x1="44063" y1="53860" x2="44063" y2="53860"/>
                        <a14:foregroundMark x1="52500" y1="58296" x2="52500" y2="58296"/>
                        <a14:foregroundMark x1="37656" y1="60870" x2="37656" y2="60870"/>
                        <a14:foregroundMark x1="43594" y1="62378" x2="43594" y2="62378"/>
                        <a14:foregroundMark x1="40000" y1="55901" x2="40000" y2="55901"/>
                        <a14:foregroundMark x1="55156" y1="63798" x2="55156" y2="63798"/>
                        <a14:foregroundMark x1="55000" y1="60337" x2="55000" y2="60337"/>
                        <a14:foregroundMark x1="46406" y1="60870" x2="46406" y2="60870"/>
                        <a14:foregroundMark x1="28438" y1="60248" x2="28438" y2="60248"/>
                        <a14:foregroundMark x1="26875" y1="58296" x2="26875" y2="58296"/>
                        <a14:foregroundMark x1="21875" y1="58208" x2="21875" y2="58208"/>
                        <a14:foregroundMark x1="27500" y1="61934" x2="27500" y2="61934"/>
                        <a14:foregroundMark x1="22188" y1="61846" x2="22188" y2="61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867">
            <a:off x="7348012" y="3928130"/>
            <a:ext cx="1670271" cy="294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5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5500" dirty="0"/>
              <a:t>	Дети младшего дошкольного возраста в недостаточной степени имеют представления о растениях, о необходимых условиях их роста, их интерес к познавательно-исследовательской деятельности недостаточно развит. Исследовательская, поисковая активность – естественное состояние ребенка, он настроен на познание мира. Только с помощью взрослых дошкольник может понять, что жизнь растения зависит от наличия тепла, света и хорошей почвы, научится отличать здоровое и сильное растение от слабого, хилого, требующего «лечения». Научившись понимать состояние растений, ребенок будет сочувствовать и ухаживать. Таким образом, решаются задачи познавательно-исследовательского, социально- личностного, эстетического развития ребенка.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500" dirty="0"/>
              <a:t>	Маленькие дети любят действовать. Мир вокруг себя они познают практически, а свои действия с наблюдениями за результатами. Практической деятельностью является непосредственное участие детей в ходе за растениями. Приобщение к посильному труду по уходу за растениями – это, прежде всего развитие таких качеств, как ответственность за выполнение поручения, за полученный результат, обязательность, целеустремленность.</a:t>
            </a:r>
          </a:p>
        </p:txBody>
      </p:sp>
      <p:pic>
        <p:nvPicPr>
          <p:cNvPr id="4" name="Picture 2" descr="C:\Users\Маришка\Desktop\лук\лук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818" y1="64137" x2="38818" y2="64137"/>
                        <a14:foregroundMark x1="34909" y1="70938" x2="34909" y2="70938"/>
                        <a14:foregroundMark x1="47545" y1="69721" x2="47545" y2="69721"/>
                        <a14:foregroundMark x1="32545" y1="64137" x2="32545" y2="64137"/>
                        <a14:foregroundMark x1="40455" y1="70293" x2="40455" y2="70293"/>
                        <a14:foregroundMark x1="36545" y1="74660" x2="36545" y2="74660"/>
                        <a14:foregroundMark x1="58545" y1="51754" x2="58545" y2="51754"/>
                        <a14:foregroundMark x1="26273" y1="41804" x2="26273" y2="41804"/>
                        <a14:foregroundMark x1="33818" y1="35719" x2="33818" y2="35719"/>
                        <a14:foregroundMark x1="35182" y1="39656" x2="35182" y2="39656"/>
                        <a14:foregroundMark x1="37000" y1="36793" x2="37000" y2="36793"/>
                        <a14:foregroundMark x1="29273" y1="38941" x2="29273" y2="38941"/>
                        <a14:foregroundMark x1="27909" y1="43593" x2="27909" y2="43593"/>
                        <a14:foregroundMark x1="39273" y1="37151" x2="39273" y2="37151"/>
                        <a14:foregroundMark x1="66636" y1="45741" x2="66636" y2="45741"/>
                        <a14:foregroundMark x1="71182" y1="43593" x2="71182" y2="43593"/>
                        <a14:foregroundMark x1="69818" y1="49749" x2="69818" y2="49749"/>
                        <a14:foregroundMark x1="63455" y1="46815" x2="63455" y2="46815"/>
                        <a14:foregroundMark x1="61636" y1="52971" x2="61636" y2="52971"/>
                        <a14:foregroundMark x1="61636" y1="56908" x2="61636" y2="56908"/>
                        <a14:foregroundMark x1="58000" y1="55476" x2="58000" y2="55476"/>
                        <a14:foregroundMark x1="64364" y1="50107" x2="64364" y2="50107"/>
                        <a14:foregroundMark x1="60727" y1="49034" x2="60727" y2="49034"/>
                        <a14:foregroundMark x1="72091" y1="48318" x2="72091" y2="48318"/>
                        <a14:foregroundMark x1="73909" y1="45025" x2="73909" y2="45025"/>
                        <a14:foregroundMark x1="67545" y1="44667" x2="67545" y2="44667"/>
                        <a14:foregroundMark x1="68455" y1="42878" x2="68455" y2="42878"/>
                        <a14:foregroundMark x1="69364" y1="45741" x2="69364" y2="45741"/>
                        <a14:foregroundMark x1="64364" y1="44309" x2="64364" y2="44309"/>
                        <a14:foregroundMark x1="28818" y1="89549" x2="28818" y2="89549"/>
                        <a14:foregroundMark x1="32909" y1="91410" x2="32909" y2="91410"/>
                        <a14:foregroundMark x1="36091" y1="91410" x2="36091" y2="91410"/>
                        <a14:foregroundMark x1="37455" y1="92126" x2="37455" y2="92126"/>
                        <a14:foregroundMark x1="41091" y1="91410" x2="41091" y2="91410"/>
                        <a14:foregroundMark x1="56182" y1="53329" x2="56182" y2="53329"/>
                        <a14:foregroundMark x1="53000" y1="65855" x2="53000" y2="65855"/>
                        <a14:foregroundMark x1="57545" y1="67287" x2="57545" y2="67287"/>
                        <a14:foregroundMark x1="47455" y1="65497" x2="47455" y2="65497"/>
                        <a14:foregroundMark x1="43364" y1="65497" x2="43364" y2="65497"/>
                        <a14:foregroundMark x1="62091" y1="67287" x2="62091" y2="67287"/>
                        <a14:foregroundMark x1="65273" y1="66929" x2="65273" y2="66929"/>
                        <a14:foregroundMark x1="68455" y1="66571" x2="68455" y2="66571"/>
                        <a14:foregroundMark x1="72091" y1="66571" x2="72091" y2="66571"/>
                        <a14:foregroundMark x1="73909" y1="66571" x2="73909" y2="66571"/>
                        <a14:foregroundMark x1="50273" y1="66571" x2="50273" y2="66571"/>
                        <a14:foregroundMark x1="34000" y1="40802" x2="34000" y2="40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75188"/>
            <a:ext cx="1325053" cy="168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364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/>
              <a:t>ЗАКЛЮЧЕНИЕ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В результате проведённой работы дети средней группы поняли свойства</a:t>
            </a:r>
          </a:p>
          <a:p>
            <a:pPr marL="0" indent="0">
              <a:buNone/>
            </a:pPr>
            <a:r>
              <a:rPr lang="ru-RU" dirty="0"/>
              <a:t>лука, насколько ценен и полезен лук. По итогам работы было отмечено:</a:t>
            </a:r>
          </a:p>
          <a:p>
            <a:pPr marL="0" indent="0">
              <a:buNone/>
            </a:pPr>
            <a:endParaRPr lang="ru-RU" dirty="0"/>
          </a:p>
          <a:p>
            <a:pPr indent="-160338"/>
            <a:r>
              <a:rPr lang="ru-RU" dirty="0"/>
              <a:t>Реализация данного проекта научила дошкольников сравнивать, анализировать, делать выводы. Дети приобрели новый опыт </a:t>
            </a:r>
            <a:r>
              <a:rPr lang="ru-RU" dirty="0" err="1"/>
              <a:t>поисково</a:t>
            </a:r>
            <a:r>
              <a:rPr lang="ru-RU" dirty="0"/>
              <a:t>– исследовательской деятельности. </a:t>
            </a:r>
          </a:p>
          <a:p>
            <a:pPr indent="-160338"/>
            <a:r>
              <a:rPr lang="ru-RU" dirty="0"/>
              <a:t>В процессе работы над проектом дошкольники рассматривали рост лука, отметили его роль как лекарственного сырья; изучали чудодейственное влияние на здоровье человека, что он обладает бактерицидными и антисептическими свойствами, борется с вирусами и накапливает в себе живительную энергию земли. Также повышает сопротивляемость организма к инфекционным заболеваниям.</a:t>
            </a:r>
          </a:p>
          <a:p>
            <a:pPr indent="-160338"/>
            <a:r>
              <a:rPr lang="ru-RU" dirty="0"/>
              <a:t>Расширился кругозор и мыслительная деятельность детей. Сам процесс и результат проекта принес детям удовлетворение, радость переживания, осознания собственных умений.</a:t>
            </a:r>
          </a:p>
          <a:p>
            <a:pPr indent="-160338"/>
            <a:r>
              <a:rPr lang="ru-RU" dirty="0"/>
              <a:t>Благодаря проведенной работе, наши дети осознанно могут ответить на вопрос, почему необходим ЛУК.</a:t>
            </a:r>
          </a:p>
          <a:p>
            <a:pPr indent="-160338"/>
            <a:r>
              <a:rPr lang="ru-RU" dirty="0"/>
              <a:t>Укрепление сотрудничества родителей с детским садом.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Users\Маришка\Desktop\лук\лук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818" y1="64137" x2="38818" y2="64137"/>
                        <a14:foregroundMark x1="34909" y1="70938" x2="34909" y2="70938"/>
                        <a14:foregroundMark x1="47545" y1="69721" x2="47545" y2="69721"/>
                        <a14:foregroundMark x1="32545" y1="64137" x2="32545" y2="64137"/>
                        <a14:foregroundMark x1="40455" y1="70293" x2="40455" y2="70293"/>
                        <a14:foregroundMark x1="36545" y1="74660" x2="36545" y2="74660"/>
                        <a14:foregroundMark x1="58545" y1="51754" x2="58545" y2="51754"/>
                        <a14:foregroundMark x1="26273" y1="41804" x2="26273" y2="41804"/>
                        <a14:foregroundMark x1="33818" y1="35719" x2="33818" y2="35719"/>
                        <a14:foregroundMark x1="35182" y1="39656" x2="35182" y2="39656"/>
                        <a14:foregroundMark x1="37000" y1="36793" x2="37000" y2="36793"/>
                        <a14:foregroundMark x1="29273" y1="38941" x2="29273" y2="38941"/>
                        <a14:foregroundMark x1="27909" y1="43593" x2="27909" y2="43593"/>
                        <a14:foregroundMark x1="39273" y1="37151" x2="39273" y2="37151"/>
                        <a14:foregroundMark x1="66636" y1="45741" x2="66636" y2="45741"/>
                        <a14:foregroundMark x1="71182" y1="43593" x2="71182" y2="43593"/>
                        <a14:foregroundMark x1="69818" y1="49749" x2="69818" y2="49749"/>
                        <a14:foregroundMark x1="63455" y1="46815" x2="63455" y2="46815"/>
                        <a14:foregroundMark x1="61636" y1="52971" x2="61636" y2="52971"/>
                        <a14:foregroundMark x1="61636" y1="56908" x2="61636" y2="56908"/>
                        <a14:foregroundMark x1="58000" y1="55476" x2="58000" y2="55476"/>
                        <a14:foregroundMark x1="64364" y1="50107" x2="64364" y2="50107"/>
                        <a14:foregroundMark x1="60727" y1="49034" x2="60727" y2="49034"/>
                        <a14:foregroundMark x1="72091" y1="48318" x2="72091" y2="48318"/>
                        <a14:foregroundMark x1="73909" y1="45025" x2="73909" y2="45025"/>
                        <a14:foregroundMark x1="67545" y1="44667" x2="67545" y2="44667"/>
                        <a14:foregroundMark x1="68455" y1="42878" x2="68455" y2="42878"/>
                        <a14:foregroundMark x1="69364" y1="45741" x2="69364" y2="45741"/>
                        <a14:foregroundMark x1="64364" y1="44309" x2="64364" y2="44309"/>
                        <a14:foregroundMark x1="28818" y1="89549" x2="28818" y2="89549"/>
                        <a14:foregroundMark x1="32909" y1="91410" x2="32909" y2="91410"/>
                        <a14:foregroundMark x1="36091" y1="91410" x2="36091" y2="91410"/>
                        <a14:foregroundMark x1="37455" y1="92126" x2="37455" y2="92126"/>
                        <a14:foregroundMark x1="41091" y1="91410" x2="41091" y2="91410"/>
                        <a14:foregroundMark x1="56182" y1="53329" x2="56182" y2="53329"/>
                        <a14:foregroundMark x1="53000" y1="65855" x2="53000" y2="65855"/>
                        <a14:foregroundMark x1="57545" y1="67287" x2="57545" y2="67287"/>
                        <a14:foregroundMark x1="47455" y1="65497" x2="47455" y2="65497"/>
                        <a14:foregroundMark x1="43364" y1="65497" x2="43364" y2="65497"/>
                        <a14:foregroundMark x1="62091" y1="67287" x2="62091" y2="67287"/>
                        <a14:foregroundMark x1="65273" y1="66929" x2="65273" y2="66929"/>
                        <a14:foregroundMark x1="68455" y1="66571" x2="68455" y2="66571"/>
                        <a14:foregroundMark x1="72091" y1="66571" x2="72091" y2="66571"/>
                        <a14:foregroundMark x1="73909" y1="66571" x2="73909" y2="66571"/>
                        <a14:foregroundMark x1="50273" y1="66571" x2="50273" y2="66571"/>
                        <a14:foregroundMark x1="34000" y1="40802" x2="34000" y2="40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68116"/>
            <a:ext cx="691166" cy="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997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Почему же говорят: «Лук от семи недуг»?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84249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Недуг – это болезнь. </a:t>
            </a:r>
          </a:p>
          <a:p>
            <a:pPr algn="ctr"/>
            <a:r>
              <a:rPr lang="ru-RU" sz="2800" dirty="0"/>
              <a:t>А Лук – удивительное лечебное и профилактическое средство благодаря фитонцидам (летучим веществам, которые содержатся в соке лука), которые убивают болезнетворные микроорганизмы, подавляют рост и развитие бактерий.</a:t>
            </a:r>
          </a:p>
        </p:txBody>
      </p:sp>
      <p:pic>
        <p:nvPicPr>
          <p:cNvPr id="3078" name="Picture 6" descr="https://www.meme-arsenal.com/memes/219afc62aabb1ce99cf2245214ad62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8973" y1="84136" x2="88973" y2="84136"/>
                        <a14:foregroundMark x1="86858" y1="80312" x2="86858" y2="80312"/>
                        <a14:foregroundMark x1="93051" y1="79603" x2="93051" y2="79603"/>
                        <a14:foregroundMark x1="96526" y1="84136" x2="96526" y2="84136"/>
                        <a14:foregroundMark x1="47734" y1="76346" x2="47734" y2="76346"/>
                        <a14:foregroundMark x1="10574" y1="25496" x2="10574" y2="25496"/>
                        <a14:foregroundMark x1="13293" y1="15722" x2="13293" y2="15722"/>
                        <a14:foregroundMark x1="14653" y1="28045" x2="14653" y2="28045"/>
                        <a14:foregroundMark x1="9819" y1="33144" x2="9819" y2="33144"/>
                        <a14:foregroundMark x1="6344" y1="30595" x2="6344" y2="30595"/>
                        <a14:foregroundMark x1="6344" y1="26062" x2="6344" y2="26062"/>
                        <a14:foregroundMark x1="13293" y1="22238" x2="13293" y2="22238"/>
                        <a14:foregroundMark x1="6344" y1="21530" x2="6344" y2="21530"/>
                        <a14:foregroundMark x1="9819" y1="12465" x2="9819" y2="12465"/>
                        <a14:foregroundMark x1="57251" y1="74504" x2="57251" y2="74504"/>
                        <a14:foregroundMark x1="51813" y1="77054" x2="51813" y2="77054"/>
                        <a14:foregroundMark x1="83384" y1="75779" x2="83384" y2="75779"/>
                        <a14:foregroundMark x1="92447" y1="87394" x2="92447" y2="87394"/>
                        <a14:foregroundMark x1="85498" y1="85411" x2="85498" y2="85411"/>
                        <a14:foregroundMark x1="40181" y1="77054" x2="40181" y2="77054"/>
                        <a14:foregroundMark x1="14653" y1="31870" x2="14653" y2="31870"/>
                        <a14:foregroundMark x1="9970" y1="22521" x2="9970" y2="22521"/>
                        <a14:foregroundMark x1="5287" y1="24079" x2="5287" y2="24079"/>
                        <a14:foregroundMark x1="9063" y1="28754" x2="9063" y2="28754"/>
                        <a14:foregroundMark x1="12840" y1="33853" x2="12840" y2="33853"/>
                        <a14:foregroundMark x1="13444" y1="18697" x2="13444" y2="18697"/>
                        <a14:foregroundMark x1="9668" y1="17564" x2="9668" y2="17564"/>
                        <a14:foregroundMark x1="3927" y1="28187" x2="3927" y2="28187"/>
                        <a14:foregroundMark x1="42900" y1="75212" x2="42900" y2="75212"/>
                        <a14:foregroundMark x1="89577" y1="76771" x2="89577" y2="76771"/>
                        <a14:foregroundMark x1="88973" y1="87394" x2="88973" y2="87394"/>
                        <a14:foregroundMark x1="97130" y1="86544" x2="97130" y2="86544"/>
                        <a14:foregroundMark x1="96828" y1="81161" x2="96828" y2="81161"/>
                        <a14:foregroundMark x1="54230" y1="75921" x2="54230" y2="7592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02667"/>
            <a:ext cx="2232249" cy="23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303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908" y="2132856"/>
            <a:ext cx="82296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/>
              <a:t>СПАСИБО ЗА ВНИМАНИЕ!</a:t>
            </a:r>
          </a:p>
        </p:txBody>
      </p:sp>
      <p:pic>
        <p:nvPicPr>
          <p:cNvPr id="14338" name="Picture 2" descr="C:\Users\Маришка\Desktop\лук\лук 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2806" y1="61224" x2="52806" y2="61224"/>
                        <a14:foregroundMark x1="82270" y1="30612" x2="82270" y2="30612"/>
                        <a14:foregroundMark x1="84439" y1="37415" x2="84439" y2="37415"/>
                        <a14:foregroundMark x1="86862" y1="26871" x2="86862" y2="26871"/>
                        <a14:foregroundMark x1="86607" y1="22109" x2="86607" y2="22109"/>
                        <a14:foregroundMark x1="77934" y1="19728" x2="77934" y2="19728"/>
                        <a14:foregroundMark x1="16199" y1="37925" x2="16199" y2="37925"/>
                        <a14:foregroundMark x1="17347" y1="29762" x2="17347" y2="29762"/>
                        <a14:foregroundMark x1="18367" y1="46429" x2="18367" y2="46429"/>
                        <a14:foregroundMark x1="11990" y1="45068" x2="11990" y2="45068"/>
                        <a14:foregroundMark x1="69005" y1="87585" x2="69005" y2="87585"/>
                        <a14:foregroundMark x1="69643" y1="78061" x2="69643" y2="78061"/>
                        <a14:foregroundMark x1="71429" y1="84184" x2="71429" y2="84184"/>
                        <a14:foregroundMark x1="63903" y1="89116" x2="63903" y2="89116"/>
                        <a14:foregroundMark x1="65051" y1="81463" x2="65051" y2="81463"/>
                        <a14:foregroundMark x1="66071" y1="76531" x2="66071" y2="76531"/>
                        <a14:foregroundMark x1="72194" y1="78912" x2="72194" y2="78912"/>
                        <a14:foregroundMark x1="65434" y1="95238" x2="65434" y2="95238"/>
                        <a14:foregroundMark x1="59694" y1="96769" x2="59694" y2="96769"/>
                        <a14:foregroundMark x1="43495" y1="96259" x2="43495" y2="96259"/>
                        <a14:foregroundMark x1="46046" y1="96259" x2="46046" y2="96259"/>
                        <a14:foregroundMark x1="80102" y1="34524" x2="80102" y2="34524"/>
                        <a14:foregroundMark x1="66454" y1="82823" x2="66454" y2="82823"/>
                        <a14:foregroundMark x1="69005" y1="83333" x2="69005" y2="83333"/>
                        <a14:foregroundMark x1="67219" y1="91837" x2="67219" y2="91837"/>
                        <a14:foregroundMark x1="60714" y1="91497" x2="60714" y2="91497"/>
                        <a14:foregroundMark x1="61480" y1="86565" x2="61480" y2="86565"/>
                        <a14:foregroundMark x1="62500" y1="81803" x2="62500" y2="81803"/>
                        <a14:foregroundMark x1="10204" y1="36905" x2="10204" y2="36905"/>
                        <a14:foregroundMark x1="9821" y1="32143" x2="9821" y2="32143"/>
                        <a14:foregroundMark x1="73597" y1="81803" x2="73597" y2="81803"/>
                        <a14:foregroundMark x1="72577" y1="87075" x2="72577" y2="87075"/>
                        <a14:foregroundMark x1="61862" y1="95748" x2="61862" y2="95748"/>
                        <a14:foregroundMark x1="66454" y1="87585" x2="66454" y2="87585"/>
                        <a14:foregroundMark x1="64286" y1="86224" x2="64286" y2="86224"/>
                        <a14:foregroundMark x1="64286" y1="85204" x2="64286" y2="85204"/>
                        <a14:foregroundMark x1="63648" y1="78571" x2="63648" y2="78571"/>
                        <a14:foregroundMark x1="67857" y1="79422" x2="67857" y2="79422"/>
                        <a14:foregroundMark x1="69388" y1="81463" x2="69388" y2="81463"/>
                        <a14:foregroundMark x1="17347" y1="39796" x2="17347" y2="39796"/>
                        <a14:foregroundMark x1="80867" y1="27381" x2="80867" y2="27381"/>
                        <a14:foregroundMark x1="63903" y1="98129" x2="63903" y2="98129"/>
                        <a14:foregroundMark x1="65944" y1="97449" x2="65944" y2="97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5346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6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Участники проекта: </a:t>
            </a:r>
            <a:r>
              <a:rPr lang="ru-RU" dirty="0"/>
              <a:t>дети средней группы, родители,</a:t>
            </a:r>
          </a:p>
          <a:p>
            <a:pPr marL="0" indent="0">
              <a:buNone/>
            </a:pPr>
            <a:r>
              <a:rPr lang="ru-RU" dirty="0"/>
              <a:t>воспитатель</a:t>
            </a:r>
          </a:p>
          <a:p>
            <a:pPr marL="0" indent="0">
              <a:buNone/>
            </a:pPr>
            <a:r>
              <a:rPr lang="ru-RU" b="1" dirty="0"/>
              <a:t>Проект: </a:t>
            </a:r>
            <a:r>
              <a:rPr lang="ru-RU" dirty="0"/>
              <a:t>исследовательский, кратковременный</a:t>
            </a:r>
          </a:p>
          <a:p>
            <a:pPr marL="0" indent="0">
              <a:buNone/>
            </a:pPr>
            <a:r>
              <a:rPr lang="ru-RU" b="1" dirty="0"/>
              <a:t>Продолжительность: </a:t>
            </a:r>
            <a:r>
              <a:rPr lang="ru-RU" dirty="0"/>
              <a:t>4 недели с 18. 02 по 11.03.2019 г.</a:t>
            </a:r>
          </a:p>
          <a:p>
            <a:pPr marL="0" indent="0">
              <a:buNone/>
            </a:pPr>
            <a:r>
              <a:rPr lang="ru-RU" b="1" dirty="0"/>
              <a:t>Объект исследования : </a:t>
            </a:r>
            <a:r>
              <a:rPr lang="ru-RU" dirty="0"/>
              <a:t>репчатый лук</a:t>
            </a:r>
          </a:p>
          <a:p>
            <a:pPr marL="0" indent="0">
              <a:buNone/>
            </a:pPr>
            <a:r>
              <a:rPr lang="ru-RU" b="1" dirty="0"/>
              <a:t>Гипотеза: </a:t>
            </a:r>
            <a:r>
              <a:rPr lang="ru-RU" dirty="0"/>
              <a:t>рост лука зависит от условий: (воды, </a:t>
            </a:r>
            <a:endParaRPr lang="ru-RU" dirty="0">
              <a:cs typeface="Calibri"/>
            </a:endParaRPr>
          </a:p>
          <a:p>
            <a:pPr marL="0" indent="0">
              <a:buNone/>
            </a:pPr>
            <a:r>
              <a:rPr lang="ru-RU" dirty="0"/>
              <a:t>температуры, воздуха (кислорода в почве)</a:t>
            </a:r>
          </a:p>
          <a:p>
            <a:pPr marL="0" indent="0">
              <a:buNone/>
            </a:pPr>
            <a:r>
              <a:rPr lang="ru-RU" b="1" dirty="0"/>
              <a:t>Продукт проекта: </a:t>
            </a:r>
            <a:r>
              <a:rPr lang="ru-RU" dirty="0"/>
              <a:t>Создание огорода на подоконнике</a:t>
            </a:r>
          </a:p>
          <a:p>
            <a:pPr marL="0" indent="0">
              <a:buNone/>
            </a:pPr>
            <a:r>
              <a:rPr lang="ru-RU" b="1" dirty="0"/>
              <a:t>Проектная идея: </a:t>
            </a:r>
            <a:r>
              <a:rPr lang="ru-RU" dirty="0"/>
              <a:t>объединение детей, родителей и воспитателей</a:t>
            </a:r>
          </a:p>
          <a:p>
            <a:pPr marL="0" indent="0">
              <a:buNone/>
            </a:pPr>
            <a:r>
              <a:rPr lang="ru-RU" dirty="0"/>
              <a:t>в совместной деятельности: выращивание лука на подоконнике</a:t>
            </a:r>
          </a:p>
          <a:p>
            <a:pPr marL="0" indent="0">
              <a:buNone/>
            </a:pPr>
            <a:r>
              <a:rPr lang="ru-RU" dirty="0"/>
              <a:t>весной.</a:t>
            </a:r>
          </a:p>
        </p:txBody>
      </p:sp>
      <p:pic>
        <p:nvPicPr>
          <p:cNvPr id="10243" name="Picture 3" descr="C:\Users\Маришка\Desktop\лук\20190227_154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4199112" cy="23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шка\Desktop\лук\лук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818" y1="64137" x2="38818" y2="64137"/>
                        <a14:foregroundMark x1="34909" y1="70938" x2="34909" y2="70938"/>
                        <a14:foregroundMark x1="47545" y1="69721" x2="47545" y2="69721"/>
                        <a14:foregroundMark x1="32545" y1="64137" x2="32545" y2="64137"/>
                        <a14:foregroundMark x1="40455" y1="70293" x2="40455" y2="70293"/>
                        <a14:foregroundMark x1="36545" y1="74660" x2="36545" y2="74660"/>
                        <a14:foregroundMark x1="58545" y1="51754" x2="58545" y2="51754"/>
                        <a14:foregroundMark x1="26273" y1="41804" x2="26273" y2="41804"/>
                        <a14:foregroundMark x1="33818" y1="35719" x2="33818" y2="35719"/>
                        <a14:foregroundMark x1="35182" y1="39656" x2="35182" y2="39656"/>
                        <a14:foregroundMark x1="37000" y1="36793" x2="37000" y2="36793"/>
                        <a14:foregroundMark x1="29273" y1="38941" x2="29273" y2="38941"/>
                        <a14:foregroundMark x1="27909" y1="43593" x2="27909" y2="43593"/>
                        <a14:foregroundMark x1="39273" y1="37151" x2="39273" y2="37151"/>
                        <a14:foregroundMark x1="66636" y1="45741" x2="66636" y2="45741"/>
                        <a14:foregroundMark x1="71182" y1="43593" x2="71182" y2="43593"/>
                        <a14:foregroundMark x1="69818" y1="49749" x2="69818" y2="49749"/>
                        <a14:foregroundMark x1="63455" y1="46815" x2="63455" y2="46815"/>
                        <a14:foregroundMark x1="61636" y1="52971" x2="61636" y2="52971"/>
                        <a14:foregroundMark x1="61636" y1="56908" x2="61636" y2="56908"/>
                        <a14:foregroundMark x1="58000" y1="55476" x2="58000" y2="55476"/>
                        <a14:foregroundMark x1="64364" y1="50107" x2="64364" y2="50107"/>
                        <a14:foregroundMark x1="60727" y1="49034" x2="60727" y2="49034"/>
                        <a14:foregroundMark x1="72091" y1="48318" x2="72091" y2="48318"/>
                        <a14:foregroundMark x1="73909" y1="45025" x2="73909" y2="45025"/>
                        <a14:foregroundMark x1="67545" y1="44667" x2="67545" y2="44667"/>
                        <a14:foregroundMark x1="68455" y1="42878" x2="68455" y2="42878"/>
                        <a14:foregroundMark x1="69364" y1="45741" x2="69364" y2="45741"/>
                        <a14:foregroundMark x1="64364" y1="44309" x2="64364" y2="44309"/>
                        <a14:foregroundMark x1="28818" y1="89549" x2="28818" y2="89549"/>
                        <a14:foregroundMark x1="32909" y1="91410" x2="32909" y2="91410"/>
                        <a14:foregroundMark x1="36091" y1="91410" x2="36091" y2="91410"/>
                        <a14:foregroundMark x1="37455" y1="92126" x2="37455" y2="92126"/>
                        <a14:foregroundMark x1="41091" y1="91410" x2="41091" y2="91410"/>
                        <a14:foregroundMark x1="56182" y1="53329" x2="56182" y2="53329"/>
                        <a14:foregroundMark x1="53000" y1="65855" x2="53000" y2="65855"/>
                        <a14:foregroundMark x1="57545" y1="67287" x2="57545" y2="67287"/>
                        <a14:foregroundMark x1="47455" y1="65497" x2="47455" y2="65497"/>
                        <a14:foregroundMark x1="43364" y1="65497" x2="43364" y2="65497"/>
                        <a14:foregroundMark x1="62091" y1="67287" x2="62091" y2="67287"/>
                        <a14:foregroundMark x1="65273" y1="66929" x2="65273" y2="66929"/>
                        <a14:foregroundMark x1="68455" y1="66571" x2="68455" y2="66571"/>
                        <a14:foregroundMark x1="72091" y1="66571" x2="72091" y2="66571"/>
                        <a14:foregroundMark x1="73909" y1="66571" x2="73909" y2="66571"/>
                        <a14:foregroundMark x1="50273" y1="66571" x2="50273" y2="66571"/>
                        <a14:foregroundMark x1="34000" y1="40802" x2="34000" y2="40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25053" cy="168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757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108" y="1052736"/>
            <a:ext cx="8229600" cy="3633267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dirty="0"/>
              <a:t>Вызвать у детей познавательный интерес к выращиванию репчатого лука на перо в комнатных условиях. Узнать о его пользе.</a:t>
            </a:r>
          </a:p>
        </p:txBody>
      </p:sp>
      <p:pic>
        <p:nvPicPr>
          <p:cNvPr id="11267" name="Picture 3" descr="C:\Users\Маришка\Desktop\лук\лук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500" y1="65484" x2="22500" y2="65484"/>
                        <a14:foregroundMark x1="43125" y1="65040" x2="43125" y2="65040"/>
                        <a14:foregroundMark x1="42969" y1="59095" x2="42969" y2="59095"/>
                        <a14:foregroundMark x1="20469" y1="60337" x2="20469" y2="60337"/>
                        <a14:foregroundMark x1="49688" y1="85714" x2="49688" y2="85714"/>
                        <a14:foregroundMark x1="24375" y1="55723" x2="24375" y2="55723"/>
                        <a14:foregroundMark x1="30781" y1="61757" x2="30781" y2="61757"/>
                        <a14:foregroundMark x1="29063" y1="64153" x2="29063" y2="64153"/>
                        <a14:foregroundMark x1="26719" y1="69122" x2="26719" y2="69122"/>
                        <a14:foregroundMark x1="22031" y1="68678" x2="22031" y2="68678"/>
                        <a14:foregroundMark x1="24688" y1="60248" x2="24688" y2="60248"/>
                        <a14:foregroundMark x1="29531" y1="55634" x2="29531" y2="55634"/>
                        <a14:foregroundMark x1="32813" y1="58829" x2="32813" y2="58829"/>
                        <a14:foregroundMark x1="24219" y1="57853" x2="24219" y2="57853"/>
                        <a14:foregroundMark x1="20781" y1="63886" x2="20781" y2="63886"/>
                        <a14:foregroundMark x1="28594" y1="65839" x2="28594" y2="65839"/>
                        <a14:foregroundMark x1="25156" y1="63531" x2="25156" y2="63531"/>
                        <a14:foregroundMark x1="19219" y1="66282" x2="19219" y2="66282"/>
                        <a14:foregroundMark x1="46875" y1="62999" x2="46875" y2="62999"/>
                        <a14:foregroundMark x1="46406" y1="58119" x2="46406" y2="58119"/>
                        <a14:foregroundMark x1="48906" y1="57232" x2="48906" y2="57232"/>
                        <a14:foregroundMark x1="46094" y1="56078" x2="46094" y2="56078"/>
                        <a14:foregroundMark x1="42656" y1="56699" x2="42656" y2="56699"/>
                        <a14:foregroundMark x1="41094" y1="59006" x2="41094" y2="59006"/>
                        <a14:foregroundMark x1="39375" y1="62733" x2="39375" y2="62733"/>
                        <a14:foregroundMark x1="39531" y1="64330" x2="39531" y2="64330"/>
                        <a14:foregroundMark x1="39688" y1="67258" x2="39688" y2="67258"/>
                        <a14:foregroundMark x1="43594" y1="69033" x2="43594" y2="69033"/>
                        <a14:foregroundMark x1="45625" y1="71251" x2="45625" y2="71251"/>
                        <a14:foregroundMark x1="48750" y1="69033" x2="48750" y2="69033"/>
                        <a14:foregroundMark x1="49531" y1="66371" x2="49531" y2="66371"/>
                        <a14:foregroundMark x1="52031" y1="64241" x2="52031" y2="64241"/>
                        <a14:foregroundMark x1="52969" y1="61934" x2="52969" y2="61934"/>
                        <a14:foregroundMark x1="50781" y1="60692" x2="50781" y2="60692"/>
                        <a14:foregroundMark x1="54219" y1="65484" x2="54219" y2="65484"/>
                        <a14:foregroundMark x1="53281" y1="69033" x2="53281" y2="69033"/>
                        <a14:foregroundMark x1="50469" y1="72050" x2="50469" y2="72050"/>
                        <a14:foregroundMark x1="41563" y1="70719" x2="41563" y2="70719"/>
                        <a14:foregroundMark x1="52344" y1="84738" x2="52344" y2="84738"/>
                        <a14:foregroundMark x1="46406" y1="87489" x2="46406" y2="87489"/>
                        <a14:foregroundMark x1="43125" y1="86779" x2="43125" y2="86779"/>
                        <a14:foregroundMark x1="48750" y1="54303" x2="48750" y2="54303"/>
                        <a14:foregroundMark x1="44063" y1="53860" x2="44063" y2="53860"/>
                        <a14:foregroundMark x1="52500" y1="58296" x2="52500" y2="58296"/>
                        <a14:foregroundMark x1="37656" y1="60870" x2="37656" y2="60870"/>
                        <a14:foregroundMark x1="43594" y1="62378" x2="43594" y2="62378"/>
                        <a14:foregroundMark x1="40000" y1="55901" x2="40000" y2="55901"/>
                        <a14:foregroundMark x1="55156" y1="63798" x2="55156" y2="63798"/>
                        <a14:foregroundMark x1="55000" y1="60337" x2="55000" y2="60337"/>
                        <a14:foregroundMark x1="46406" y1="60870" x2="46406" y2="60870"/>
                        <a14:foregroundMark x1="28438" y1="60248" x2="28438" y2="60248"/>
                        <a14:foregroundMark x1="26875" y1="58296" x2="26875" y2="58296"/>
                        <a14:foregroundMark x1="21875" y1="58208" x2="21875" y2="58208"/>
                        <a14:foregroundMark x1="27500" y1="61934" x2="27500" y2="61934"/>
                        <a14:foregroundMark x1="22188" y1="61846" x2="22188" y2="61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867">
            <a:off x="6483174" y="3210387"/>
            <a:ext cx="2045721" cy="360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7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20870"/>
            <a:ext cx="8229600" cy="54484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ru-RU" sz="14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/>
              <a:t>Изучить информацию в литературе о луке репчатом.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/>
              <a:t>Провести эксперименты по высадке репчатого лука на перо четырьмя способами: высадка в грунт и в воду; высадка в грунт без полива; высадка в воду; высадка в стаканчик без земли и воды;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/>
              <a:t>Вести наблюдения во время эксперимента; </a:t>
            </a:r>
          </a:p>
          <a:p>
            <a:pPr marL="285750" indent="-285750">
              <a:lnSpc>
                <a:spcPct val="120000"/>
              </a:lnSpc>
              <a:buFont typeface="Wingdings" pitchFamily="34" charset="0"/>
              <a:buChar char="ü"/>
            </a:pPr>
            <a:r>
              <a:rPr lang="ru-RU" sz="1600" dirty="0"/>
              <a:t>Закрепить представления о луке, особенностях внешнего строения, находить «донце» с корнями и верхушку; </a:t>
            </a:r>
            <a:endParaRPr lang="ru-RU" sz="1600">
              <a:cs typeface="Calibri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/>
              <a:t>Формировать представление детей о необходимости света, тепла, влаги почвы для роста луковиц. Наблюдать за изменениями роста луковиц в стакане воды и в контейнере с почвой.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/>
              <a:t>Учить бережно относиться к природе. Учить выполнять индивидуальные и коллективные поручения.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/>
              <a:t>Научить детей видеть результат своего труда. Вызвать у детей интерес к конкретному объекту- луку, через стихи, загадки, проектно- исследовательскую деятельность</a:t>
            </a:r>
          </a:p>
        </p:txBody>
      </p:sp>
      <p:pic>
        <p:nvPicPr>
          <p:cNvPr id="5" name="Picture 2" descr="C:\Users\Маришка\Desktop\лук\лук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818" y1="64137" x2="38818" y2="64137"/>
                        <a14:foregroundMark x1="34909" y1="70938" x2="34909" y2="70938"/>
                        <a14:foregroundMark x1="47545" y1="69721" x2="47545" y2="69721"/>
                        <a14:foregroundMark x1="32545" y1="64137" x2="32545" y2="64137"/>
                        <a14:foregroundMark x1="40455" y1="70293" x2="40455" y2="70293"/>
                        <a14:foregroundMark x1="36545" y1="74660" x2="36545" y2="74660"/>
                        <a14:foregroundMark x1="58545" y1="51754" x2="58545" y2="51754"/>
                        <a14:foregroundMark x1="26273" y1="41804" x2="26273" y2="41804"/>
                        <a14:foregroundMark x1="33818" y1="35719" x2="33818" y2="35719"/>
                        <a14:foregroundMark x1="35182" y1="39656" x2="35182" y2="39656"/>
                        <a14:foregroundMark x1="37000" y1="36793" x2="37000" y2="36793"/>
                        <a14:foregroundMark x1="29273" y1="38941" x2="29273" y2="38941"/>
                        <a14:foregroundMark x1="27909" y1="43593" x2="27909" y2="43593"/>
                        <a14:foregroundMark x1="39273" y1="37151" x2="39273" y2="37151"/>
                        <a14:foregroundMark x1="66636" y1="45741" x2="66636" y2="45741"/>
                        <a14:foregroundMark x1="71182" y1="43593" x2="71182" y2="43593"/>
                        <a14:foregroundMark x1="69818" y1="49749" x2="69818" y2="49749"/>
                        <a14:foregroundMark x1="63455" y1="46815" x2="63455" y2="46815"/>
                        <a14:foregroundMark x1="61636" y1="52971" x2="61636" y2="52971"/>
                        <a14:foregroundMark x1="61636" y1="56908" x2="61636" y2="56908"/>
                        <a14:foregroundMark x1="58000" y1="55476" x2="58000" y2="55476"/>
                        <a14:foregroundMark x1="64364" y1="50107" x2="64364" y2="50107"/>
                        <a14:foregroundMark x1="60727" y1="49034" x2="60727" y2="49034"/>
                        <a14:foregroundMark x1="72091" y1="48318" x2="72091" y2="48318"/>
                        <a14:foregroundMark x1="73909" y1="45025" x2="73909" y2="45025"/>
                        <a14:foregroundMark x1="67545" y1="44667" x2="67545" y2="44667"/>
                        <a14:foregroundMark x1="68455" y1="42878" x2="68455" y2="42878"/>
                        <a14:foregroundMark x1="69364" y1="45741" x2="69364" y2="45741"/>
                        <a14:foregroundMark x1="64364" y1="44309" x2="64364" y2="44309"/>
                        <a14:foregroundMark x1="28818" y1="89549" x2="28818" y2="89549"/>
                        <a14:foregroundMark x1="32909" y1="91410" x2="32909" y2="91410"/>
                        <a14:foregroundMark x1="36091" y1="91410" x2="36091" y2="91410"/>
                        <a14:foregroundMark x1="37455" y1="92126" x2="37455" y2="92126"/>
                        <a14:foregroundMark x1="41091" y1="91410" x2="41091" y2="91410"/>
                        <a14:foregroundMark x1="56182" y1="53329" x2="56182" y2="53329"/>
                        <a14:foregroundMark x1="53000" y1="65855" x2="53000" y2="65855"/>
                        <a14:foregroundMark x1="57545" y1="67287" x2="57545" y2="67287"/>
                        <a14:foregroundMark x1="47455" y1="65497" x2="47455" y2="65497"/>
                        <a14:foregroundMark x1="43364" y1="65497" x2="43364" y2="65497"/>
                        <a14:foregroundMark x1="62091" y1="67287" x2="62091" y2="67287"/>
                        <a14:foregroundMark x1="65273" y1="66929" x2="65273" y2="66929"/>
                        <a14:foregroundMark x1="68455" y1="66571" x2="68455" y2="66571"/>
                        <a14:foregroundMark x1="72091" y1="66571" x2="72091" y2="66571"/>
                        <a14:foregroundMark x1="73909" y1="66571" x2="73909" y2="66571"/>
                        <a14:foregroundMark x1="50273" y1="66571" x2="50273" y2="66571"/>
                        <a14:foregroundMark x1="34000" y1="40802" x2="34000" y2="40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84" y="332657"/>
            <a:ext cx="113398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8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 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Как можно вырастить зеленый лук на подоконнике</a:t>
            </a:r>
          </a:p>
          <a:p>
            <a:pPr marL="0" indent="0">
              <a:buNone/>
            </a:pPr>
            <a:r>
              <a:rPr lang="ru-RU" dirty="0"/>
              <a:t>2. Чем может быть полезен лук</a:t>
            </a:r>
          </a:p>
          <a:p>
            <a:pPr marL="0" indent="0">
              <a:buNone/>
            </a:pPr>
            <a:r>
              <a:rPr lang="ru-RU" dirty="0"/>
              <a:t>3. Что можно делать с луком?</a:t>
            </a:r>
          </a:p>
          <a:p>
            <a:pPr marL="0" indent="0">
              <a:buNone/>
            </a:pPr>
            <a:r>
              <a:rPr lang="ru-RU" dirty="0"/>
              <a:t>4. Исследование полезных свойств</a:t>
            </a:r>
          </a:p>
        </p:txBody>
      </p:sp>
      <p:pic>
        <p:nvPicPr>
          <p:cNvPr id="12290" name="Picture 2" descr="C:\Users\Маришка\Desktop\лук\лук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320">
            <a:off x="6588224" y="2386131"/>
            <a:ext cx="2101532" cy="442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3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/>
              <a:t>МЕЖПРЕДМЕТНЫЕ СВЯЗИ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719945"/>
              </p:ext>
            </p:extLst>
          </p:nvPr>
        </p:nvGraphicFramePr>
        <p:xfrm>
          <a:off x="395536" y="1196752"/>
          <a:ext cx="8352928" cy="54006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3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9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49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Образовательные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Виды деятельности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422"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/>
                        <a:t>Социально-</a:t>
                      </a:r>
                    </a:p>
                    <a:p>
                      <a:r>
                        <a:rPr lang="ru-RU" sz="1400" u="none" strike="noStrike" kern="1200" baseline="0" dirty="0"/>
                        <a:t>коммуникативное</a:t>
                      </a:r>
                    </a:p>
                    <a:p>
                      <a:r>
                        <a:rPr lang="ru-RU" sz="1400" u="none" strike="noStrike" kern="1200" baseline="0" dirty="0"/>
                        <a:t>развитие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/>
                        <a:t>-Сюжетно-ролевые игры: «Однажды хозяйка с базара пришла...»</a:t>
                      </a:r>
                    </a:p>
                    <a:p>
                      <a:r>
                        <a:rPr lang="ru-RU" sz="1400" u="none" strike="noStrike" kern="1200" baseline="0" dirty="0"/>
                        <a:t>-Настольные игры: «Лото-овощи-фрукты», «Найди пару -овощи».</a:t>
                      </a:r>
                    </a:p>
                    <a:p>
                      <a:r>
                        <a:rPr lang="ru-RU" sz="1400" u="none" strike="noStrike" kern="1200" baseline="0" dirty="0"/>
                        <a:t>-Игра « Полезно – не полезно»</a:t>
                      </a:r>
                    </a:p>
                    <a:p>
                      <a:r>
                        <a:rPr lang="ru-RU" sz="1400" u="none" strike="noStrike" kern="1200" baseline="0" dirty="0"/>
                        <a:t>-Пальчиковые игры</a:t>
                      </a:r>
                      <a:endParaRPr lang="ru-RU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5292">
                <a:tc>
                  <a:txBody>
                    <a:bodyPr/>
                    <a:lstStyle/>
                    <a:p>
                      <a:r>
                        <a:rPr lang="ru-RU" sz="1400" dirty="0"/>
                        <a:t>Речевое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/>
                        <a:t>-Чтение и разучивание с детьми стихов, </a:t>
                      </a:r>
                      <a:r>
                        <a:rPr lang="ru-RU" sz="1400" u="none" strike="noStrike" kern="1200" baseline="0" dirty="0" err="1"/>
                        <a:t>потешек</a:t>
                      </a:r>
                      <a:r>
                        <a:rPr lang="ru-RU" sz="1400" u="none" strike="noStrike" kern="1200" baseline="0" dirty="0"/>
                        <a:t> , загадок, пословиц и поговорок о луке и</a:t>
                      </a:r>
                    </a:p>
                    <a:p>
                      <a:r>
                        <a:rPr lang="ru-RU" sz="1400" u="none" strike="noStrike" kern="1200" baseline="0" dirty="0"/>
                        <a:t>овощах.</a:t>
                      </a:r>
                    </a:p>
                    <a:p>
                      <a:r>
                        <a:rPr lang="ru-RU" sz="1400" u="none" strike="noStrike" kern="1200" baseline="0" dirty="0"/>
                        <a:t>-Чтение сказок: «Репка», «Вершки и корешки», «</a:t>
                      </a:r>
                      <a:r>
                        <a:rPr lang="ru-RU" sz="1400" u="none" strike="noStrike" kern="1200" baseline="0" dirty="0" err="1"/>
                        <a:t>Чипполино</a:t>
                      </a:r>
                      <a:r>
                        <a:rPr lang="ru-RU" sz="1400" u="none" strike="noStrike" kern="1200" baseline="0" dirty="0"/>
                        <a:t>»</a:t>
                      </a:r>
                    </a:p>
                    <a:p>
                      <a:r>
                        <a:rPr lang="ru-RU" sz="1400" u="none" strike="noStrike" kern="1200" baseline="0" dirty="0"/>
                        <a:t>-Проговаривание </a:t>
                      </a:r>
                      <a:r>
                        <a:rPr lang="ru-RU" sz="1400" u="none" strike="noStrike" kern="1200" baseline="0" dirty="0" err="1"/>
                        <a:t>чистоговорки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5292">
                <a:tc>
                  <a:txBody>
                    <a:bodyPr/>
                    <a:lstStyle/>
                    <a:p>
                      <a:r>
                        <a:rPr lang="ru-RU" sz="1400" dirty="0"/>
                        <a:t>Познавательное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/>
                        <a:t>Рассматривание иллюстраций с изображением различных растений, которые можно</a:t>
                      </a:r>
                    </a:p>
                    <a:p>
                      <a:r>
                        <a:rPr lang="ru-RU" sz="1400" u="none" strike="noStrike" kern="1200" baseline="0" dirty="0"/>
                        <a:t>вырастить на подоконнике.</a:t>
                      </a:r>
                    </a:p>
                    <a:p>
                      <a:r>
                        <a:rPr lang="ru-RU" sz="1400" u="none" strike="noStrike" kern="1200" baseline="0" dirty="0"/>
                        <a:t>НОД "Посадим лук".</a:t>
                      </a:r>
                    </a:p>
                    <a:p>
                      <a:r>
                        <a:rPr lang="ru-RU" sz="1400" u="none" strike="noStrike" kern="1200" baseline="0" dirty="0"/>
                        <a:t>Итоговое мероприятие "Сделаем салат".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553">
                <a:tc>
                  <a:txBody>
                    <a:bodyPr/>
                    <a:lstStyle/>
                    <a:p>
                      <a:r>
                        <a:rPr lang="ru-RU" sz="1400" dirty="0"/>
                        <a:t>Художественно-эстетическое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/>
                        <a:t>-Рисование "Наш лучок".</a:t>
                      </a:r>
                    </a:p>
                    <a:p>
                      <a:r>
                        <a:rPr lang="ru-RU" sz="1400" u="none" strike="noStrike" kern="1200" baseline="0" dirty="0"/>
                        <a:t>-Лепка «Сажаем лук»</a:t>
                      </a:r>
                    </a:p>
                    <a:p>
                      <a:r>
                        <a:rPr lang="ru-RU" sz="1400" u="none" strike="noStrike" kern="1200" baseline="0" dirty="0"/>
                        <a:t>-Аппликация "Посадим лук."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553">
                <a:tc>
                  <a:txBody>
                    <a:bodyPr/>
                    <a:lstStyle/>
                    <a:p>
                      <a:r>
                        <a:rPr lang="ru-RU" sz="1400" dirty="0"/>
                        <a:t>Физическое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/>
                        <a:t>Физкультминутка: « Лук делает зарядку », «Чиполино раз нагнулся, два нагнулся»</a:t>
                      </a:r>
                    </a:p>
                    <a:p>
                      <a:r>
                        <a:rPr lang="ru-RU" sz="1400" u="none" strike="noStrike" kern="1200" baseline="0" dirty="0"/>
                        <a:t>П/и "Кто больше соберёт овощей."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02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Мониторинг знаний по теме Лук (проведение дидактической игры)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3075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446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Мониторинг (беседа о строении лука)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1969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9615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3865</TotalTime>
  <Words>1129</Words>
  <Application>Microsoft Office PowerPoint</Application>
  <PresentationFormat>Экран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ПЕДАГОГИЧЕСКИЙ ПРОЕКТ  «ЛУК ОТ СЕМИ НЕДУГ» </vt:lpstr>
      <vt:lpstr>АКТУАЛЬНОСТЬ ПРОЕКТА</vt:lpstr>
      <vt:lpstr>Презентация PowerPoint</vt:lpstr>
      <vt:lpstr>ЦЕЛЬ ПРОЕКТА</vt:lpstr>
      <vt:lpstr>ЗАДАЧИ:</vt:lpstr>
      <vt:lpstr>ПРОБЛЕМЫ ПРОЕКТА: </vt:lpstr>
      <vt:lpstr>МЕЖПРЕДМЕТНЫЕ СВЯЗИ</vt:lpstr>
      <vt:lpstr>Мониторинг знаний по теме Лук (проведение дидактической игры)</vt:lpstr>
      <vt:lpstr>Мониторинг (беседа о строении лука)</vt:lpstr>
      <vt:lpstr>ЭТАПЫ РАБОТЫ НАД ПРОЕКТОМ  1. Подготовительный этап: </vt:lpstr>
      <vt:lpstr>2. Исследовательский </vt:lpstr>
      <vt:lpstr>Опыты. Подготовка к посадке</vt:lpstr>
      <vt:lpstr>Презентация PowerPoint</vt:lpstr>
      <vt:lpstr>Презентация PowerPoint</vt:lpstr>
      <vt:lpstr>Презентация PowerPoint</vt:lpstr>
      <vt:lpstr>Опыт № 4 В данном опыте мы помещаем луковицу в стаканчик № 4 без воды и земли</vt:lpstr>
      <vt:lpstr>3 этап. Заключительный</vt:lpstr>
      <vt:lpstr>Работа с родителями</vt:lpstr>
      <vt:lpstr>Наше творчество</vt:lpstr>
      <vt:lpstr>ЗАКЛЮЧЕНИЕ </vt:lpstr>
      <vt:lpstr>Почему же говорят: «Лук от семи недуг»?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 ЛУК ОТ СЕМИ НЕДУГ </dc:title>
  <dc:creator>Маришка</dc:creator>
  <cp:lastModifiedBy>Маришка</cp:lastModifiedBy>
  <cp:revision>43</cp:revision>
  <dcterms:created xsi:type="dcterms:W3CDTF">2019-03-16T15:23:54Z</dcterms:created>
  <dcterms:modified xsi:type="dcterms:W3CDTF">2019-03-25T16:22:33Z</dcterms:modified>
</cp:coreProperties>
</file>