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1" r:id="rId7"/>
    <p:sldId id="280" r:id="rId8"/>
    <p:sldId id="276" r:id="rId9"/>
    <p:sldId id="277" r:id="rId10"/>
    <p:sldId id="278" r:id="rId11"/>
    <p:sldId id="262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73" r:id="rId20"/>
    <p:sldId id="275" r:id="rId21"/>
    <p:sldId id="269" r:id="rId22"/>
    <p:sldId id="281" r:id="rId23"/>
    <p:sldId id="282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3" autoAdjust="0"/>
  </p:normalViewPr>
  <p:slideViewPr>
    <p:cSldViewPr>
      <p:cViewPr varScale="1">
        <p:scale>
          <a:sx n="66" d="100"/>
          <a:sy n="66" d="100"/>
        </p:scale>
        <p:origin x="-132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6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2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1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0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3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6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2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02F3-55F9-4C64-8E59-5413791B70C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3"/>
            <a:ext cx="9142281" cy="4589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64" y="548680"/>
            <a:ext cx="8568952" cy="3456384"/>
          </a:xfrm>
        </p:spPr>
        <p:txBody>
          <a:bodyPr>
            <a:noAutofit/>
          </a:bodyPr>
          <a:lstStyle/>
          <a:p>
            <a:r>
              <a:rPr lang="ru-RU" sz="7000" b="1" dirty="0" smtClean="0"/>
              <a:t/>
            </a:r>
            <a:br>
              <a:rPr lang="ru-RU" sz="7000" b="1" dirty="0" smtClean="0"/>
            </a:br>
            <a:r>
              <a:rPr lang="ru-RU" sz="7000" b="1" dirty="0" smtClean="0"/>
              <a:t/>
            </a:r>
            <a:br>
              <a:rPr lang="ru-RU" sz="7000" b="1" dirty="0" smtClean="0"/>
            </a:br>
            <a:r>
              <a:rPr lang="ru-RU" sz="7000" b="1" dirty="0"/>
              <a:t/>
            </a:r>
            <a:br>
              <a:rPr lang="ru-RU" sz="7000" b="1" dirty="0"/>
            </a:b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Патриотическое воспитание учащихся </a:t>
            </a:r>
            <a:b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начальной школе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 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«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Имекская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СОШ» филиал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Харойская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НОШ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Чаптыкова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М.А.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дружная семья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672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804" y="476672"/>
            <a:ext cx="8568952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Уделять несколько минут гражданско-патриотическому воспитанию можно и нужно на каждом </a:t>
            </a:r>
            <a:r>
              <a:rPr lang="ru-RU" b="1" i="1" dirty="0" smtClean="0"/>
              <a:t>уроке. </a:t>
            </a:r>
          </a:p>
          <a:p>
            <a:pPr marL="0" indent="0" algn="ctr">
              <a:buNone/>
            </a:pP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860"/>
            <a:ext cx="3866456" cy="4032448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203848" y="2528900"/>
            <a:ext cx="568863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/>
              <a:t>В учебниках хорошо подобран необходимый материал, задания которого помогают воспитывать ребёнка, не навязывая своего мнения, а </a:t>
            </a:r>
            <a:r>
              <a:rPr lang="ru-RU" sz="3000" dirty="0" smtClean="0"/>
              <a:t>как </a:t>
            </a:r>
            <a:r>
              <a:rPr lang="ru-RU" sz="3000" dirty="0"/>
              <a:t>бы исподволь подводя его к нужному мнению. 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32085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2975947" cy="22341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721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u="sng" dirty="0" smtClean="0"/>
              <a:t>Окружающий мир</a:t>
            </a:r>
          </a:p>
          <a:p>
            <a:pPr marL="0" indent="0" algn="ctr">
              <a:buNone/>
            </a:pPr>
            <a:r>
              <a:rPr lang="ru-RU" i="1" dirty="0" smtClean="0"/>
              <a:t>Виртуальные </a:t>
            </a:r>
            <a:r>
              <a:rPr lang="ru-RU" i="1" dirty="0"/>
              <a:t>путешествия по знаменитым местам нашей страны: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              «</a:t>
            </a:r>
            <a:r>
              <a:rPr lang="ru-RU" sz="2800" b="1" dirty="0"/>
              <a:t>Путешествие по Золотому кольцу»,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«</a:t>
            </a:r>
            <a:r>
              <a:rPr lang="ru-RU" sz="2800" b="1" dirty="0"/>
              <a:t>Путешествие по Москве»,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«</a:t>
            </a:r>
            <a:r>
              <a:rPr lang="ru-RU" sz="2800" b="1" dirty="0"/>
              <a:t>История Московского Кремля», </a:t>
            </a: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«</a:t>
            </a:r>
            <a:r>
              <a:rPr lang="ru-RU" sz="2800" b="1" dirty="0"/>
              <a:t>История Тульского Кремля»,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«</a:t>
            </a:r>
            <a:r>
              <a:rPr lang="ru-RU" sz="2800" b="1" dirty="0"/>
              <a:t>Тула – город оружия,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пряников </a:t>
            </a:r>
            <a:r>
              <a:rPr lang="ru-RU" sz="2800" b="1" dirty="0"/>
              <a:t>и самоваров».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4" y="2060848"/>
            <a:ext cx="2794735" cy="20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404665"/>
            <a:ext cx="8784976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/>
              <a:t>Литературное чтение</a:t>
            </a:r>
          </a:p>
          <a:p>
            <a:pPr marL="0" indent="0" algn="ctr">
              <a:buNone/>
            </a:pPr>
            <a:r>
              <a:rPr lang="ru-RU" sz="2500" dirty="0" smtClean="0"/>
              <a:t>Разбираем </a:t>
            </a:r>
            <a:r>
              <a:rPr lang="ru-RU" sz="2500" dirty="0"/>
              <a:t>множество произведений известных русских писателей Тютчева, Блока, Есенина, Плещеева, Бунина  о нашей стране, о красоте нашей природы, о хороших людях. </a:t>
            </a:r>
            <a:endParaRPr lang="ru-RU" sz="25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51720" y="3356992"/>
            <a:ext cx="694826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b="1" dirty="0" smtClean="0"/>
              <a:t>Образовательная программа предусматривает разделы «Люблю природу русскую» по временам года: осень, зима, весна. Детям прививается бережное отношение и любовь к природе. 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1712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664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/>
              <a:t>Русский язык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51720" y="3356992"/>
            <a:ext cx="694826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0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9024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latin typeface="+mj-lt"/>
              </a:rPr>
              <a:t>Упражнение.</a:t>
            </a:r>
            <a:endParaRPr lang="ru-RU" sz="43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+mj-lt"/>
              </a:rPr>
              <a:t>Задание</a:t>
            </a:r>
            <a:r>
              <a:rPr lang="ru-RU" sz="3600" b="1" dirty="0">
                <a:latin typeface="+mj-lt"/>
              </a:rPr>
              <a:t>: </a:t>
            </a:r>
            <a:r>
              <a:rPr lang="ru-RU" sz="3600" dirty="0">
                <a:latin typeface="+mj-lt"/>
              </a:rPr>
              <a:t>Прочитай стихотворение. Расскажи, что изображено на гербе России. </a:t>
            </a:r>
            <a:r>
              <a:rPr lang="ru-RU" sz="3600" dirty="0" smtClean="0">
                <a:latin typeface="+mj-lt"/>
              </a:rPr>
              <a:t>Напиши </a:t>
            </a:r>
            <a:r>
              <a:rPr lang="ru-RU" sz="3600" dirty="0">
                <a:latin typeface="+mj-lt"/>
              </a:rPr>
              <a:t>стихотворение по схеме, вставь пропущенные </a:t>
            </a:r>
            <a:r>
              <a:rPr lang="ru-RU" sz="3600" dirty="0" smtClean="0">
                <a:latin typeface="+mj-lt"/>
              </a:rPr>
              <a:t>слова.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i="1" u="sng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u="sng" dirty="0" smtClean="0">
                <a:latin typeface="+mj-lt"/>
              </a:rPr>
              <a:t>Герб России.</a:t>
            </a:r>
            <a:endParaRPr lang="ru-RU" sz="3600" b="1" i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+mj-lt"/>
              </a:rPr>
              <a:t>У </a:t>
            </a:r>
            <a:r>
              <a:rPr lang="ru-RU" sz="3600" dirty="0">
                <a:latin typeface="+mj-lt"/>
              </a:rPr>
              <a:t>______ величавой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На гербе ______ двуглавый,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Чтоб на </a:t>
            </a:r>
            <a:r>
              <a:rPr lang="ru-RU" sz="3600" dirty="0" smtClean="0">
                <a:latin typeface="+mj-lt"/>
              </a:rPr>
              <a:t>_____, </a:t>
            </a:r>
            <a:r>
              <a:rPr lang="ru-RU" sz="3600" dirty="0">
                <a:latin typeface="+mj-lt"/>
              </a:rPr>
              <a:t>на восток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Он смотреть бы сразу мог.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Сильный, мудрый он и 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Он - ________ дух свободный.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i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latin typeface="+mj-lt"/>
              </a:rPr>
              <a:t>Слова </a:t>
            </a:r>
            <a:r>
              <a:rPr lang="ru-RU" sz="3600" b="1" i="1" dirty="0">
                <a:latin typeface="+mj-lt"/>
              </a:rPr>
              <a:t>для справок: </a:t>
            </a:r>
            <a:r>
              <a:rPr lang="ru-RU" sz="3600" i="1" dirty="0">
                <a:latin typeface="+mj-lt"/>
              </a:rPr>
              <a:t>орел, России, </a:t>
            </a:r>
            <a:r>
              <a:rPr lang="ru-RU" sz="3600" i="1" dirty="0" smtClean="0">
                <a:latin typeface="+mj-lt"/>
              </a:rPr>
              <a:t>запад, гордый.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b="1" dirty="0" smtClean="0">
              <a:effectLst/>
              <a:latin typeface="+mj-lt"/>
              <a:ea typeface="Calibri"/>
              <a:cs typeface="Times New Roman"/>
            </a:endParaRPr>
          </a:p>
          <a:p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92896"/>
            <a:ext cx="3096344" cy="33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474" y="260648"/>
            <a:ext cx="8291264" cy="3542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Упражнение.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Прочитайте синонимы: Родина, Отчизна, Отечество. </a:t>
            </a:r>
          </a:p>
          <a:p>
            <a:pPr marL="0" indent="0">
              <a:buNone/>
            </a:pPr>
            <a:r>
              <a:rPr lang="ru-RU" dirty="0"/>
              <a:t>Напиши пословицы, вставив нужные синонимы.</a:t>
            </a:r>
          </a:p>
          <a:p>
            <a:pPr marL="0" indent="0">
              <a:buNone/>
            </a:pPr>
            <a:r>
              <a:rPr lang="ru-RU" dirty="0"/>
              <a:t>Жить </a:t>
            </a:r>
            <a:r>
              <a:rPr lang="ru-RU" dirty="0" smtClean="0"/>
              <a:t>– </a:t>
            </a:r>
            <a:r>
              <a:rPr lang="ru-RU" dirty="0"/>
              <a:t>________ служить.</a:t>
            </a:r>
          </a:p>
          <a:p>
            <a:pPr marL="0" indent="0">
              <a:buNone/>
            </a:pPr>
            <a:r>
              <a:rPr lang="ru-RU" dirty="0"/>
              <a:t>Не жалей жизни </a:t>
            </a:r>
            <a:r>
              <a:rPr lang="ru-RU" dirty="0" smtClean="0"/>
              <a:t>– </a:t>
            </a:r>
            <a:r>
              <a:rPr lang="ru-RU" dirty="0"/>
              <a:t>служи ________.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Упражнение.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Творческая деятельность учащихся – написание сочинений.</a:t>
            </a:r>
          </a:p>
          <a:p>
            <a:pPr marL="0" indent="0">
              <a:buNone/>
            </a:pPr>
            <a:r>
              <a:rPr lang="ru-RU" dirty="0"/>
              <a:t>Вот такое сочинение написала </a:t>
            </a:r>
            <a:r>
              <a:rPr lang="ru-RU" dirty="0" smtClean="0"/>
              <a:t>ученик второго  класса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8" y="3803442"/>
            <a:ext cx="2377696" cy="272047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915816" y="3717032"/>
            <a:ext cx="585592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Моя Родина.</a:t>
            </a:r>
          </a:p>
          <a:p>
            <a:pPr marL="0" indent="0">
              <a:buNone/>
            </a:pPr>
            <a:r>
              <a:rPr lang="ru-RU" b="1" i="1" dirty="0" smtClean="0"/>
              <a:t>Родина – это страна, где родился человек. Я родилась в России. Моя страна очень большая. В ней много больших и маленьких городов. Но самый главный город – Москва. Москва – это столица России. Я люблю свою страну.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4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u="sng" dirty="0" smtClean="0">
                <a:solidFill>
                  <a:prstClr val="black"/>
                </a:solidFill>
                <a:ea typeface="+mn-ea"/>
                <a:cs typeface="+mn-cs"/>
              </a:rPr>
              <a:t>Математика</a:t>
            </a:r>
            <a:r>
              <a:rPr lang="ru-RU" sz="40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908720"/>
            <a:ext cx="9141714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9024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latin typeface="+mj-lt"/>
              </a:rPr>
              <a:t>При работе над задачами на уроках математики беру задания, основанные на краеведческом материале.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00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b="1" dirty="0" smtClean="0">
              <a:effectLst/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b="1" dirty="0" smtClean="0">
              <a:effectLst/>
              <a:latin typeface="+mj-lt"/>
              <a:ea typeface="Calibri"/>
              <a:cs typeface="Times New Roman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263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" y="9366"/>
            <a:ext cx="9144000" cy="68486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Для воспитания патриотизма в работе можно использовать народную тематику: </a:t>
            </a:r>
            <a:endParaRPr lang="ru-RU" b="1" dirty="0" smtClean="0"/>
          </a:p>
          <a:p>
            <a:r>
              <a:rPr lang="ru-RU" b="1" dirty="0" smtClean="0"/>
              <a:t>народный </a:t>
            </a:r>
            <a:r>
              <a:rPr lang="ru-RU" b="1" dirty="0"/>
              <a:t>фольклор, </a:t>
            </a:r>
            <a:endParaRPr lang="ru-RU" b="1" dirty="0" smtClean="0"/>
          </a:p>
          <a:p>
            <a:r>
              <a:rPr lang="ru-RU" b="1" dirty="0" smtClean="0"/>
              <a:t>народную </a:t>
            </a:r>
            <a:r>
              <a:rPr lang="ru-RU" b="1" dirty="0"/>
              <a:t>поэзию, </a:t>
            </a:r>
            <a:endParaRPr lang="ru-RU" b="1" dirty="0" smtClean="0"/>
          </a:p>
          <a:p>
            <a:r>
              <a:rPr lang="ru-RU" b="1" dirty="0" smtClean="0"/>
              <a:t>сказки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эпос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фразеологию </a:t>
            </a:r>
            <a:r>
              <a:rPr lang="ru-RU" b="1" dirty="0"/>
              <a:t>и лексику родного языка, </a:t>
            </a:r>
            <a:endParaRPr lang="ru-RU" b="1" dirty="0" smtClean="0"/>
          </a:p>
          <a:p>
            <a:r>
              <a:rPr lang="ru-RU" b="1" dirty="0" smtClean="0"/>
              <a:t>многообразие </a:t>
            </a:r>
            <a:r>
              <a:rPr lang="ru-RU" b="1" dirty="0"/>
              <a:t>видов декоративно-прикладного искусства, </a:t>
            </a:r>
            <a:endParaRPr lang="ru-RU" b="1" dirty="0" smtClean="0"/>
          </a:p>
          <a:p>
            <a:r>
              <a:rPr lang="ru-RU" b="1" dirty="0" smtClean="0"/>
              <a:t>народные </a:t>
            </a:r>
            <a:r>
              <a:rPr lang="ru-RU" b="1" dirty="0"/>
              <a:t>обряды и </a:t>
            </a:r>
            <a:r>
              <a:rPr lang="ru-RU" b="1" dirty="0" smtClean="0"/>
              <a:t>традиции.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20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83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  <a:t>МАСЛЕНИЦА</a:t>
            </a:r>
            <a:endParaRPr lang="ru-RU" sz="7000" b="1" dirty="0">
              <a:solidFill>
                <a:srgbClr val="002060"/>
              </a:solidFill>
              <a:latin typeface="MingLiU_HKSCS" panose="02020500000000000000" pitchFamily="18" charset="-120"/>
              <a:ea typeface="MingLiU_HKSCS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412776"/>
            <a:ext cx="910850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/>
              <a:t>У</a:t>
            </a:r>
            <a:r>
              <a:rPr lang="ru-RU" sz="2800" b="1" dirty="0" smtClean="0"/>
              <a:t>чащиеся </a:t>
            </a:r>
            <a:r>
              <a:rPr lang="ru-RU" sz="2800" b="1" dirty="0"/>
              <a:t>ознакомились с историей и традициями масленицы, масленичными играми и забавами.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0206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  <a:t>МАСЛЕНИЦА</a:t>
            </a:r>
            <a:r>
              <a:rPr lang="ru-RU" b="1" dirty="0" smtClean="0"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  <a:t/>
            </a:r>
            <a:br>
              <a:rPr lang="ru-RU" b="1" dirty="0" smtClean="0"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</a:br>
            <a:endParaRPr lang="ru-RU" dirty="0"/>
          </a:p>
        </p:txBody>
      </p:sp>
      <p:pic>
        <p:nvPicPr>
          <p:cNvPr id="3" name="Рисунок 2" descr="C:\Users\Владелец\AppData\Local\Microsoft\Windows\Temporary Internet Files\Content.Word\-5339122795856122601_1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28592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402259" cy="69501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361040" cy="6624736"/>
          </a:xfrm>
        </p:spPr>
        <p:txBody>
          <a:bodyPr>
            <a:noAutofit/>
          </a:bodyPr>
          <a:lstStyle/>
          <a:p>
            <a:r>
              <a:rPr lang="ru-RU" sz="3500" b="1" dirty="0"/>
              <a:t>Воспитание патриотической личности – одна из важных задач современной школы. Проблема патриотического воспитания наиболее актуальна в наше время. 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 smtClean="0"/>
              <a:t>Россия </a:t>
            </a:r>
            <a:r>
              <a:rPr lang="ru-RU" sz="3500" b="1" dirty="0"/>
              <a:t>– страна высокой духовности, уникальной душевности, открытости, бескорыстия и приветливости. Величайшей национальной ценностью всегда был патриотизм – любовь к своему народу, тяга ко всему русскому, уважение к предкам, традициям, культуре, всему укладу жизни. </a:t>
            </a:r>
          </a:p>
        </p:txBody>
      </p:sp>
    </p:spTree>
    <p:extLst>
      <p:ext uri="{BB962C8B-B14F-4D97-AF65-F5344CB8AC3E}">
        <p14:creationId xmlns:p14="http://schemas.microsoft.com/office/powerpoint/2010/main" val="39845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утренник</a:t>
            </a:r>
            <a:endParaRPr lang="ru-RU" dirty="0"/>
          </a:p>
        </p:txBody>
      </p:sp>
      <p:pic>
        <p:nvPicPr>
          <p:cNvPr id="4" name="Объект 3" descr="C:\Users\Владелец\AppData\Local\Microsoft\Windows\Temporary Internet Files\Content.Word\-5339122795856122595_10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192688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2868" y="3068960"/>
            <a:ext cx="6393628" cy="3456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900" b="1" i="1" dirty="0" smtClean="0"/>
              <a:t>«В </a:t>
            </a:r>
            <a:r>
              <a:rPr lang="ru-RU" sz="2900" b="1" i="1" dirty="0"/>
              <a:t>вашей семье и под вашим руководством растет будущий гражданин. Все, что совершается в стране, через вашу душу и вашу мысль </a:t>
            </a:r>
            <a:r>
              <a:rPr lang="ru-RU" sz="2900" b="1" i="1" dirty="0" smtClean="0"/>
              <a:t>должно </a:t>
            </a:r>
            <a:r>
              <a:rPr lang="ru-RU" sz="2900" b="1" i="1" dirty="0"/>
              <a:t>приходить к </a:t>
            </a:r>
            <a:r>
              <a:rPr lang="ru-RU" sz="2900" b="1" i="1" dirty="0" smtClean="0"/>
              <a:t>детям». </a:t>
            </a:r>
          </a:p>
          <a:p>
            <a:pPr marL="0" indent="0" algn="r">
              <a:buNone/>
            </a:pPr>
            <a:endParaRPr lang="ru-RU" b="1" i="1" dirty="0" smtClean="0"/>
          </a:p>
          <a:p>
            <a:pPr marL="0" indent="0" algn="r">
              <a:buNone/>
            </a:pPr>
            <a:endParaRPr lang="ru-RU" b="1" i="1" dirty="0" smtClean="0"/>
          </a:p>
          <a:p>
            <a:pPr marL="0" indent="0" algn="r">
              <a:buNone/>
            </a:pPr>
            <a:r>
              <a:rPr lang="ru-RU" b="1" i="1" dirty="0" smtClean="0"/>
              <a:t>Макаренко А.С.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2700" dirty="0"/>
              <a:t>Не менее важным условием нравственно-патриотического воспитания детей является тесная взаимосвязь с родителями</a:t>
            </a:r>
            <a:r>
              <a:rPr lang="ru-RU" sz="2700" dirty="0" smtClean="0"/>
              <a:t>.</a:t>
            </a:r>
            <a:r>
              <a:rPr lang="ru-RU" sz="2700" dirty="0"/>
              <a:t> Взаимодействие с родителями по данному вопросу способствует бережному отношению к традициям, сохранению вертикальных семейных связей.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8960"/>
            <a:ext cx="264286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616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мамам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7638"/>
            <a:ext cx="5472608" cy="5107705"/>
          </a:xfrm>
        </p:spPr>
      </p:pic>
    </p:spTree>
    <p:extLst>
      <p:ext uri="{BB962C8B-B14F-4D97-AF65-F5344CB8AC3E}">
        <p14:creationId xmlns:p14="http://schemas.microsoft.com/office/powerpoint/2010/main" val="5126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/>
              <a:t>«Судьба России, ее будущее – в руках педагогов, воспитателей и учителей. Нам нужно вновь увидеть и понять: школа станет мертвой, а труд ее безотрадным, если педагоги будут передавать ученикам лишь некоторую сумму знаний. Нет и не может быть школы без воспитания, без стремления помочь ребенку стать личностью самостоятельной, одухотворенной, способной отдавать себя ближнему, нашему народу и нашему Отечеству».</a:t>
            </a:r>
          </a:p>
          <a:p>
            <a:pPr marL="0" indent="0" algn="r">
              <a:buNone/>
            </a:pPr>
            <a:endParaRPr lang="en-US" sz="2800" b="1" dirty="0" smtClean="0"/>
          </a:p>
          <a:p>
            <a:pPr marL="0" indent="0" algn="r">
              <a:buNone/>
            </a:pPr>
            <a:r>
              <a:rPr lang="ru-RU" sz="2800" b="1" dirty="0" smtClean="0"/>
              <a:t>Патриарх Московский и всея Руси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06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402259" cy="69501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5000" b="1" i="1" dirty="0" smtClean="0"/>
          </a:p>
          <a:p>
            <a:pPr marL="0" indent="0" algn="ctr">
              <a:buNone/>
            </a:pPr>
            <a:r>
              <a:rPr lang="ru-RU" sz="12000" b="1" i="1" dirty="0" smtClean="0"/>
              <a:t>Спасибо </a:t>
            </a:r>
          </a:p>
          <a:p>
            <a:pPr marL="0" indent="0" algn="ctr">
              <a:buNone/>
            </a:pPr>
            <a:r>
              <a:rPr lang="ru-RU" sz="12000" b="1" i="1" dirty="0" smtClean="0"/>
              <a:t>за </a:t>
            </a:r>
          </a:p>
          <a:p>
            <a:pPr marL="0" indent="0" algn="ctr">
              <a:buNone/>
            </a:pPr>
            <a:r>
              <a:rPr lang="ru-RU" sz="12000" b="1" i="1" dirty="0" smtClean="0"/>
              <a:t>внимание!</a:t>
            </a:r>
            <a:endParaRPr lang="ru-RU" sz="12000" b="1" i="1" dirty="0"/>
          </a:p>
        </p:txBody>
      </p:sp>
    </p:spTree>
    <p:extLst>
      <p:ext uri="{BB962C8B-B14F-4D97-AF65-F5344CB8AC3E}">
        <p14:creationId xmlns:p14="http://schemas.microsoft.com/office/powerpoint/2010/main" val="40743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819150"/>
            <a:ext cx="781843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Ученики нашей школы 1 сентября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400600" cy="5040560"/>
          </a:xfrm>
        </p:spPr>
      </p:pic>
    </p:spTree>
    <p:extLst>
      <p:ext uri="{BB962C8B-B14F-4D97-AF65-F5344CB8AC3E}">
        <p14:creationId xmlns:p14="http://schemas.microsoft.com/office/powerpoint/2010/main" val="4997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52" y="3429000"/>
            <a:ext cx="4246848" cy="31851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Беседы с учениками по темам:</a:t>
            </a:r>
          </a:p>
          <a:p>
            <a:r>
              <a:rPr lang="ru-RU" dirty="0" smtClean="0"/>
              <a:t>«</a:t>
            </a:r>
            <a:r>
              <a:rPr lang="ru-RU" dirty="0"/>
              <a:t>Великая Отечественная война 1941-1945 гг.»,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Олимпиада 2014 года в Сочи»,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Красная Книга </a:t>
            </a:r>
            <a:r>
              <a:rPr lang="ru-RU" dirty="0" smtClean="0"/>
              <a:t>Республики Хакасия», </a:t>
            </a:r>
          </a:p>
          <a:p>
            <a:r>
              <a:rPr lang="ru-RU" dirty="0" smtClean="0"/>
              <a:t>«</a:t>
            </a:r>
            <a:r>
              <a:rPr lang="ru-RU" dirty="0"/>
              <a:t>Наши выдающиеся земляки». </a:t>
            </a:r>
            <a:endParaRPr lang="ru-RU" dirty="0" smtClean="0"/>
          </a:p>
          <a:p>
            <a:pPr marL="0" lvl="0" indent="0">
              <a:buNone/>
            </a:pPr>
            <a:r>
              <a:rPr lang="ru-RU" sz="4000" b="1" i="1" dirty="0" smtClean="0">
                <a:solidFill>
                  <a:prstClr val="black"/>
                </a:solidFill>
              </a:rPr>
              <a:t>           Классные часы: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>
                <a:solidFill>
                  <a:prstClr val="black"/>
                </a:solidFill>
              </a:rPr>
              <a:t>Моя семья – мое богатство»,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«Тепло родного очага». </a:t>
            </a: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prstClr val="black"/>
                </a:solidFill>
              </a:rPr>
              <a:t>           Мероприятия</a:t>
            </a:r>
            <a:r>
              <a:rPr lang="ru-RU" sz="4000" b="1" i="1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«День матери»,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" y="3717032"/>
            <a:ext cx="8995331" cy="27363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/>
              <a:t>Ко Дню Победы, Дню Защитников Отечества проводятся различные тематические мероприятия: </a:t>
            </a:r>
            <a:r>
              <a:rPr lang="ru-RU" sz="3000" b="1" dirty="0" smtClean="0"/>
              <a:t>уроки </a:t>
            </a:r>
            <a:r>
              <a:rPr lang="ru-RU" sz="3000" b="1" dirty="0"/>
              <a:t>мужества, </a:t>
            </a:r>
            <a:r>
              <a:rPr lang="ru-RU" sz="3000" b="1" dirty="0" smtClean="0"/>
              <a:t> </a:t>
            </a:r>
            <a:r>
              <a:rPr lang="ru-RU" sz="3000" b="1" dirty="0"/>
              <a:t>конкурсы рисунков </a:t>
            </a:r>
            <a:r>
              <a:rPr lang="ru-RU" sz="3000" b="1" dirty="0" smtClean="0"/>
              <a:t>и  </a:t>
            </a:r>
            <a:r>
              <a:rPr lang="ru-RU" sz="3000" b="1" dirty="0"/>
              <a:t>чтение книг о войне с последующим </a:t>
            </a:r>
            <a:r>
              <a:rPr lang="ru-RU" sz="3000" b="1" dirty="0" smtClean="0"/>
              <a:t>обсуждением. </a:t>
            </a:r>
            <a:endParaRPr lang="ru-RU" sz="3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етераны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мая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239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на 9 мая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0200"/>
            <a:ext cx="5184576" cy="46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645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Патриотическое воспитание учащихся  в начальной школе                     Учитель начальных классов  МБОУ «Имекская СОШ» филиал Харойская НОШ Чаптыкова М.А. </vt:lpstr>
      <vt:lpstr>Воспитание патриотической личности – одна из важных задач современной школы. Проблема патриотического воспитания наиболее актуальна в наше время.  Россия – страна высокой духовности, уникальной душевности, открытости, бескорыстия и приветливости. Величайшей национальной ценностью всегда был патриотизм – любовь к своему народу, тяга ко всему русскому, уважение к предкам, традициям, культуре, всему укладу жизни. </vt:lpstr>
      <vt:lpstr>Презентация PowerPoint</vt:lpstr>
      <vt:lpstr>Ученики нашей школы 1 сентября</vt:lpstr>
      <vt:lpstr>Презентация PowerPoint</vt:lpstr>
      <vt:lpstr>Презентация PowerPoint</vt:lpstr>
      <vt:lpstr>Ветераны войны</vt:lpstr>
      <vt:lpstr>9 мая</vt:lpstr>
      <vt:lpstr>Выступление на 9 мая</vt:lpstr>
      <vt:lpstr>Наша дружная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</vt:lpstr>
      <vt:lpstr>Презентация PowerPoint</vt:lpstr>
      <vt:lpstr>Презентация PowerPoint</vt:lpstr>
      <vt:lpstr>МАСЛЕНИЦА </vt:lpstr>
      <vt:lpstr>Новогодний утренник</vt:lpstr>
      <vt:lpstr>Не менее важным условием нравственно-патриотического воспитания детей является тесная взаимосвязь с родителями. Взаимодействие с родителями по данному вопросу способствует бережному отношению к традициям, сохранению вертикальных семейных связей. </vt:lpstr>
      <vt:lpstr>8 марта</vt:lpstr>
      <vt:lpstr>Поздравление мамам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учащихся  в начальной школе</dc:title>
  <dc:creator>Я</dc:creator>
  <cp:lastModifiedBy>Владелец</cp:lastModifiedBy>
  <cp:revision>48</cp:revision>
  <dcterms:created xsi:type="dcterms:W3CDTF">2014-08-24T17:32:22Z</dcterms:created>
  <dcterms:modified xsi:type="dcterms:W3CDTF">2024-02-08T11:30:43Z</dcterms:modified>
</cp:coreProperties>
</file>