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24" r:id="rId3"/>
    <p:sldId id="258" r:id="rId4"/>
    <p:sldId id="310" r:id="rId5"/>
    <p:sldId id="289" r:id="rId6"/>
    <p:sldId id="296" r:id="rId7"/>
    <p:sldId id="261" r:id="rId8"/>
    <p:sldId id="311" r:id="rId9"/>
    <p:sldId id="260" r:id="rId10"/>
    <p:sldId id="286" r:id="rId11"/>
    <p:sldId id="262" r:id="rId12"/>
    <p:sldId id="297" r:id="rId13"/>
    <p:sldId id="312" r:id="rId14"/>
    <p:sldId id="313" r:id="rId15"/>
    <p:sldId id="314" r:id="rId16"/>
    <p:sldId id="266" r:id="rId17"/>
    <p:sldId id="285" r:id="rId18"/>
    <p:sldId id="267" r:id="rId19"/>
    <p:sldId id="315" r:id="rId20"/>
    <p:sldId id="316" r:id="rId21"/>
    <p:sldId id="317" r:id="rId22"/>
    <p:sldId id="318" r:id="rId23"/>
    <p:sldId id="319" r:id="rId24"/>
    <p:sldId id="320" r:id="rId25"/>
    <p:sldId id="321" r:id="rId26"/>
    <p:sldId id="322" r:id="rId27"/>
    <p:sldId id="325" r:id="rId28"/>
    <p:sldId id="326" r:id="rId29"/>
    <p:sldId id="327" r:id="rId30"/>
    <p:sldId id="328" r:id="rId31"/>
    <p:sldId id="329" r:id="rId32"/>
    <p:sldId id="330" r:id="rId33"/>
    <p:sldId id="331" r:id="rId34"/>
    <p:sldId id="332"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251" autoAdjust="0"/>
    <p:restoredTop sz="91197" autoAdjust="0"/>
  </p:normalViewPr>
  <p:slideViewPr>
    <p:cSldViewPr>
      <p:cViewPr varScale="1">
        <p:scale>
          <a:sx n="81" d="100"/>
          <a:sy n="81" d="100"/>
        </p:scale>
        <p:origin x="1146" y="102"/>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8ECDB0-9714-4CE2-8C1D-A87FD3E01F00}" type="datetimeFigureOut">
              <a:rPr lang="ru-RU"/>
              <a:pPr>
                <a:defRPr/>
              </a:pPr>
              <a:t>07.02.2025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9EA41A9-E31B-4524-AD42-8728E852F77E}" type="slidenum">
              <a:rPr lang="ru-RU"/>
              <a:pPr>
                <a:defRPr/>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A402635-AE9F-469C-93D2-1FA9A4CA452E}" type="datetimeFigureOut">
              <a:rPr lang="ru-RU"/>
              <a:pPr>
                <a:defRPr/>
              </a:pPr>
              <a:t>07.02.2025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8E63E45-6818-4F54-8955-A9C7BE35E82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269E22-5C9A-4943-8461-5C225DD1092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Показать конденсаторы</a:t>
            </a:r>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4677B5-27E3-4DD1-B8B8-354067991103}"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D97A42-106A-4B56-A396-139A213F57EB}" type="slidenum">
              <a:rPr lang="ru-RU" smtClean="0"/>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Если у нас имеется система проводников, то в этом случае эта система обладает энергией. По закону сохранения энергии при зарядке конденсатора мы совершаем работу по разделению эл.заряда и именно эта работа позволяет нам определить энергию конденсатора.</a:t>
            </a:r>
          </a:p>
        </p:txBody>
      </p:sp>
      <p:sp>
        <p:nvSpPr>
          <p:cNvPr id="501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08596A-2A9E-4B80-9BD5-F082BEAF0876}" type="slidenum">
              <a:rPr lang="ru-RU" smtClean="0"/>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522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35FA8E-192A-4E14-86D4-34494DC47BB9}"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Мы уже с вами на предыдущих занятиях говорили о том, что такое электрический заряд, определились с этим понятием и выяснили для себя это определение. Мы с вами говорили, что электростатика это тема в которой изучают взаимодействие покоящихся зарядов и о законе кулона - основном законе электростатики. Обсудили так же вопрос связанный с электизацией. Именно электизация говорит нам о возможности разделения и накопления электрических зарядов некоторыми телами. Это свойство имеет практическую значимость. И сегодня мы с вами об этом поговорим. Давайте обратимся к эксперименту.</a:t>
            </a:r>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00254D-0B62-4C70-85B6-62FA4663487A}"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5F1CD3-35F6-4B3E-8149-998C2B72A150}" type="slidenum">
              <a:rPr lang="ru-RU" smtClean="0"/>
              <a:pPr/>
              <a:t>4</a:t>
            </a:fld>
            <a:endParaRPr lang="ru-RU"/>
          </a:p>
        </p:txBody>
      </p:sp>
    </p:spTree>
    <p:extLst>
      <p:ext uri="{BB962C8B-B14F-4D97-AF65-F5344CB8AC3E}">
        <p14:creationId xmlns:p14="http://schemas.microsoft.com/office/powerpoint/2010/main" val="365131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Заряд в банки поступил одинаковый, а потенциал разный. </a:t>
            </a:r>
          </a:p>
          <a:p>
            <a:pPr eaLnBrk="1" hangingPunct="1">
              <a:spcBef>
                <a:spcPct val="0"/>
              </a:spcBef>
            </a:pPr>
            <a:r>
              <a:rPr lang="ru-RU"/>
              <a:t>Вывод: Накопление эл.заряда может происходить по разному. Значит существует величина которая характеризует способность проводника накапливать эл.заряд-это электроёмкость</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D65A13-3BE0-4220-9EDC-902B85A50A4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E4059-D6B0-4497-A90E-91C88232E14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6F0AA-983F-4CE0-992E-25350901C00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AA4403-E54D-4C38-A744-39BBAF0398E5}"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Проводники которые используются в конденсаторе называются обкладками</a:t>
            </a:r>
          </a:p>
          <a:p>
            <a:pPr eaLnBrk="1" hangingPunct="1">
              <a:spcBef>
                <a:spcPct val="0"/>
              </a:spcBef>
            </a:pPr>
            <a:r>
              <a:rPr lang="ru-RU"/>
              <a:t>Если обкладки получают заряд то зарядка</a:t>
            </a:r>
          </a:p>
          <a:p>
            <a:pPr eaLnBrk="1" hangingPunct="1">
              <a:spcBef>
                <a:spcPct val="0"/>
              </a:spcBef>
            </a:pPr>
            <a:r>
              <a:rPr lang="ru-RU"/>
              <a:t>Если обкладки соединить, то разрядка</a:t>
            </a:r>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04646-5C8C-42C2-AD62-F376433D3244}"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Электроёмкость отдельных конденсаторов</a:t>
            </a:r>
          </a:p>
          <a:p>
            <a:pPr eaLnBrk="1" hangingPunct="1">
              <a:spcBef>
                <a:spcPct val="0"/>
              </a:spcBef>
            </a:pPr>
            <a:r>
              <a:rPr lang="ru-RU"/>
              <a:t>1Ф это очень большая величина</a:t>
            </a:r>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556532-A55D-4FCC-9CD2-D8C3687056E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F64ACE92-8F77-4565-AD7E-BD74DD5E8F2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0F8A4A3E-A05A-4FA3-962A-C7C957B3F59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14CEEC85-F8CC-4FF7-8876-885A40D544D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E364E738-D429-4A5B-B9C9-B606DD759D1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A7274CDD-54BD-469B-9BB2-1D8F4860CCA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A993044D-335C-4856-9051-BCAEB4E558C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D26E736E-D165-4400-B099-9D0DA2BBE2D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CD8E9CC3-4399-401F-AC1C-4691E9FBB6D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p:cNvSpPr>
            <a:spLocks noGrp="1"/>
          </p:cNvSpPr>
          <p:nvPr>
            <p:ph type="dt" sz="half" idx="10"/>
          </p:nvPr>
        </p:nvSpPr>
        <p:spPr/>
        <p:txBody>
          <a:bodyPr/>
          <a:lstStyle>
            <a:lvl1pPr>
              <a:defRPr/>
            </a:lvl1pPr>
            <a:extLst/>
          </a:lstStyle>
          <a:p>
            <a:pPr>
              <a:defRPr/>
            </a:pP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7F9069EB-942A-4FC7-82B5-4C9EE054380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6F220E8B-3D3E-496D-919E-F87F186ED7A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F88B9739-B460-495C-A34F-F7D0698A434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p>
            <a:r>
              <a:rPr lang="ru-RU"/>
              <a:t>Образец заголовка</a:t>
            </a:r>
            <a:endParaRPr lang="en-US"/>
          </a:p>
        </p:txBody>
      </p:sp>
      <p:sp>
        <p:nvSpPr>
          <p:cNvPr id="10249"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1E76EB3-4F45-47CD-886C-48E33C8F1045}"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Times New Roman" pitchFamily="18" charset="0"/>
        </a:defRPr>
      </a:lvl2pPr>
      <a:lvl3pPr algn="l" rtl="0" eaLnBrk="0" fontAlgn="base" hangingPunct="0">
        <a:spcBef>
          <a:spcPct val="0"/>
        </a:spcBef>
        <a:spcAft>
          <a:spcPct val="0"/>
        </a:spcAft>
        <a:defRPr sz="4300">
          <a:solidFill>
            <a:srgbClr val="572314"/>
          </a:solidFill>
          <a:latin typeface="Times New Roman" pitchFamily="18" charset="0"/>
        </a:defRPr>
      </a:lvl3pPr>
      <a:lvl4pPr algn="l" rtl="0" eaLnBrk="0" fontAlgn="base" hangingPunct="0">
        <a:spcBef>
          <a:spcPct val="0"/>
        </a:spcBef>
        <a:spcAft>
          <a:spcPct val="0"/>
        </a:spcAft>
        <a:defRPr sz="4300">
          <a:solidFill>
            <a:srgbClr val="572314"/>
          </a:solidFill>
          <a:latin typeface="Times New Roman" pitchFamily="18" charset="0"/>
        </a:defRPr>
      </a:lvl4pPr>
      <a:lvl5pPr algn="l" rtl="0" eaLnBrk="0" fontAlgn="base" hangingPunct="0">
        <a:spcBef>
          <a:spcPct val="0"/>
        </a:spcBef>
        <a:spcAft>
          <a:spcPct val="0"/>
        </a:spcAft>
        <a:defRPr sz="4300">
          <a:solidFill>
            <a:srgbClr val="572314"/>
          </a:solidFill>
          <a:latin typeface="Times New Roman" pitchFamily="18"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ru.wikipedia.org/wiki/%D0%A4%D0%B0%D0%B9%D0%BB:Defekte_Kondensatoren.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b/bc/Capacitor_symbol_GOST.sv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auto">
          <a:xfrm>
            <a:off x="3203848" y="404665"/>
            <a:ext cx="5346427" cy="2736304"/>
          </a:xfrm>
        </p:spPr>
        <p:txBody>
          <a:bodyPr vert="horz" wrap="square" lIns="91440" tIns="45720" rIns="91440" bIns="45720" numCol="1" anchorCtr="0" compatLnSpc="1">
            <a:prstTxWarp prst="textNoShape">
              <a:avLst/>
            </a:prstTxWarp>
            <a:normAutofit fontScale="90000"/>
          </a:bodyPr>
          <a:lstStyle/>
          <a:p>
            <a:pPr algn="ctr" eaLnBrk="1" hangingPunct="1">
              <a:defRPr/>
            </a:pPr>
            <a:r>
              <a:rPr lang="ru-RU" sz="4400" dirty="0">
                <a:effectLst/>
                <a:cs typeface="Times New Roman" pitchFamily="18" charset="0"/>
              </a:rPr>
              <a:t>Электроёмкость</a:t>
            </a:r>
            <a:br>
              <a:rPr lang="ru-RU" sz="4400" dirty="0">
                <a:effectLst/>
                <a:cs typeface="Times New Roman" pitchFamily="18" charset="0"/>
              </a:rPr>
            </a:br>
            <a:r>
              <a:rPr lang="ru-RU" sz="4400" dirty="0">
                <a:effectLst/>
                <a:cs typeface="Times New Roman" pitchFamily="18" charset="0"/>
              </a:rPr>
              <a:t> Конденсатор</a:t>
            </a:r>
            <a:br>
              <a:rPr lang="ru-RU" sz="4400" dirty="0">
                <a:effectLst/>
                <a:cs typeface="Times New Roman" pitchFamily="18" charset="0"/>
              </a:rPr>
            </a:br>
            <a:r>
              <a:rPr lang="ru-RU" sz="4400" dirty="0">
                <a:effectLst/>
                <a:cs typeface="Times New Roman" pitchFamily="18" charset="0"/>
              </a:rPr>
              <a:t>Энергия </a:t>
            </a:r>
            <a:r>
              <a:rPr lang="ru-RU" sz="4400" dirty="0" smtClean="0">
                <a:effectLst/>
                <a:cs typeface="Times New Roman" pitchFamily="18" charset="0"/>
              </a:rPr>
              <a:t>конденсатора</a:t>
            </a:r>
            <a:br>
              <a:rPr lang="ru-RU" sz="4400" dirty="0" smtClean="0">
                <a:effectLst/>
                <a:cs typeface="Times New Roman" pitchFamily="18" charset="0"/>
              </a:rPr>
            </a:br>
            <a:r>
              <a:rPr lang="ru-RU" sz="4400" dirty="0" smtClean="0">
                <a:effectLst/>
                <a:cs typeface="Times New Roman" pitchFamily="18" charset="0"/>
              </a:rPr>
              <a:t/>
            </a:r>
            <a:br>
              <a:rPr lang="ru-RU" sz="4400" dirty="0" smtClean="0">
                <a:effectLst/>
                <a:cs typeface="Times New Roman" pitchFamily="18" charset="0"/>
              </a:rPr>
            </a:br>
            <a:r>
              <a:rPr lang="ru-RU" sz="1800" dirty="0" smtClean="0">
                <a:solidFill>
                  <a:schemeClr val="tx1"/>
                </a:solidFill>
                <a:effectLst/>
                <a:cs typeface="Times New Roman" pitchFamily="18" charset="0"/>
              </a:rPr>
              <a:t>преподаватель: Белоус В.С.</a:t>
            </a:r>
            <a:endParaRPr lang="ru-RU" sz="4400" dirty="0">
              <a:solidFill>
                <a:schemeClr val="tx1"/>
              </a:solidFill>
              <a:effectLst/>
              <a:cs typeface="Times New Roman" pitchFamily="18" charset="0"/>
            </a:endParaRPr>
          </a:p>
        </p:txBody>
      </p:sp>
      <p:pic>
        <p:nvPicPr>
          <p:cNvPr id="23556" name="Picture 5" descr="Генератор Кокрофта-Уолтона"/>
          <p:cNvPicPr>
            <a:picLocks noChangeAspect="1" noChangeArrowheads="1"/>
          </p:cNvPicPr>
          <p:nvPr/>
        </p:nvPicPr>
        <p:blipFill>
          <a:blip r:embed="rId3" cstate="print"/>
          <a:srcRect/>
          <a:stretch>
            <a:fillRect/>
          </a:stretch>
        </p:blipFill>
        <p:spPr bwMode="auto">
          <a:xfrm>
            <a:off x="683568" y="0"/>
            <a:ext cx="2085975" cy="2786063"/>
          </a:xfrm>
          <a:prstGeom prst="rect">
            <a:avLst/>
          </a:prstGeom>
          <a:noFill/>
          <a:ln w="9525">
            <a:noFill/>
            <a:miter lim="800000"/>
            <a:headEnd/>
            <a:tailEnd/>
          </a:ln>
        </p:spPr>
      </p:pic>
      <p:pic>
        <p:nvPicPr>
          <p:cNvPr id="23557" name="Picture 7" descr="300px-Defekte_Kondensatoren">
            <a:hlinkClick r:id="rId4" tooltip="Конденсаторы, разрушившиеся без взрыва из-за температуры и напряжения, не соответствующих рабочим."/>
          </p:cNvPr>
          <p:cNvPicPr>
            <a:picLocks noChangeAspect="1" noChangeArrowheads="1"/>
          </p:cNvPicPr>
          <p:nvPr/>
        </p:nvPicPr>
        <p:blipFill>
          <a:blip r:embed="rId5" cstate="print"/>
          <a:srcRect/>
          <a:stretch>
            <a:fillRect/>
          </a:stretch>
        </p:blipFill>
        <p:spPr bwMode="auto">
          <a:xfrm>
            <a:off x="4283968" y="4077072"/>
            <a:ext cx="3357563" cy="25177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4313" y="357188"/>
            <a:ext cx="8715375" cy="1470025"/>
          </a:xfrm>
        </p:spPr>
        <p:txBody>
          <a:bodyPr/>
          <a:lstStyle/>
          <a:p>
            <a:pPr algn="ctr" eaLnBrk="1" fontAlgn="auto" hangingPunct="1">
              <a:spcAft>
                <a:spcPts val="0"/>
              </a:spcAft>
              <a:defRPr/>
            </a:pPr>
            <a:r>
              <a:rPr lang="ru-RU" dirty="0">
                <a:solidFill>
                  <a:schemeClr val="tx2">
                    <a:satMod val="130000"/>
                  </a:schemeClr>
                </a:solidFill>
              </a:rPr>
              <a:t>Обозначение на электрических схемах</a:t>
            </a:r>
          </a:p>
        </p:txBody>
      </p:sp>
      <p:pic>
        <p:nvPicPr>
          <p:cNvPr id="29699" name="Picture 6" descr="Файл:Capacitor symbol GOST.svg">
            <a:hlinkClick r:id="rId3"/>
          </p:cNvPr>
          <p:cNvPicPr>
            <a:picLocks noChangeAspect="1" noChangeArrowheads="1"/>
          </p:cNvPicPr>
          <p:nvPr/>
        </p:nvPicPr>
        <p:blipFill>
          <a:blip r:embed="rId4" cstate="print"/>
          <a:srcRect/>
          <a:stretch>
            <a:fillRect/>
          </a:stretch>
        </p:blipFill>
        <p:spPr bwMode="auto">
          <a:xfrm>
            <a:off x="1785938" y="2351088"/>
            <a:ext cx="1338262" cy="1141412"/>
          </a:xfrm>
          <a:prstGeom prst="rect">
            <a:avLst/>
          </a:prstGeom>
          <a:noFill/>
          <a:ln w="9525">
            <a:noFill/>
            <a:miter lim="800000"/>
            <a:headEnd/>
            <a:tailEnd/>
          </a:ln>
        </p:spPr>
      </p:pic>
      <p:sp>
        <p:nvSpPr>
          <p:cNvPr id="29700" name="Text Box 9"/>
          <p:cNvSpPr txBox="1">
            <a:spLocks noChangeArrowheads="1"/>
          </p:cNvSpPr>
          <p:nvPr/>
        </p:nvSpPr>
        <p:spPr bwMode="auto">
          <a:xfrm>
            <a:off x="3327400" y="2655888"/>
            <a:ext cx="4964113" cy="461962"/>
          </a:xfrm>
          <a:prstGeom prst="rect">
            <a:avLst/>
          </a:prstGeom>
          <a:noFill/>
          <a:ln w="9525">
            <a:noFill/>
            <a:miter lim="800000"/>
            <a:headEnd/>
            <a:tailEnd/>
          </a:ln>
        </p:spPr>
        <p:txBody>
          <a:bodyPr wrap="none">
            <a:spAutoFit/>
          </a:bodyPr>
          <a:lstStyle/>
          <a:p>
            <a:r>
              <a:rPr lang="ru-RU" sz="2400"/>
              <a:t>конденсатор постоянной ёмкости</a:t>
            </a:r>
          </a:p>
        </p:txBody>
      </p:sp>
      <p:pic>
        <p:nvPicPr>
          <p:cNvPr id="29701"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57375" y="3857625"/>
            <a:ext cx="1390650" cy="1185863"/>
          </a:xfrm>
          <a:prstGeom prst="rect">
            <a:avLst/>
          </a:prstGeom>
          <a:noFill/>
          <a:ln w="9525">
            <a:noFill/>
            <a:miter lim="800000"/>
            <a:headEnd/>
            <a:tailEnd/>
          </a:ln>
        </p:spPr>
      </p:pic>
      <p:sp>
        <p:nvSpPr>
          <p:cNvPr id="29702" name="Text Box 11"/>
          <p:cNvSpPr txBox="1">
            <a:spLocks noChangeArrowheads="1"/>
          </p:cNvSpPr>
          <p:nvPr/>
        </p:nvSpPr>
        <p:spPr bwMode="auto">
          <a:xfrm>
            <a:off x="3400425" y="4240213"/>
            <a:ext cx="5060950" cy="461962"/>
          </a:xfrm>
          <a:prstGeom prst="rect">
            <a:avLst/>
          </a:prstGeom>
          <a:noFill/>
          <a:ln w="9525">
            <a:noFill/>
            <a:miter lim="800000"/>
            <a:headEnd/>
            <a:tailEnd/>
          </a:ln>
        </p:spPr>
        <p:txBody>
          <a:bodyPr wrap="none">
            <a:spAutoFit/>
          </a:bodyPr>
          <a:lstStyle/>
          <a:p>
            <a:r>
              <a:rPr lang="ru-RU" sz="2400"/>
              <a:t>конденсатор переменной ёмкости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57"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sp>
        <p:nvSpPr>
          <p:cNvPr id="2058" name="Rectangle 11"/>
          <p:cNvSpPr>
            <a:spLocks noChangeArrowheads="1"/>
          </p:cNvSpPr>
          <p:nvPr/>
        </p:nvSpPr>
        <p:spPr bwMode="auto">
          <a:xfrm>
            <a:off x="1331913" y="3213100"/>
            <a:ext cx="184150" cy="366713"/>
          </a:xfrm>
          <a:prstGeom prst="rect">
            <a:avLst/>
          </a:prstGeom>
          <a:noFill/>
          <a:ln w="9525">
            <a:noFill/>
            <a:miter lim="800000"/>
            <a:headEnd/>
            <a:tailEnd/>
          </a:ln>
        </p:spPr>
        <p:txBody>
          <a:bodyPr wrap="none" anchor="ctr">
            <a:spAutoFit/>
          </a:bodyPr>
          <a:lstStyle/>
          <a:p>
            <a:pPr algn="ctr"/>
            <a:endParaRPr lang="ru-RU"/>
          </a:p>
        </p:txBody>
      </p:sp>
      <p:pic>
        <p:nvPicPr>
          <p:cNvPr id="2050" name="Object 10"/>
          <p:cNvPicPr>
            <a:picLocks noChangeAspect="1" noChangeArrowheads="1"/>
          </p:cNvPicPr>
          <p:nvPr/>
        </p:nvPicPr>
        <p:blipFill>
          <a:blip r:embed="rId3" cstate="print"/>
          <a:srcRect/>
          <a:stretch>
            <a:fillRect/>
          </a:stretch>
        </p:blipFill>
        <p:spPr bwMode="auto">
          <a:xfrm>
            <a:off x="1115616" y="353244"/>
            <a:ext cx="3456383" cy="1779612"/>
          </a:xfrm>
          <a:prstGeom prst="rect">
            <a:avLst/>
          </a:prstGeom>
          <a:noFill/>
        </p:spPr>
      </p:pic>
      <p:sp>
        <p:nvSpPr>
          <p:cNvPr id="205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60"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06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3" name="Рисунок 2"/>
          <p:cNvPicPr>
            <a:picLocks noChangeAspect="1"/>
          </p:cNvPicPr>
          <p:nvPr/>
        </p:nvPicPr>
        <p:blipFill>
          <a:blip r:embed="rId4"/>
          <a:stretch>
            <a:fillRect/>
          </a:stretch>
        </p:blipFill>
        <p:spPr>
          <a:xfrm>
            <a:off x="391106" y="2610390"/>
            <a:ext cx="7565269" cy="22587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ject 8"/>
          <p:cNvPicPr>
            <a:picLocks noChangeAspect="1" noChangeArrowheads="1"/>
          </p:cNvPicPr>
          <p:nvPr/>
        </p:nvPicPr>
        <p:blipFill>
          <a:blip r:embed="rId3" cstate="print"/>
          <a:srcRect/>
          <a:stretch>
            <a:fillRect/>
          </a:stretch>
        </p:blipFill>
        <p:spPr bwMode="auto">
          <a:xfrm>
            <a:off x="3327284" y="428626"/>
            <a:ext cx="2768716" cy="1776238"/>
          </a:xfrm>
          <a:prstGeom prst="rect">
            <a:avLst/>
          </a:prstGeom>
          <a:noFill/>
        </p:spPr>
      </p:pic>
      <p:sp>
        <p:nvSpPr>
          <p:cNvPr id="3075" name="Text Box 14"/>
          <p:cNvSpPr txBox="1">
            <a:spLocks noChangeArrowheads="1"/>
          </p:cNvSpPr>
          <p:nvPr/>
        </p:nvSpPr>
        <p:spPr bwMode="auto">
          <a:xfrm>
            <a:off x="285750" y="2500313"/>
            <a:ext cx="8643938" cy="3170237"/>
          </a:xfrm>
          <a:prstGeom prst="rect">
            <a:avLst/>
          </a:prstGeom>
          <a:noFill/>
          <a:ln w="9525">
            <a:noFill/>
            <a:miter lim="800000"/>
            <a:headEnd/>
            <a:tailEnd/>
          </a:ln>
        </p:spPr>
        <p:txBody>
          <a:bodyPr>
            <a:spAutoFit/>
          </a:bodyPr>
          <a:lstStyle/>
          <a:p>
            <a:endParaRPr lang="en-US" sz="2400" dirty="0"/>
          </a:p>
          <a:p>
            <a:r>
              <a:rPr lang="en-US" sz="3200" dirty="0">
                <a:sym typeface="Symbol" pitchFamily="18" charset="2"/>
              </a:rPr>
              <a:t></a:t>
            </a:r>
            <a:r>
              <a:rPr lang="en-US" sz="2400" dirty="0"/>
              <a:t> - </a:t>
            </a:r>
            <a:r>
              <a:rPr lang="ru-RU" sz="2400" dirty="0">
                <a:latin typeface="+mj-lt"/>
              </a:rPr>
              <a:t>диэлектрическая проницаемость среды</a:t>
            </a:r>
          </a:p>
          <a:p>
            <a:endParaRPr lang="ru-RU" sz="2400" dirty="0">
              <a:latin typeface="+mj-lt"/>
            </a:endParaRPr>
          </a:p>
          <a:p>
            <a:r>
              <a:rPr lang="ru-RU" sz="3200" dirty="0">
                <a:latin typeface="+mj-lt"/>
                <a:sym typeface="Symbol" pitchFamily="18" charset="2"/>
              </a:rPr>
              <a:t></a:t>
            </a:r>
            <a:r>
              <a:rPr lang="en-US" sz="3200" baseline="-25000" dirty="0">
                <a:latin typeface="+mj-lt"/>
                <a:sym typeface="Symbol" pitchFamily="18" charset="2"/>
              </a:rPr>
              <a:t>0</a:t>
            </a:r>
            <a:r>
              <a:rPr lang="ru-RU" sz="2400" dirty="0">
                <a:latin typeface="+mj-lt"/>
              </a:rPr>
              <a:t> - электрическая постоянная</a:t>
            </a:r>
          </a:p>
          <a:p>
            <a:endParaRPr lang="ru-RU" sz="2400" dirty="0">
              <a:latin typeface="+mj-lt"/>
            </a:endParaRPr>
          </a:p>
          <a:p>
            <a:r>
              <a:rPr lang="en-US" sz="2400" dirty="0">
                <a:latin typeface="+mj-lt"/>
              </a:rPr>
              <a:t>S – </a:t>
            </a:r>
            <a:r>
              <a:rPr lang="ru-RU" sz="2400" dirty="0">
                <a:latin typeface="+mj-lt"/>
              </a:rPr>
              <a:t>площадь обкладки</a:t>
            </a:r>
            <a:endParaRPr lang="ru-RU" sz="2400" baseline="30000" dirty="0">
              <a:latin typeface="+mj-lt"/>
            </a:endParaRPr>
          </a:p>
          <a:p>
            <a:endParaRPr lang="ru-RU" sz="2400" baseline="30000" dirty="0">
              <a:latin typeface="+mj-lt"/>
            </a:endParaRPr>
          </a:p>
          <a:p>
            <a:r>
              <a:rPr lang="en-US" sz="2400" dirty="0">
                <a:latin typeface="+mj-lt"/>
              </a:rPr>
              <a:t>d – </a:t>
            </a:r>
            <a:r>
              <a:rPr lang="ru-RU" sz="2400" dirty="0">
                <a:latin typeface="+mj-lt"/>
              </a:rPr>
              <a:t>расстояние между пластинами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54938" cy="6059760"/>
          </a:xfrm>
        </p:spPr>
        <p:txBody>
          <a:bodyPr/>
          <a:lstStyle/>
          <a:p>
            <a:r>
              <a:rPr lang="ru-RU" dirty="0">
                <a:latin typeface="+mj-lt"/>
              </a:rPr>
              <a:t>В конденсаторах роль диэлектрической прослойки, как правило, выполняет пропитанная соответствующим составом бумага, расположенная между двумя тонкими листами </a:t>
            </a:r>
            <a:r>
              <a:rPr lang="ru-RU" dirty="0" smtClean="0">
                <a:latin typeface="+mj-lt"/>
              </a:rPr>
              <a:t>металла </a:t>
            </a:r>
          </a:p>
          <a:p>
            <a:endParaRPr lang="ru-RU" dirty="0"/>
          </a:p>
          <a:p>
            <a:endParaRPr lang="ru-RU" dirty="0"/>
          </a:p>
        </p:txBody>
      </p:sp>
      <p:pic>
        <p:nvPicPr>
          <p:cNvPr id="4" name="Рисунок 3"/>
          <p:cNvPicPr>
            <a:picLocks noChangeAspect="1"/>
          </p:cNvPicPr>
          <p:nvPr/>
        </p:nvPicPr>
        <p:blipFill>
          <a:blip r:embed="rId2"/>
          <a:stretch>
            <a:fillRect/>
          </a:stretch>
        </p:blipFill>
        <p:spPr>
          <a:xfrm>
            <a:off x="2195736" y="2996952"/>
            <a:ext cx="4752527" cy="2232248"/>
          </a:xfrm>
          <a:prstGeom prst="rect">
            <a:avLst/>
          </a:prstGeom>
        </p:spPr>
      </p:pic>
    </p:spTree>
    <p:extLst>
      <p:ext uri="{BB962C8B-B14F-4D97-AF65-F5344CB8AC3E}">
        <p14:creationId xmlns:p14="http://schemas.microsoft.com/office/powerpoint/2010/main" val="102213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Три основных типа конденсаторов</a:t>
            </a:r>
            <a:endParaRPr lang="ru-RU" dirty="0"/>
          </a:p>
        </p:txBody>
      </p:sp>
      <p:pic>
        <p:nvPicPr>
          <p:cNvPr id="4" name="Объект 3"/>
          <p:cNvPicPr>
            <a:picLocks noGrp="1" noChangeAspect="1"/>
          </p:cNvPicPr>
          <p:nvPr>
            <p:ph idx="1"/>
          </p:nvPr>
        </p:nvPicPr>
        <p:blipFill>
          <a:blip r:embed="rId2"/>
          <a:stretch>
            <a:fillRect/>
          </a:stretch>
        </p:blipFill>
        <p:spPr>
          <a:xfrm>
            <a:off x="1435100" y="2348880"/>
            <a:ext cx="6715636" cy="2736304"/>
          </a:xfrm>
          <a:prstGeom prst="rect">
            <a:avLst/>
          </a:prstGeom>
        </p:spPr>
      </p:pic>
    </p:spTree>
    <p:extLst>
      <p:ext uri="{BB962C8B-B14F-4D97-AF65-F5344CB8AC3E}">
        <p14:creationId xmlns:p14="http://schemas.microsoft.com/office/powerpoint/2010/main" val="44367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Модель конденсатора переменной емкости</a:t>
            </a:r>
            <a:endParaRPr lang="ru-RU" dirty="0"/>
          </a:p>
        </p:txBody>
      </p:sp>
      <p:pic>
        <p:nvPicPr>
          <p:cNvPr id="6" name="Объект 5"/>
          <p:cNvPicPr>
            <a:picLocks noGrp="1" noChangeAspect="1"/>
          </p:cNvPicPr>
          <p:nvPr>
            <p:ph idx="1"/>
          </p:nvPr>
        </p:nvPicPr>
        <p:blipFill>
          <a:blip r:embed="rId2"/>
          <a:stretch>
            <a:fillRect/>
          </a:stretch>
        </p:blipFill>
        <p:spPr>
          <a:xfrm>
            <a:off x="1763689" y="1772816"/>
            <a:ext cx="5904656" cy="4320479"/>
          </a:xfrm>
          <a:prstGeom prst="rect">
            <a:avLst/>
          </a:prstGeom>
        </p:spPr>
      </p:pic>
    </p:spTree>
    <p:extLst>
      <p:ext uri="{BB962C8B-B14F-4D97-AF65-F5344CB8AC3E}">
        <p14:creationId xmlns:p14="http://schemas.microsoft.com/office/powerpoint/2010/main" val="76735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714375" y="0"/>
            <a:ext cx="7772400" cy="881063"/>
          </a:xfrm>
        </p:spPr>
        <p:txBody>
          <a:bodyPr/>
          <a:lstStyle/>
          <a:p>
            <a:pPr algn="ctr" eaLnBrk="1" fontAlgn="auto" hangingPunct="1">
              <a:spcAft>
                <a:spcPts val="0"/>
              </a:spcAft>
              <a:defRPr/>
            </a:pPr>
            <a:r>
              <a:rPr lang="ru-RU" dirty="0">
                <a:solidFill>
                  <a:schemeClr val="tx2">
                    <a:satMod val="130000"/>
                  </a:schemeClr>
                </a:solidFill>
              </a:rPr>
              <a:t>Способы соединения</a:t>
            </a:r>
          </a:p>
        </p:txBody>
      </p:sp>
      <p:sp>
        <p:nvSpPr>
          <p:cNvPr id="3077" name="Rectangle 3"/>
          <p:cNvSpPr>
            <a:spLocks noGrp="1" noChangeArrowheads="1"/>
          </p:cNvSpPr>
          <p:nvPr>
            <p:ph type="subTitle" idx="1"/>
          </p:nvPr>
        </p:nvSpPr>
        <p:spPr>
          <a:xfrm>
            <a:off x="285750" y="785813"/>
            <a:ext cx="8572500" cy="714375"/>
          </a:xfrm>
        </p:spPr>
        <p:txBody>
          <a:bodyPr>
            <a:normAutofit/>
          </a:bodyPr>
          <a:lstStyle/>
          <a:p>
            <a:pPr algn="ctr" eaLnBrk="1" fontAlgn="auto" hangingPunct="1">
              <a:spcAft>
                <a:spcPts val="0"/>
              </a:spcAft>
              <a:buFont typeface="Wingdings 2"/>
              <a:buNone/>
              <a:defRPr/>
            </a:pPr>
            <a:r>
              <a:rPr lang="ru-RU" sz="2800" dirty="0">
                <a:latin typeface="+mj-lt"/>
              </a:rPr>
              <a:t>Параллельный          </a:t>
            </a:r>
            <a:r>
              <a:rPr lang="en-US" sz="2800" dirty="0">
                <a:latin typeface="+mj-lt"/>
              </a:rPr>
              <a:t>             </a:t>
            </a:r>
            <a:r>
              <a:rPr lang="ru-RU" sz="2800" dirty="0">
                <a:latin typeface="+mj-lt"/>
              </a:rPr>
              <a:t> Последовательный</a:t>
            </a:r>
          </a:p>
        </p:txBody>
      </p:sp>
      <p:pic>
        <p:nvPicPr>
          <p:cNvPr id="4102" name="Picture 5" descr="0300203"/>
          <p:cNvPicPr>
            <a:picLocks noChangeAspect="1" noChangeArrowheads="1"/>
          </p:cNvPicPr>
          <p:nvPr/>
        </p:nvPicPr>
        <p:blipFill>
          <a:blip r:embed="rId3" cstate="print"/>
          <a:srcRect/>
          <a:stretch>
            <a:fillRect/>
          </a:stretch>
        </p:blipFill>
        <p:spPr bwMode="auto">
          <a:xfrm>
            <a:off x="4929188" y="1285875"/>
            <a:ext cx="3429000" cy="2571750"/>
          </a:xfrm>
          <a:prstGeom prst="rect">
            <a:avLst/>
          </a:prstGeom>
          <a:noFill/>
          <a:ln w="9525">
            <a:noFill/>
            <a:miter lim="800000"/>
            <a:headEnd/>
            <a:tailEnd/>
          </a:ln>
        </p:spPr>
      </p:pic>
      <p:pic>
        <p:nvPicPr>
          <p:cNvPr id="4098" name="Object 6"/>
          <p:cNvPicPr>
            <a:picLocks noChangeAspect="1" noChangeArrowheads="1"/>
          </p:cNvPicPr>
          <p:nvPr/>
        </p:nvPicPr>
        <p:blipFill>
          <a:blip r:embed="rId4" cstate="print"/>
          <a:srcRect/>
          <a:stretch>
            <a:fillRect/>
          </a:stretch>
        </p:blipFill>
        <p:spPr bwMode="auto">
          <a:xfrm>
            <a:off x="857250" y="4000500"/>
            <a:ext cx="2609850" cy="2135188"/>
          </a:xfrm>
          <a:prstGeom prst="rect">
            <a:avLst/>
          </a:prstGeom>
          <a:noFill/>
          <a:ln w="9525">
            <a:noFill/>
            <a:miter lim="800000"/>
            <a:headEnd/>
            <a:tailEnd/>
          </a:ln>
          <a:effectLst/>
        </p:spPr>
      </p:pic>
      <p:pic>
        <p:nvPicPr>
          <p:cNvPr id="4103" name="Picture 4" descr="0300202"/>
          <p:cNvPicPr>
            <a:picLocks noChangeAspect="1" noChangeArrowheads="1"/>
          </p:cNvPicPr>
          <p:nvPr/>
        </p:nvPicPr>
        <p:blipFill>
          <a:blip r:embed="rId5" cstate="print">
            <a:clrChange>
              <a:clrFrom>
                <a:srgbClr val="FFFFCC"/>
              </a:clrFrom>
              <a:clrTo>
                <a:srgbClr val="FFFFCC">
                  <a:alpha val="0"/>
                </a:srgbClr>
              </a:clrTo>
            </a:clrChange>
          </a:blip>
          <a:srcRect/>
          <a:stretch>
            <a:fillRect/>
          </a:stretch>
        </p:blipFill>
        <p:spPr bwMode="auto">
          <a:xfrm>
            <a:off x="500063" y="1285875"/>
            <a:ext cx="3500437" cy="2624138"/>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4106973889"/>
              </p:ext>
            </p:extLst>
          </p:nvPr>
        </p:nvGraphicFramePr>
        <p:xfrm>
          <a:off x="4929188" y="4262436"/>
          <a:ext cx="3429000" cy="1956816"/>
        </p:xfrm>
        <a:graphic>
          <a:graphicData uri="http://schemas.openxmlformats.org/drawingml/2006/table">
            <a:tbl>
              <a:tblPr firstRow="1" firstCol="1" bandRow="1"/>
              <a:tblGrid>
                <a:gridCol w="3429000">
                  <a:extLst>
                    <a:ext uri="{9D8B030D-6E8A-4147-A177-3AD203B41FA5}">
                      <a16:colId xmlns:a16="http://schemas.microsoft.com/office/drawing/2014/main" val="1749918046"/>
                    </a:ext>
                  </a:extLst>
                </a:gridCol>
              </a:tblGrid>
              <a:tr h="1775405">
                <a:tc>
                  <a:txBody>
                    <a:bodyPr/>
                    <a:lstStyle/>
                    <a:p>
                      <a:pPr algn="just">
                        <a:lnSpc>
                          <a:spcPct val="107000"/>
                        </a:lnSpc>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U = U</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U</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600"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q = q</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q</a:t>
                      </a:r>
                      <a:r>
                        <a:rPr lang="en-US" sz="2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800"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1/C</a:t>
                      </a:r>
                      <a:r>
                        <a:rPr lang="ru-RU" sz="2600" baseline="-25000" dirty="0">
                          <a:effectLst/>
                          <a:latin typeface="Times New Roman" panose="02020603050405020304" pitchFamily="18" charset="0"/>
                          <a:ea typeface="Calibri" panose="020F0502020204030204" pitchFamily="34" charset="0"/>
                          <a:cs typeface="Times New Roman" panose="02020603050405020304" pitchFamily="18" charset="0"/>
                        </a:rPr>
                        <a:t>общ</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 = 1/С</a:t>
                      </a:r>
                      <a:r>
                        <a:rPr lang="ru-RU" sz="26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 + 1/С</a:t>
                      </a:r>
                      <a:r>
                        <a:rPr lang="ru-RU"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600" b="1" baseline="-25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95551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785813" y="0"/>
            <a:ext cx="7772400" cy="1311275"/>
          </a:xfrm>
        </p:spPr>
        <p:txBody>
          <a:bodyPr/>
          <a:lstStyle/>
          <a:p>
            <a:pPr algn="ctr" eaLnBrk="1" fontAlgn="auto" hangingPunct="1">
              <a:spcAft>
                <a:spcPts val="0"/>
              </a:spcAft>
              <a:defRPr/>
            </a:pPr>
            <a:r>
              <a:rPr lang="ru-RU" sz="3200" dirty="0">
                <a:solidFill>
                  <a:schemeClr val="tx2">
                    <a:satMod val="130000"/>
                  </a:schemeClr>
                </a:solidFill>
              </a:rPr>
              <a:t>Энергия конденсатора </a:t>
            </a:r>
            <a:br>
              <a:rPr lang="ru-RU" sz="3200" dirty="0">
                <a:solidFill>
                  <a:schemeClr val="tx2">
                    <a:satMod val="130000"/>
                  </a:schemeClr>
                </a:solidFill>
              </a:rPr>
            </a:br>
            <a:r>
              <a:rPr lang="ru-RU" sz="3200" dirty="0">
                <a:solidFill>
                  <a:schemeClr val="tx2">
                    <a:satMod val="130000"/>
                  </a:schemeClr>
                </a:solidFill>
              </a:rPr>
              <a:t>(энергия электростатического поля)</a:t>
            </a:r>
          </a:p>
        </p:txBody>
      </p:sp>
      <p:sp>
        <p:nvSpPr>
          <p:cNvPr id="5124"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ru-RU"/>
          </a:p>
        </p:txBody>
      </p:sp>
      <p:sp>
        <p:nvSpPr>
          <p:cNvPr id="5125" name="Rectangle 7"/>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ru-RU"/>
          </a:p>
        </p:txBody>
      </p:sp>
      <p:pic>
        <p:nvPicPr>
          <p:cNvPr id="5122" name="Object 6"/>
          <p:cNvPicPr>
            <a:picLocks noChangeAspect="1" noChangeArrowheads="1"/>
          </p:cNvPicPr>
          <p:nvPr/>
        </p:nvPicPr>
        <p:blipFill>
          <a:blip r:embed="rId3" cstate="print"/>
          <a:srcRect/>
          <a:stretch>
            <a:fillRect/>
          </a:stretch>
        </p:blipFill>
        <p:spPr bwMode="auto">
          <a:xfrm>
            <a:off x="558800" y="4929188"/>
            <a:ext cx="8339138" cy="1835150"/>
          </a:xfrm>
          <a:prstGeom prst="rect">
            <a:avLst/>
          </a:prstGeom>
          <a:noFill/>
        </p:spPr>
      </p:pic>
      <p:pic>
        <p:nvPicPr>
          <p:cNvPr id="5126" name="Picture 6"/>
          <p:cNvPicPr>
            <a:picLocks noChangeAspect="1" noChangeArrowheads="1"/>
          </p:cNvPicPr>
          <p:nvPr/>
        </p:nvPicPr>
        <p:blipFill>
          <a:blip r:embed="rId4" cstate="print"/>
          <a:srcRect b="125"/>
          <a:stretch>
            <a:fillRect/>
          </a:stretch>
        </p:blipFill>
        <p:spPr bwMode="auto">
          <a:xfrm>
            <a:off x="2571750" y="1214438"/>
            <a:ext cx="4143375" cy="37861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42938" y="357188"/>
            <a:ext cx="7772400" cy="952500"/>
          </a:xfrm>
        </p:spPr>
        <p:txBody>
          <a:bodyPr/>
          <a:lstStyle/>
          <a:p>
            <a:pPr algn="ctr" eaLnBrk="1" fontAlgn="auto" hangingPunct="1">
              <a:spcAft>
                <a:spcPts val="0"/>
              </a:spcAft>
              <a:defRPr/>
            </a:pPr>
            <a:r>
              <a:rPr lang="ru-RU" dirty="0">
                <a:solidFill>
                  <a:schemeClr val="tx2">
                    <a:satMod val="130000"/>
                  </a:schemeClr>
                </a:solidFill>
              </a:rPr>
              <a:t>Применение</a:t>
            </a:r>
          </a:p>
        </p:txBody>
      </p:sp>
      <p:pic>
        <p:nvPicPr>
          <p:cNvPr id="2" name="Рисунок 1"/>
          <p:cNvPicPr>
            <a:picLocks noChangeAspect="1"/>
          </p:cNvPicPr>
          <p:nvPr/>
        </p:nvPicPr>
        <p:blipFill>
          <a:blip r:embed="rId3"/>
          <a:stretch>
            <a:fillRect/>
          </a:stretch>
        </p:blipFill>
        <p:spPr>
          <a:xfrm>
            <a:off x="755577" y="1309688"/>
            <a:ext cx="6877488" cy="319112"/>
          </a:xfrm>
          <a:prstGeom prst="rect">
            <a:avLst/>
          </a:prstGeom>
        </p:spPr>
      </p:pic>
      <p:pic>
        <p:nvPicPr>
          <p:cNvPr id="5" name="Рисунок 4"/>
          <p:cNvPicPr>
            <a:picLocks noChangeAspect="1"/>
          </p:cNvPicPr>
          <p:nvPr/>
        </p:nvPicPr>
        <p:blipFill>
          <a:blip r:embed="rId4"/>
          <a:stretch>
            <a:fillRect/>
          </a:stretch>
        </p:blipFill>
        <p:spPr>
          <a:xfrm>
            <a:off x="649429" y="1628800"/>
            <a:ext cx="6787031" cy="32403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Применение конденсаторов в автомобилях</a:t>
            </a:r>
            <a:endParaRPr lang="ru-RU" dirty="0"/>
          </a:p>
        </p:txBody>
      </p:sp>
      <p:sp>
        <p:nvSpPr>
          <p:cNvPr id="3" name="Объект 2"/>
          <p:cNvSpPr>
            <a:spLocks noGrp="1"/>
          </p:cNvSpPr>
          <p:nvPr>
            <p:ph idx="1"/>
          </p:nvPr>
        </p:nvSpPr>
        <p:spPr/>
        <p:txBody>
          <a:bodyPr/>
          <a:lstStyle/>
          <a:p>
            <a:pPr marL="82550" indent="0">
              <a:buNone/>
            </a:pPr>
            <a:endParaRPr lang="ru-RU" sz="2400" dirty="0" smtClean="0"/>
          </a:p>
          <a:p>
            <a:pPr marL="82550" indent="0" algn="just">
              <a:buNone/>
            </a:pPr>
            <a:r>
              <a:rPr lang="uk-UA" dirty="0" err="1"/>
              <a:t>Автомобильный</a:t>
            </a:r>
            <a:r>
              <a:rPr lang="uk-UA" dirty="0"/>
              <a:t> конденсатор является </a:t>
            </a:r>
            <a:r>
              <a:rPr lang="uk-UA" dirty="0" err="1"/>
              <a:t>важной</a:t>
            </a:r>
            <a:r>
              <a:rPr lang="uk-UA" dirty="0"/>
              <a:t> частью </a:t>
            </a:r>
            <a:r>
              <a:rPr lang="uk-UA" dirty="0" err="1"/>
              <a:t>электрооборудования</a:t>
            </a:r>
            <a:r>
              <a:rPr lang="uk-UA" dirty="0"/>
              <a:t> любого транспортного средства. От его </a:t>
            </a:r>
            <a:r>
              <a:rPr lang="uk-UA" dirty="0" err="1"/>
              <a:t>исправной</a:t>
            </a:r>
            <a:r>
              <a:rPr lang="uk-UA" dirty="0"/>
              <a:t> работы зависит </a:t>
            </a:r>
            <a:r>
              <a:rPr lang="uk-UA" dirty="0" err="1"/>
              <a:t>стабильность</a:t>
            </a:r>
            <a:r>
              <a:rPr lang="uk-UA" dirty="0"/>
              <a:t> работы многих систем автомобиля. </a:t>
            </a:r>
            <a:endParaRPr lang="uk-UA" dirty="0" smtClean="0"/>
          </a:p>
          <a:p>
            <a:pPr marL="82550" indent="0" algn="just">
              <a:buNone/>
            </a:pPr>
            <a:r>
              <a:rPr lang="uk-UA" b="1" dirty="0" smtClean="0"/>
              <a:t>Конденсатор </a:t>
            </a:r>
            <a:r>
              <a:rPr lang="uk-UA" b="1" dirty="0" err="1" smtClean="0"/>
              <a:t>выполняет</a:t>
            </a:r>
            <a:r>
              <a:rPr lang="uk-UA" b="1" dirty="0" smtClean="0"/>
              <a:t> следующие основные функции в </a:t>
            </a:r>
            <a:r>
              <a:rPr lang="uk-UA" b="1" dirty="0" err="1" smtClean="0"/>
              <a:t>автомобиле</a:t>
            </a:r>
            <a:r>
              <a:rPr lang="uk-UA" b="1" dirty="0" smtClean="0"/>
              <a:t>:</a:t>
            </a:r>
            <a:endParaRPr lang="ru-RU" b="1" dirty="0" smtClean="0"/>
          </a:p>
          <a:p>
            <a:endParaRPr lang="ru-RU" sz="2400" dirty="0"/>
          </a:p>
        </p:txBody>
      </p:sp>
    </p:spTree>
    <p:extLst>
      <p:ext uri="{BB962C8B-B14F-4D97-AF65-F5344CB8AC3E}">
        <p14:creationId xmlns:p14="http://schemas.microsoft.com/office/powerpoint/2010/main" val="202614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0728"/>
            <a:ext cx="8466906" cy="5267672"/>
          </a:xfrm>
        </p:spPr>
        <p:txBody>
          <a:bodyPr/>
          <a:lstStyle/>
          <a:p>
            <a:pPr marL="923925" lvl="3" indent="0" algn="ctr">
              <a:buNone/>
            </a:pPr>
            <a:r>
              <a:rPr lang="ru-RU" sz="4400" dirty="0"/>
              <a:t>Уважаемые студенты, тема нашего урока: «Электроёмкость. Конденсатор. Энергия конденсатора» имеет важное значение в освоении вашей профессии.</a:t>
            </a:r>
          </a:p>
        </p:txBody>
      </p:sp>
    </p:spTree>
    <p:extLst>
      <p:ext uri="{BB962C8B-B14F-4D97-AF65-F5344CB8AC3E}">
        <p14:creationId xmlns:p14="http://schemas.microsoft.com/office/powerpoint/2010/main" val="315757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effectLst/>
              </a:rPr>
              <a:t>Подавление </a:t>
            </a:r>
            <a:r>
              <a:rPr lang="uk-UA" b="1" dirty="0" err="1">
                <a:effectLst/>
              </a:rPr>
              <a:t>помех</a:t>
            </a:r>
            <a:r>
              <a:rPr lang="uk-UA" b="1" dirty="0">
                <a:effectLst/>
              </a:rPr>
              <a:t> в </a:t>
            </a:r>
            <a:r>
              <a:rPr lang="uk-UA" b="1" dirty="0" err="1">
                <a:effectLst/>
              </a:rPr>
              <a:t>бортовой</a:t>
            </a:r>
            <a:r>
              <a:rPr lang="uk-UA" b="1" dirty="0">
                <a:effectLst/>
              </a:rPr>
              <a:t> сети </a:t>
            </a:r>
            <a:endParaRPr lang="ru-RU" dirty="0"/>
          </a:p>
        </p:txBody>
      </p:sp>
      <p:sp>
        <p:nvSpPr>
          <p:cNvPr id="3" name="Объект 2"/>
          <p:cNvSpPr>
            <a:spLocks noGrp="1"/>
          </p:cNvSpPr>
          <p:nvPr>
            <p:ph idx="1"/>
          </p:nvPr>
        </p:nvSpPr>
        <p:spPr/>
        <p:txBody>
          <a:bodyPr/>
          <a:lstStyle/>
          <a:p>
            <a:r>
              <a:rPr lang="uk-UA" sz="2400" dirty="0" err="1">
                <a:latin typeface="+mj-lt"/>
              </a:rPr>
              <a:t>Бортовая</a:t>
            </a:r>
            <a:r>
              <a:rPr lang="uk-UA" sz="2400" dirty="0">
                <a:latin typeface="+mj-lt"/>
              </a:rPr>
              <a:t> сеть автомобиля </a:t>
            </a:r>
            <a:r>
              <a:rPr lang="uk-UA" sz="2400" dirty="0" err="1">
                <a:latin typeface="+mj-lt"/>
              </a:rPr>
              <a:t>подвержена</a:t>
            </a:r>
            <a:r>
              <a:rPr lang="uk-UA" sz="2400" dirty="0">
                <a:latin typeface="+mj-lt"/>
              </a:rPr>
              <a:t> </a:t>
            </a:r>
            <a:r>
              <a:rPr lang="uk-UA" sz="2400" dirty="0" err="1">
                <a:latin typeface="+mj-lt"/>
              </a:rPr>
              <a:t>воздействию</a:t>
            </a:r>
            <a:r>
              <a:rPr lang="uk-UA" sz="2400" dirty="0">
                <a:latin typeface="+mj-lt"/>
              </a:rPr>
              <a:t> различных </a:t>
            </a:r>
            <a:r>
              <a:rPr lang="uk-UA" sz="2400" dirty="0" err="1">
                <a:latin typeface="+mj-lt"/>
              </a:rPr>
              <a:t>помех</a:t>
            </a:r>
            <a:r>
              <a:rPr lang="uk-UA" sz="2400" dirty="0">
                <a:latin typeface="+mj-lt"/>
              </a:rPr>
              <a:t> - как </a:t>
            </a:r>
            <a:r>
              <a:rPr lang="uk-UA" sz="2400" dirty="0" err="1">
                <a:latin typeface="+mj-lt"/>
              </a:rPr>
              <a:t>внешних</a:t>
            </a:r>
            <a:r>
              <a:rPr lang="uk-UA" sz="2400" dirty="0">
                <a:latin typeface="+mj-lt"/>
              </a:rPr>
              <a:t>, так и внутренних. </a:t>
            </a:r>
            <a:r>
              <a:rPr lang="uk-UA" sz="2400" dirty="0" err="1">
                <a:latin typeface="+mj-lt"/>
              </a:rPr>
              <a:t>Внешние</a:t>
            </a:r>
            <a:r>
              <a:rPr lang="uk-UA" sz="2400" dirty="0">
                <a:latin typeface="+mj-lt"/>
              </a:rPr>
              <a:t> </a:t>
            </a:r>
            <a:r>
              <a:rPr lang="uk-UA" sz="2400" dirty="0" err="1">
                <a:latin typeface="+mj-lt"/>
              </a:rPr>
              <a:t>помехи</a:t>
            </a:r>
            <a:r>
              <a:rPr lang="uk-UA" sz="2400" dirty="0">
                <a:latin typeface="+mj-lt"/>
              </a:rPr>
              <a:t> </a:t>
            </a:r>
            <a:r>
              <a:rPr lang="uk-UA" sz="2400" dirty="0" err="1">
                <a:latin typeface="+mj-lt"/>
              </a:rPr>
              <a:t>создают</a:t>
            </a:r>
            <a:r>
              <a:rPr lang="uk-UA" sz="2400" dirty="0">
                <a:latin typeface="+mj-lt"/>
              </a:rPr>
              <a:t> </a:t>
            </a:r>
            <a:r>
              <a:rPr lang="uk-UA" sz="2400" dirty="0" err="1">
                <a:latin typeface="+mj-lt"/>
              </a:rPr>
              <a:t>радиопередатчики</a:t>
            </a:r>
            <a:r>
              <a:rPr lang="uk-UA" sz="2400" dirty="0">
                <a:latin typeface="+mj-lt"/>
              </a:rPr>
              <a:t>, мобильные телефоны и другое </a:t>
            </a:r>
            <a:r>
              <a:rPr lang="uk-UA" sz="2400" dirty="0" err="1">
                <a:latin typeface="+mj-lt"/>
              </a:rPr>
              <a:t>электронное</a:t>
            </a:r>
            <a:r>
              <a:rPr lang="uk-UA" sz="2400" dirty="0">
                <a:latin typeface="+mj-lt"/>
              </a:rPr>
              <a:t> оборудование. Внутренние </a:t>
            </a:r>
            <a:r>
              <a:rPr lang="uk-UA" sz="2400" dirty="0" err="1">
                <a:latin typeface="+mj-lt"/>
              </a:rPr>
              <a:t>помехи</a:t>
            </a:r>
            <a:r>
              <a:rPr lang="uk-UA" sz="2400" dirty="0">
                <a:latin typeface="+mj-lt"/>
              </a:rPr>
              <a:t> возникают при работе генератора, стартере, системе </a:t>
            </a:r>
            <a:r>
              <a:rPr lang="uk-UA" sz="2400" dirty="0" err="1">
                <a:latin typeface="+mj-lt"/>
              </a:rPr>
              <a:t>зажигания</a:t>
            </a:r>
            <a:r>
              <a:rPr lang="uk-UA" sz="2400" dirty="0">
                <a:latin typeface="+mj-lt"/>
              </a:rPr>
              <a:t>. Конденсаторы </a:t>
            </a:r>
            <a:r>
              <a:rPr lang="uk-UA" sz="2400" dirty="0" err="1">
                <a:latin typeface="+mj-lt"/>
              </a:rPr>
              <a:t>фильтруют</a:t>
            </a:r>
            <a:r>
              <a:rPr lang="uk-UA" sz="2400" dirty="0">
                <a:latin typeface="+mj-lt"/>
              </a:rPr>
              <a:t> эти </a:t>
            </a:r>
            <a:r>
              <a:rPr lang="uk-UA" sz="2400" dirty="0" err="1">
                <a:latin typeface="+mj-lt"/>
              </a:rPr>
              <a:t>помехи</a:t>
            </a:r>
            <a:r>
              <a:rPr lang="uk-UA" sz="2400" dirty="0">
                <a:latin typeface="+mj-lt"/>
              </a:rPr>
              <a:t>, не </a:t>
            </a:r>
            <a:r>
              <a:rPr lang="uk-UA" sz="2400" dirty="0" err="1">
                <a:latin typeface="+mj-lt"/>
              </a:rPr>
              <a:t>пропуская</a:t>
            </a:r>
            <a:r>
              <a:rPr lang="uk-UA" sz="2400" dirty="0">
                <a:latin typeface="+mj-lt"/>
              </a:rPr>
              <a:t> их дальше по </a:t>
            </a:r>
            <a:r>
              <a:rPr lang="uk-UA" sz="2400" dirty="0" err="1">
                <a:latin typeface="+mj-lt"/>
              </a:rPr>
              <a:t>цепям</a:t>
            </a:r>
            <a:r>
              <a:rPr lang="uk-UA" sz="2400" dirty="0">
                <a:latin typeface="+mj-lt"/>
              </a:rPr>
              <a:t> автомобиля. Это </a:t>
            </a:r>
            <a:r>
              <a:rPr lang="uk-UA" sz="2400" dirty="0" err="1">
                <a:latin typeface="+mj-lt"/>
              </a:rPr>
              <a:t>позволяет</a:t>
            </a:r>
            <a:r>
              <a:rPr lang="uk-UA" sz="2400" dirty="0">
                <a:latin typeface="+mj-lt"/>
              </a:rPr>
              <a:t> избежать </a:t>
            </a:r>
            <a:r>
              <a:rPr lang="uk-UA" sz="2400" dirty="0" err="1">
                <a:latin typeface="+mj-lt"/>
              </a:rPr>
              <a:t>сбоев</a:t>
            </a:r>
            <a:r>
              <a:rPr lang="uk-UA" sz="2400" dirty="0">
                <a:latin typeface="+mj-lt"/>
              </a:rPr>
              <a:t> в работе </a:t>
            </a:r>
            <a:r>
              <a:rPr lang="uk-UA" sz="2400" dirty="0" err="1">
                <a:latin typeface="+mj-lt"/>
              </a:rPr>
              <a:t>чувствительных</a:t>
            </a:r>
            <a:r>
              <a:rPr lang="uk-UA" sz="2400" dirty="0">
                <a:latin typeface="+mj-lt"/>
              </a:rPr>
              <a:t> электронных компонентов - </a:t>
            </a:r>
            <a:r>
              <a:rPr lang="uk-UA" sz="2400" dirty="0" err="1">
                <a:latin typeface="+mj-lt"/>
              </a:rPr>
              <a:t>магнитолы</a:t>
            </a:r>
            <a:r>
              <a:rPr lang="uk-UA" sz="2400" dirty="0">
                <a:latin typeface="+mj-lt"/>
              </a:rPr>
              <a:t>, бортового </a:t>
            </a:r>
            <a:r>
              <a:rPr lang="uk-UA" sz="2400" dirty="0" err="1">
                <a:latin typeface="+mj-lt"/>
              </a:rPr>
              <a:t>компьютера</a:t>
            </a:r>
            <a:r>
              <a:rPr lang="uk-UA" sz="2400" dirty="0">
                <a:latin typeface="+mj-lt"/>
              </a:rPr>
              <a:t>, </a:t>
            </a:r>
            <a:r>
              <a:rPr lang="uk-UA" sz="2400" dirty="0" err="1">
                <a:latin typeface="+mj-lt"/>
              </a:rPr>
              <a:t>датчиков</a:t>
            </a:r>
            <a:r>
              <a:rPr lang="uk-UA" sz="2400" dirty="0">
                <a:latin typeface="+mj-lt"/>
              </a:rPr>
              <a:t>. </a:t>
            </a:r>
            <a:endParaRPr lang="ru-RU" sz="2400" dirty="0">
              <a:latin typeface="+mj-lt"/>
            </a:endParaRPr>
          </a:p>
          <a:p>
            <a:endParaRPr lang="ru-RU" dirty="0"/>
          </a:p>
        </p:txBody>
      </p:sp>
    </p:spTree>
    <p:extLst>
      <p:ext uri="{BB962C8B-B14F-4D97-AF65-F5344CB8AC3E}">
        <p14:creationId xmlns:p14="http://schemas.microsoft.com/office/powerpoint/2010/main" val="42677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89815" y="764703"/>
            <a:ext cx="8486641" cy="5561963"/>
          </a:xfrm>
          <a:prstGeom prst="rect">
            <a:avLst/>
          </a:prstGeom>
        </p:spPr>
      </p:pic>
    </p:spTree>
    <p:extLst>
      <p:ext uri="{BB962C8B-B14F-4D97-AF65-F5344CB8AC3E}">
        <p14:creationId xmlns:p14="http://schemas.microsoft.com/office/powerpoint/2010/main" val="74508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Улучшение работы системы зажигания </a:t>
            </a:r>
          </a:p>
        </p:txBody>
      </p:sp>
      <p:sp>
        <p:nvSpPr>
          <p:cNvPr id="3" name="Объект 2"/>
          <p:cNvSpPr>
            <a:spLocks noGrp="1"/>
          </p:cNvSpPr>
          <p:nvPr>
            <p:ph idx="1"/>
          </p:nvPr>
        </p:nvSpPr>
        <p:spPr/>
        <p:txBody>
          <a:bodyPr/>
          <a:lstStyle/>
          <a:p>
            <a:pPr algn="just"/>
            <a:r>
              <a:rPr lang="ru-RU" dirty="0">
                <a:latin typeface="+mj-lt"/>
              </a:rPr>
              <a:t>В системе зажигания конденсатор играет роль накопителя электрической энергии. Он заряжается от катушки зажигания и разряжается через свечи, создавая искровой разряд. Благодаря конденсатору обеспечивается мощный искровой разряд для надежного воспламенения топливной смеси в камерах сгорания. Это особенно важно при пуске холодного двигателя. </a:t>
            </a:r>
          </a:p>
        </p:txBody>
      </p:sp>
    </p:spTree>
    <p:extLst>
      <p:ext uri="{BB962C8B-B14F-4D97-AF65-F5344CB8AC3E}">
        <p14:creationId xmlns:p14="http://schemas.microsoft.com/office/powerpoint/2010/main" val="291443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Система зажигания</a:t>
            </a:r>
            <a:endParaRPr lang="ru-RU" b="1" dirty="0"/>
          </a:p>
        </p:txBody>
      </p:sp>
      <p:pic>
        <p:nvPicPr>
          <p:cNvPr id="4" name="Объект 3" descr="Классическая контактная схема зажигания (о ней далее). Кстати, как правило, прерыватель и распределитель смонтированы в едином корпусе. (фото: ru.wikipedia.or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7872" y="1447800"/>
            <a:ext cx="5373805" cy="4800600"/>
          </a:xfrm>
          <a:prstGeom prst="rect">
            <a:avLst/>
          </a:prstGeom>
          <a:noFill/>
          <a:ln>
            <a:noFill/>
          </a:ln>
        </p:spPr>
      </p:pic>
    </p:spTree>
    <p:extLst>
      <p:ext uri="{BB962C8B-B14F-4D97-AF65-F5344CB8AC3E}">
        <p14:creationId xmlns:p14="http://schemas.microsoft.com/office/powerpoint/2010/main" val="9054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t>Питание катушки зажигания </a:t>
            </a:r>
          </a:p>
        </p:txBody>
      </p:sp>
      <p:sp>
        <p:nvSpPr>
          <p:cNvPr id="3" name="Объект 2"/>
          <p:cNvSpPr>
            <a:spLocks noGrp="1"/>
          </p:cNvSpPr>
          <p:nvPr>
            <p:ph idx="1"/>
          </p:nvPr>
        </p:nvSpPr>
        <p:spPr/>
        <p:txBody>
          <a:bodyPr/>
          <a:lstStyle/>
          <a:p>
            <a:pPr marL="82550" indent="0" algn="just">
              <a:buNone/>
            </a:pPr>
            <a:r>
              <a:rPr lang="ru-RU" sz="2000" dirty="0">
                <a:latin typeface="+mj-lt"/>
              </a:rPr>
              <a:t>Помимо системы зажигания, конденсатор обеспечивает стабильное электропитание катушки зажигания. Он сглаживает пульсации тока, поступающего от генератора при работе двигателя. Благодаря этому катушка получает ровное, бесперебойное питание, что гарантирует устойчивую искру на свечах в любых </a:t>
            </a:r>
            <a:r>
              <a:rPr lang="ru-RU" sz="2000" dirty="0" smtClean="0">
                <a:latin typeface="+mj-lt"/>
              </a:rPr>
              <a:t>режимах </a:t>
            </a:r>
            <a:r>
              <a:rPr lang="ru-RU" sz="2000" dirty="0">
                <a:latin typeface="+mj-lt"/>
              </a:rPr>
              <a:t>работы двигателя. </a:t>
            </a:r>
            <a:endParaRPr lang="ru-RU" sz="2000" dirty="0" smtClean="0">
              <a:latin typeface="+mj-lt"/>
            </a:endParaRPr>
          </a:p>
          <a:p>
            <a:pPr marL="82550" indent="0">
              <a:buNone/>
            </a:pPr>
            <a:endParaRPr lang="ru-RU" sz="2000" dirty="0"/>
          </a:p>
          <a:p>
            <a:pPr marL="82550" indent="0">
              <a:buNone/>
            </a:pPr>
            <a:endParaRPr lang="ru-RU" sz="2000" dirty="0"/>
          </a:p>
        </p:txBody>
      </p:sp>
      <p:pic>
        <p:nvPicPr>
          <p:cNvPr id="4" name="Рисунок 3"/>
          <p:cNvPicPr>
            <a:picLocks noChangeAspect="1"/>
          </p:cNvPicPr>
          <p:nvPr/>
        </p:nvPicPr>
        <p:blipFill>
          <a:blip r:embed="rId2"/>
          <a:stretch>
            <a:fillRect/>
          </a:stretch>
        </p:blipFill>
        <p:spPr>
          <a:xfrm>
            <a:off x="2410780" y="3501008"/>
            <a:ext cx="5041540" cy="2777554"/>
          </a:xfrm>
          <a:prstGeom prst="rect">
            <a:avLst/>
          </a:prstGeom>
        </p:spPr>
      </p:pic>
    </p:spTree>
    <p:extLst>
      <p:ext uri="{BB962C8B-B14F-4D97-AF65-F5344CB8AC3E}">
        <p14:creationId xmlns:p14="http://schemas.microsoft.com/office/powerpoint/2010/main" val="118966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lnSpc>
                <a:spcPts val="1650"/>
              </a:lnSpc>
              <a:spcAft>
                <a:spcPts val="800"/>
              </a:spcAft>
            </a:pPr>
            <a:r>
              <a:rPr lang="ru-RU" sz="3600" b="1" dirty="0" smtClean="0"/>
              <a:t>Защита электрооборудования </a:t>
            </a:r>
            <a:endParaRPr lang="ru-RU" sz="3600" b="1" dirty="0"/>
          </a:p>
        </p:txBody>
      </p:sp>
      <p:sp>
        <p:nvSpPr>
          <p:cNvPr id="3" name="Объект 2"/>
          <p:cNvSpPr>
            <a:spLocks noGrp="1"/>
          </p:cNvSpPr>
          <p:nvPr>
            <p:ph idx="1"/>
          </p:nvPr>
        </p:nvSpPr>
        <p:spPr>
          <a:xfrm>
            <a:off x="1435100" y="1124744"/>
            <a:ext cx="7499350" cy="5123656"/>
          </a:xfrm>
        </p:spPr>
        <p:txBody>
          <a:bodyPr/>
          <a:lstStyle/>
          <a:p>
            <a:pPr marL="82550" indent="0" algn="just">
              <a:buNone/>
            </a:pPr>
            <a:r>
              <a:rPr lang="ru-RU" sz="2000" dirty="0">
                <a:latin typeface="+mj-lt"/>
              </a:rPr>
              <a:t>Автомобильный конденсатор выступает в роли громоотвода, защищая чувствительную электронику от высоковольтных импульсов. В частности, он не дает проскакивать высоковольтным разрядам от системы зажигания в цепи звуковых сигналов, освещения салона, бортового компьютера и других устройств. </a:t>
            </a:r>
            <a:endParaRPr lang="ru-RU" sz="2000" dirty="0" smtClean="0">
              <a:latin typeface="+mj-lt"/>
            </a:endParaRPr>
          </a:p>
          <a:p>
            <a:pPr marL="82550" indent="0">
              <a:buNone/>
            </a:pPr>
            <a:endParaRPr lang="ru-RU" sz="2000" dirty="0"/>
          </a:p>
        </p:txBody>
      </p:sp>
      <p:pic>
        <p:nvPicPr>
          <p:cNvPr id="4" name="Рисунок 3"/>
          <p:cNvPicPr>
            <a:picLocks noChangeAspect="1"/>
          </p:cNvPicPr>
          <p:nvPr/>
        </p:nvPicPr>
        <p:blipFill>
          <a:blip r:embed="rId2"/>
          <a:stretch>
            <a:fillRect/>
          </a:stretch>
        </p:blipFill>
        <p:spPr>
          <a:xfrm>
            <a:off x="1770644" y="3140968"/>
            <a:ext cx="6761795" cy="3312367"/>
          </a:xfrm>
          <a:prstGeom prst="rect">
            <a:avLst/>
          </a:prstGeom>
        </p:spPr>
      </p:pic>
    </p:spTree>
    <p:extLst>
      <p:ext uri="{BB962C8B-B14F-4D97-AF65-F5344CB8AC3E}">
        <p14:creationId xmlns:p14="http://schemas.microsoft.com/office/powerpoint/2010/main" val="311516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4000" b="1" dirty="0">
                <a:effectLst/>
              </a:rPr>
              <a:t>Увеличение ресурса аккумулятора </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pPr marL="82550" indent="0" algn="just">
              <a:buNone/>
            </a:pPr>
            <a:r>
              <a:rPr lang="ru-RU" sz="2400" dirty="0">
                <a:latin typeface="+mj-lt"/>
              </a:rPr>
              <a:t>Конденсатор сглаживает импульсные нагрузки на аккумулятор, возникающие при запуске стартера или включении мощных потребителей тока. За счет этого снижается количество глубоких разрядов батареи, что положительно сказывается на сроке ее службы. </a:t>
            </a:r>
            <a:endParaRPr lang="ru-RU" sz="2400" dirty="0" smtClean="0">
              <a:latin typeface="+mj-lt"/>
            </a:endParaRPr>
          </a:p>
          <a:p>
            <a:pPr marL="82550" indent="0" algn="just">
              <a:buNone/>
            </a:pPr>
            <a:r>
              <a:rPr lang="ru-RU" sz="2400" dirty="0" smtClean="0">
                <a:latin typeface="+mj-lt"/>
              </a:rPr>
              <a:t>Таким </a:t>
            </a:r>
            <a:r>
              <a:rPr lang="ru-RU" sz="2400" dirty="0">
                <a:latin typeface="+mj-lt"/>
              </a:rPr>
              <a:t>образом, конденсатор автомобильный является важнейшим компонентом, от которого зависит стабильная и безопасная работа бортовой сети. Правильно подобранный и исправный конденсатор обеспечивает надежную защиту электрооборудования и комфортную эксплуатацию автомобиля. </a:t>
            </a:r>
          </a:p>
        </p:txBody>
      </p:sp>
    </p:spTree>
    <p:extLst>
      <p:ext uri="{BB962C8B-B14F-4D97-AF65-F5344CB8AC3E}">
        <p14:creationId xmlns:p14="http://schemas.microsoft.com/office/powerpoint/2010/main" val="340753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Решение задач</a:t>
            </a:r>
            <a:endParaRPr lang="ru-RU" dirty="0"/>
          </a:p>
        </p:txBody>
      </p:sp>
      <p:sp>
        <p:nvSpPr>
          <p:cNvPr id="3" name="Объект 2"/>
          <p:cNvSpPr>
            <a:spLocks noGrp="1"/>
          </p:cNvSpPr>
          <p:nvPr>
            <p:ph idx="1"/>
          </p:nvPr>
        </p:nvSpPr>
        <p:spPr/>
        <p:txBody>
          <a:bodyPr/>
          <a:lstStyle/>
          <a:p>
            <a:pPr marL="82550" indent="0">
              <a:buNone/>
            </a:pPr>
            <a:endParaRPr lang="ru-RU" sz="2800" dirty="0" smtClean="0"/>
          </a:p>
          <a:p>
            <a:pPr marL="82550" indent="0" algn="ctr">
              <a:buNone/>
            </a:pPr>
            <a:r>
              <a:rPr lang="ru-RU" sz="4000" dirty="0" smtClean="0">
                <a:latin typeface="+mj-lt"/>
              </a:rPr>
              <a:t>Задача </a:t>
            </a:r>
            <a:r>
              <a:rPr lang="ru-RU" sz="4400" dirty="0" smtClean="0">
                <a:latin typeface="+mj-lt"/>
              </a:rPr>
              <a:t>1</a:t>
            </a:r>
            <a:r>
              <a:rPr lang="ru-RU" sz="4000" dirty="0" smtClean="0">
                <a:latin typeface="+mj-lt"/>
              </a:rPr>
              <a:t>.</a:t>
            </a:r>
          </a:p>
          <a:p>
            <a:pPr marL="82550" indent="0" algn="just">
              <a:buNone/>
            </a:pPr>
            <a:r>
              <a:rPr lang="ru-RU" dirty="0" smtClean="0">
                <a:latin typeface="+mj-lt"/>
              </a:rPr>
              <a:t>Во </a:t>
            </a:r>
            <a:r>
              <a:rPr lang="ru-RU" dirty="0">
                <a:latin typeface="+mj-lt"/>
              </a:rPr>
              <a:t>сколько раз изменится емкость конденсатора, если листовую слюду заменить </a:t>
            </a:r>
            <a:r>
              <a:rPr lang="ru-RU" dirty="0" smtClean="0">
                <a:latin typeface="+mj-lt"/>
              </a:rPr>
              <a:t>парафином </a:t>
            </a:r>
            <a:r>
              <a:rPr lang="ru-RU" dirty="0">
                <a:latin typeface="+mj-lt"/>
              </a:rPr>
              <a:t>той же толщины</a:t>
            </a:r>
            <a:r>
              <a:rPr lang="ru-RU" dirty="0" smtClean="0">
                <a:latin typeface="+mj-lt"/>
              </a:rPr>
              <a:t>?</a:t>
            </a:r>
          </a:p>
          <a:p>
            <a:pPr marL="82550" indent="0">
              <a:buNone/>
            </a:pPr>
            <a:endParaRPr lang="ru-RU" sz="2800" dirty="0" smtClean="0"/>
          </a:p>
          <a:p>
            <a:pPr marL="82550" indent="0">
              <a:buNone/>
            </a:pPr>
            <a:endParaRPr lang="ru-RU" sz="2800" dirty="0"/>
          </a:p>
        </p:txBody>
      </p:sp>
    </p:spTree>
    <p:extLst>
      <p:ext uri="{BB962C8B-B14F-4D97-AF65-F5344CB8AC3E}">
        <p14:creationId xmlns:p14="http://schemas.microsoft.com/office/powerpoint/2010/main" val="48631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94898" cy="1143000"/>
          </a:xfrm>
        </p:spPr>
        <p:txBody>
          <a:bodyPr/>
          <a:lstStyle/>
          <a:p>
            <a:r>
              <a:rPr lang="ru-RU" dirty="0" smtClean="0"/>
              <a:t>Решение</a:t>
            </a:r>
            <a:endParaRPr lang="ru-RU" dirty="0"/>
          </a:p>
        </p:txBody>
      </p:sp>
      <p:sp>
        <p:nvSpPr>
          <p:cNvPr id="3" name="Объект 2"/>
          <p:cNvSpPr>
            <a:spLocks noGrp="1"/>
          </p:cNvSpPr>
          <p:nvPr>
            <p:ph idx="1"/>
          </p:nvPr>
        </p:nvSpPr>
        <p:spPr>
          <a:xfrm>
            <a:off x="395536" y="1425567"/>
            <a:ext cx="8424936" cy="4800600"/>
          </a:xfrm>
        </p:spPr>
        <p:txBody>
          <a:bodyPr/>
          <a:lstStyle/>
          <a:p>
            <a:pPr marL="82550" indent="0" algn="just">
              <a:buNone/>
            </a:pPr>
            <a:r>
              <a:rPr lang="ru-RU" sz="2800" dirty="0" smtClean="0">
                <a:latin typeface="+mj-lt"/>
              </a:rPr>
              <a:t>Согласно </a:t>
            </a:r>
            <a:r>
              <a:rPr lang="ru-RU" sz="2800" dirty="0">
                <a:latin typeface="+mj-lt"/>
              </a:rPr>
              <a:t>общей формуле для емкости </a:t>
            </a:r>
            <a:r>
              <a:rPr lang="ru-RU" sz="2800" dirty="0" smtClean="0">
                <a:latin typeface="+mj-lt"/>
              </a:rPr>
              <a:t>плоского</a:t>
            </a:r>
          </a:p>
          <a:p>
            <a:pPr marL="82550" indent="0" algn="just">
              <a:buNone/>
            </a:pPr>
            <a:r>
              <a:rPr lang="ru-RU" sz="2800" dirty="0" smtClean="0">
                <a:latin typeface="+mj-lt"/>
              </a:rPr>
              <a:t> конденсатора                 ,  эта </a:t>
            </a:r>
            <a:r>
              <a:rPr lang="ru-RU" sz="2800" dirty="0">
                <a:latin typeface="+mj-lt"/>
              </a:rPr>
              <a:t>величина </a:t>
            </a:r>
            <a:endParaRPr lang="ru-RU" sz="2800" dirty="0" smtClean="0">
              <a:latin typeface="+mj-lt"/>
            </a:endParaRPr>
          </a:p>
          <a:p>
            <a:pPr marL="82550" indent="0" algn="just">
              <a:buNone/>
            </a:pPr>
            <a:r>
              <a:rPr lang="ru-RU" sz="2800" dirty="0" smtClean="0">
                <a:latin typeface="+mj-lt"/>
              </a:rPr>
              <a:t>пропорциональна </a:t>
            </a:r>
            <a:r>
              <a:rPr lang="ru-RU" sz="2800" dirty="0">
                <a:latin typeface="+mj-lt"/>
              </a:rPr>
              <a:t>диэлектрической проницаемости её материала, находящегося между обкладками. Диэлектрическая проницаемость парафинированной бумаги </a:t>
            </a:r>
            <a:r>
              <a:rPr lang="ru-RU" sz="2800" dirty="0" err="1">
                <a:latin typeface="+mj-lt"/>
              </a:rPr>
              <a:t>ε</a:t>
            </a:r>
            <a:r>
              <a:rPr lang="ru-RU" sz="1200" dirty="0" err="1">
                <a:latin typeface="+mj-lt"/>
              </a:rPr>
              <a:t>б</a:t>
            </a:r>
            <a:r>
              <a:rPr lang="ru-RU" sz="2800" dirty="0">
                <a:latin typeface="+mj-lt"/>
              </a:rPr>
              <a:t> = 2,2, а листовой слюды </a:t>
            </a:r>
            <a:r>
              <a:rPr lang="ru-RU" sz="2800" dirty="0" err="1">
                <a:latin typeface="+mj-lt"/>
              </a:rPr>
              <a:t>ε</a:t>
            </a:r>
            <a:r>
              <a:rPr lang="ru-RU" sz="1400" dirty="0" err="1">
                <a:latin typeface="+mj-lt"/>
              </a:rPr>
              <a:t>с</a:t>
            </a:r>
            <a:r>
              <a:rPr lang="ru-RU" sz="2800" dirty="0">
                <a:latin typeface="+mj-lt"/>
              </a:rPr>
              <a:t> = 6. Поэтому при замене бумаги на слюду емкость конденсатора изменится в </a:t>
            </a:r>
            <a:r>
              <a:rPr lang="ru-RU" sz="2800" dirty="0" err="1">
                <a:latin typeface="+mj-lt"/>
              </a:rPr>
              <a:t>ε</a:t>
            </a:r>
            <a:r>
              <a:rPr lang="ru-RU" sz="1800" dirty="0" err="1">
                <a:latin typeface="+mj-lt"/>
              </a:rPr>
              <a:t>с</a:t>
            </a:r>
            <a:r>
              <a:rPr lang="ru-RU" sz="2800" dirty="0">
                <a:latin typeface="+mj-lt"/>
              </a:rPr>
              <a:t>/</a:t>
            </a:r>
            <a:r>
              <a:rPr lang="ru-RU" sz="2800" dirty="0" err="1">
                <a:latin typeface="+mj-lt"/>
              </a:rPr>
              <a:t>ε</a:t>
            </a:r>
            <a:r>
              <a:rPr lang="ru-RU" sz="1800" dirty="0" err="1">
                <a:latin typeface="+mj-lt"/>
              </a:rPr>
              <a:t>б</a:t>
            </a:r>
            <a:r>
              <a:rPr lang="ru-RU" sz="2800" dirty="0">
                <a:latin typeface="+mj-lt"/>
              </a:rPr>
              <a:t> </a:t>
            </a:r>
            <a:r>
              <a:rPr lang="ru-RU" sz="2800" dirty="0" smtClean="0">
                <a:latin typeface="+mj-lt"/>
              </a:rPr>
              <a:t>= 6/2,2≈ </a:t>
            </a:r>
            <a:r>
              <a:rPr lang="ru-RU" sz="2800" dirty="0">
                <a:latin typeface="+mj-lt"/>
              </a:rPr>
              <a:t>2,73 раза.</a:t>
            </a:r>
          </a:p>
          <a:p>
            <a:pPr marL="82550" indent="0" algn="just">
              <a:buNone/>
            </a:pPr>
            <a:r>
              <a:rPr lang="ru-RU" sz="2800" dirty="0">
                <a:latin typeface="+mj-lt"/>
              </a:rPr>
              <a:t>Ответ: увеличится в 2,73 раза.</a:t>
            </a:r>
          </a:p>
          <a:p>
            <a:pPr marL="82550" indent="0">
              <a:buNone/>
            </a:pPr>
            <a:endParaRPr lang="ru-RU" dirty="0"/>
          </a:p>
        </p:txBody>
      </p:sp>
      <p:pic>
        <p:nvPicPr>
          <p:cNvPr id="5" name="Рисунок 4"/>
          <p:cNvPicPr>
            <a:picLocks noChangeAspect="1"/>
          </p:cNvPicPr>
          <p:nvPr/>
        </p:nvPicPr>
        <p:blipFill>
          <a:blip r:embed="rId2"/>
          <a:stretch>
            <a:fillRect/>
          </a:stretch>
        </p:blipFill>
        <p:spPr>
          <a:xfrm>
            <a:off x="2843808" y="1772816"/>
            <a:ext cx="1008112" cy="720081"/>
          </a:xfrm>
          <a:prstGeom prst="rect">
            <a:avLst/>
          </a:prstGeom>
        </p:spPr>
      </p:pic>
    </p:spTree>
    <p:extLst>
      <p:ext uri="{BB962C8B-B14F-4D97-AF65-F5344CB8AC3E}">
        <p14:creationId xmlns:p14="http://schemas.microsoft.com/office/powerpoint/2010/main" val="78487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Задача 2.</a:t>
            </a:r>
            <a:endParaRPr lang="ru-RU" dirty="0"/>
          </a:p>
        </p:txBody>
      </p:sp>
      <p:sp>
        <p:nvSpPr>
          <p:cNvPr id="3" name="Объект 2"/>
          <p:cNvSpPr>
            <a:spLocks noGrp="1"/>
          </p:cNvSpPr>
          <p:nvPr>
            <p:ph idx="1"/>
          </p:nvPr>
        </p:nvSpPr>
        <p:spPr>
          <a:xfrm>
            <a:off x="539552" y="1447800"/>
            <a:ext cx="8394898" cy="4800600"/>
          </a:xfrm>
        </p:spPr>
        <p:txBody>
          <a:bodyPr/>
          <a:lstStyle/>
          <a:p>
            <a:pPr marL="82550" indent="0">
              <a:buNone/>
            </a:pPr>
            <a:endParaRPr lang="ru-RU" dirty="0" smtClean="0"/>
          </a:p>
          <a:p>
            <a:pPr marL="82550" indent="0" algn="just">
              <a:buNone/>
            </a:pPr>
            <a:r>
              <a:rPr lang="ru-RU" dirty="0" smtClean="0">
                <a:latin typeface="+mj-lt"/>
              </a:rPr>
              <a:t>Емкость </a:t>
            </a:r>
            <a:r>
              <a:rPr lang="ru-RU" dirty="0">
                <a:latin typeface="+mj-lt"/>
              </a:rPr>
              <a:t>одного конденсатора больше емкости другого в 4 раза, на какой конденсатор нужно подать большее напряжение, чтобы их энергии стали одинаковыми, во сколько раз больше?</a:t>
            </a:r>
          </a:p>
        </p:txBody>
      </p:sp>
    </p:spTree>
    <p:extLst>
      <p:ext uri="{BB962C8B-B14F-4D97-AF65-F5344CB8AC3E}">
        <p14:creationId xmlns:p14="http://schemas.microsoft.com/office/powerpoint/2010/main" val="20604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fontAlgn="auto" hangingPunct="1">
              <a:spcAft>
                <a:spcPts val="0"/>
              </a:spcAft>
              <a:defRPr/>
            </a:pPr>
            <a:r>
              <a:rPr lang="ru-RU" dirty="0">
                <a:solidFill>
                  <a:schemeClr val="tx2">
                    <a:satMod val="130000"/>
                  </a:schemeClr>
                </a:solidFill>
              </a:rPr>
              <a:t>Цели урока:</a:t>
            </a:r>
          </a:p>
        </p:txBody>
      </p:sp>
      <p:sp>
        <p:nvSpPr>
          <p:cNvPr id="24579" name="Содержимое 3"/>
          <p:cNvSpPr>
            <a:spLocks noGrp="1"/>
          </p:cNvSpPr>
          <p:nvPr>
            <p:ph idx="1"/>
          </p:nvPr>
        </p:nvSpPr>
        <p:spPr>
          <a:xfrm>
            <a:off x="428625" y="1357313"/>
            <a:ext cx="8143875" cy="4800600"/>
          </a:xfrm>
        </p:spPr>
        <p:txBody>
          <a:bodyPr/>
          <a:lstStyle/>
          <a:p>
            <a:pPr eaLnBrk="1" hangingPunct="1"/>
            <a:r>
              <a:rPr lang="ru-RU" dirty="0">
                <a:latin typeface="+mj-lt"/>
              </a:rPr>
              <a:t>Сформировать понятия электрической ёмкости, единицы ёмкости; </a:t>
            </a:r>
          </a:p>
          <a:p>
            <a:pPr eaLnBrk="1" hangingPunct="1"/>
            <a:r>
              <a:rPr lang="ru-RU" dirty="0">
                <a:latin typeface="+mj-lt"/>
              </a:rPr>
              <a:t>Вычислить энергию конденсатора;</a:t>
            </a:r>
          </a:p>
          <a:p>
            <a:pPr eaLnBrk="1" hangingPunct="1"/>
            <a:r>
              <a:rPr lang="ru-RU" dirty="0">
                <a:latin typeface="+mj-lt"/>
              </a:rPr>
              <a:t>Рассмотреть различные соединения </a:t>
            </a:r>
            <a:r>
              <a:rPr lang="ru-RU" dirty="0" smtClean="0">
                <a:latin typeface="+mj-lt"/>
              </a:rPr>
              <a:t>конденсаторов;</a:t>
            </a:r>
          </a:p>
          <a:p>
            <a:pPr eaLnBrk="1" hangingPunct="1"/>
            <a:r>
              <a:rPr lang="ru-RU" dirty="0" smtClean="0">
                <a:latin typeface="+mj-lt"/>
              </a:rPr>
              <a:t>Применение конденсаторов в различных отраслях;</a:t>
            </a:r>
          </a:p>
          <a:p>
            <a:pPr eaLnBrk="1" hangingPunct="1"/>
            <a:r>
              <a:rPr lang="ru-RU" dirty="0" smtClean="0">
                <a:latin typeface="+mj-lt"/>
              </a:rPr>
              <a:t>Применение конденсаторов в автомобилях.</a:t>
            </a:r>
          </a:p>
          <a:p>
            <a:pPr marL="82550" indent="0" eaLnBrk="1" hangingPunct="1">
              <a:buNone/>
            </a:pPr>
            <a:endParaRPr lang="ru-RU" dirty="0"/>
          </a:p>
          <a:p>
            <a:pPr eaLnBrk="1" hangingPunct="1"/>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a:t>
            </a:r>
            <a:endParaRPr lang="ru-RU" dirty="0"/>
          </a:p>
        </p:txBody>
      </p:sp>
      <p:sp>
        <p:nvSpPr>
          <p:cNvPr id="3" name="Объект 2"/>
          <p:cNvSpPr>
            <a:spLocks noGrp="1"/>
          </p:cNvSpPr>
          <p:nvPr>
            <p:ph idx="1"/>
          </p:nvPr>
        </p:nvSpPr>
        <p:spPr/>
        <p:txBody>
          <a:bodyPr/>
          <a:lstStyle/>
          <a:p>
            <a:pPr marL="82550" indent="0">
              <a:lnSpc>
                <a:spcPct val="107000"/>
              </a:lnSpc>
              <a:spcAft>
                <a:spcPts val="0"/>
              </a:spcAft>
              <a:buNone/>
            </a:pPr>
            <a:r>
              <a:rPr lang="uk-UA" sz="2400" dirty="0">
                <a:latin typeface="Times New Roman" panose="02020603050405020304" pitchFamily="18" charset="0"/>
                <a:ea typeface="Calibri" panose="020F0502020204030204" pitchFamily="34" charset="0"/>
                <a:cs typeface="Times New Roman" panose="02020603050405020304" pitchFamily="18" charset="0"/>
              </a:rPr>
              <a:t>Для решения данной задачи нам необходимо использовать формулу для энергии конденсатора: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400" dirty="0">
                <a:latin typeface="Times New Roman" panose="02020603050405020304" pitchFamily="18" charset="0"/>
                <a:ea typeface="Calibri" panose="020F0502020204030204" pitchFamily="34" charset="0"/>
                <a:cs typeface="Times New Roman" panose="02020603050405020304" pitchFamily="18" charset="0"/>
              </a:rPr>
              <a:t>W = 1/2 * C * </a:t>
            </a:r>
            <a:r>
              <a:rPr lang="uk-UA" sz="2400" dirty="0">
                <a:latin typeface="Times New Roman" panose="02020603050405020304" pitchFamily="18" charset="0"/>
                <a:ea typeface="Calibri" panose="020F0502020204030204" pitchFamily="34" charset="0"/>
              </a:rPr>
              <a:t>U</a:t>
            </a:r>
            <a:r>
              <a:rPr lang="uk-UA" sz="2400" baseline="30000" dirty="0">
                <a:latin typeface="Times New Roman" panose="02020603050405020304" pitchFamily="18" charset="0"/>
                <a:ea typeface="Calibri" panose="020F0502020204030204" pitchFamily="34" charset="0"/>
              </a:rPr>
              <a:t>2</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Где</a:t>
            </a:r>
            <a:r>
              <a:rPr lang="uk-UA" sz="2400" dirty="0">
                <a:latin typeface="Times New Roman" panose="02020603050405020304" pitchFamily="18" charset="0"/>
                <a:ea typeface="Calibri" panose="020F0502020204030204" pitchFamily="34" charset="0"/>
                <a:cs typeface="Times New Roman" panose="02020603050405020304" pitchFamily="18" charset="0"/>
              </a:rPr>
              <a:t>:</a:t>
            </a:r>
            <a:br>
              <a:rPr lang="uk-UA" sz="2400" dirty="0">
                <a:latin typeface="Times New Roman" panose="02020603050405020304" pitchFamily="18" charset="0"/>
                <a:ea typeface="Calibri" panose="020F0502020204030204" pitchFamily="34" charset="0"/>
                <a:cs typeface="Times New Roman" panose="02020603050405020304" pitchFamily="18" charset="0"/>
              </a:rPr>
            </a:br>
            <a:r>
              <a:rPr lang="uk-UA" sz="2400" dirty="0">
                <a:latin typeface="Times New Roman" panose="02020603050405020304" pitchFamily="18" charset="0"/>
                <a:ea typeface="Calibri" panose="020F0502020204030204" pitchFamily="34" charset="0"/>
                <a:cs typeface="Times New Roman" panose="02020603050405020304" pitchFamily="18" charset="0"/>
              </a:rPr>
              <a:t>W - энергия конденсатора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400" dirty="0">
                <a:latin typeface="Times New Roman" panose="02020603050405020304" pitchFamily="18" charset="0"/>
                <a:ea typeface="Calibri" panose="020F0502020204030204" pitchFamily="34" charset="0"/>
                <a:cs typeface="Times New Roman" panose="02020603050405020304" pitchFamily="18" charset="0"/>
              </a:rPr>
              <a:t>C - ёмкость конденсатора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400" dirty="0">
                <a:latin typeface="Times New Roman" panose="02020603050405020304" pitchFamily="18" charset="0"/>
                <a:ea typeface="Calibri" panose="020F0502020204030204" pitchFamily="34" charset="0"/>
                <a:cs typeface="Times New Roman" panose="02020603050405020304" pitchFamily="18" charset="0"/>
              </a:rPr>
              <a:t>U - напряжение на конденсаторе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400" dirty="0">
                <a:latin typeface="Times New Roman" panose="02020603050405020304" pitchFamily="18" charset="0"/>
                <a:ea typeface="Calibri" panose="020F0502020204030204" pitchFamily="34" charset="0"/>
                <a:cs typeface="Times New Roman" panose="02020603050405020304" pitchFamily="18" charset="0"/>
              </a:rPr>
              <a:t>Пусть емкость первого конденсатора равна C, а второго - 4C.</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82550" indent="0">
              <a:buNone/>
            </a:pPr>
            <a:endParaRPr lang="ru-RU" dirty="0"/>
          </a:p>
        </p:txBody>
      </p:sp>
    </p:spTree>
    <p:extLst>
      <p:ext uri="{BB962C8B-B14F-4D97-AF65-F5344CB8AC3E}">
        <p14:creationId xmlns:p14="http://schemas.microsoft.com/office/powerpoint/2010/main" val="3327436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 решения</a:t>
            </a:r>
            <a:endParaRPr lang="ru-RU" dirty="0"/>
          </a:p>
        </p:txBody>
      </p:sp>
      <p:sp>
        <p:nvSpPr>
          <p:cNvPr id="3" name="Объект 2"/>
          <p:cNvSpPr>
            <a:spLocks noGrp="1"/>
          </p:cNvSpPr>
          <p:nvPr>
            <p:ph idx="1"/>
          </p:nvPr>
        </p:nvSpPr>
        <p:spPr/>
        <p:txBody>
          <a:bodyPr/>
          <a:lstStyle/>
          <a:p>
            <a:pPr marL="82550" indent="0">
              <a:lnSpc>
                <a:spcPct val="107000"/>
              </a:lnSpc>
              <a:spcAft>
                <a:spcPts val="0"/>
              </a:spcAft>
              <a:buNone/>
            </a:pPr>
            <a:r>
              <a:rPr lang="uk-UA" sz="2800" dirty="0">
                <a:latin typeface="+mj-lt"/>
                <a:ea typeface="Calibri" panose="020F0502020204030204" pitchFamily="34" charset="0"/>
                <a:cs typeface="Times New Roman" panose="02020603050405020304" pitchFamily="18" charset="0"/>
              </a:rPr>
              <a:t>Предположим, что на первый конденсатор мы подаем напряжение U, тогда </a:t>
            </a:r>
            <a:endParaRPr lang="ru-RU" sz="2800" dirty="0">
              <a:latin typeface="+mj-lt"/>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800" dirty="0">
                <a:latin typeface="+mj-lt"/>
                <a:ea typeface="Calibri" panose="020F0502020204030204" pitchFamily="34" charset="0"/>
                <a:cs typeface="Times New Roman" panose="02020603050405020304" pitchFamily="18" charset="0"/>
              </a:rPr>
              <a:t>его энергия будет:</a:t>
            </a:r>
            <a:endParaRPr lang="ru-RU" sz="2800" dirty="0">
              <a:latin typeface="+mj-lt"/>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800" dirty="0">
                <a:latin typeface="+mj-lt"/>
                <a:ea typeface="Calibri" panose="020F0502020204030204" pitchFamily="34" charset="0"/>
                <a:cs typeface="Times New Roman" panose="02020603050405020304" pitchFamily="18" charset="0"/>
              </a:rPr>
              <a:t>W</a:t>
            </a:r>
            <a:r>
              <a:rPr lang="uk-UA" sz="2800" baseline="-25000" dirty="0">
                <a:latin typeface="+mj-lt"/>
                <a:ea typeface="Calibri" panose="020F0502020204030204" pitchFamily="34" charset="0"/>
                <a:cs typeface="Times New Roman" panose="02020603050405020304" pitchFamily="18" charset="0"/>
              </a:rPr>
              <a:t>1</a:t>
            </a:r>
            <a:r>
              <a:rPr lang="uk-UA" sz="2800" dirty="0">
                <a:latin typeface="+mj-lt"/>
                <a:ea typeface="Calibri" panose="020F0502020204030204" pitchFamily="34" charset="0"/>
                <a:cs typeface="Times New Roman" panose="02020603050405020304" pitchFamily="18" charset="0"/>
              </a:rPr>
              <a:t> = 1/2 * C * U</a:t>
            </a:r>
            <a:r>
              <a:rPr lang="uk-UA" sz="2800" baseline="30000" dirty="0">
                <a:latin typeface="+mj-lt"/>
                <a:ea typeface="Calibri" panose="020F0502020204030204" pitchFamily="34" charset="0"/>
                <a:cs typeface="Times New Roman" panose="02020603050405020304" pitchFamily="18" charset="0"/>
              </a:rPr>
              <a:t>2</a:t>
            </a:r>
            <a:endParaRPr lang="ru-RU" sz="2800" dirty="0">
              <a:latin typeface="+mj-lt"/>
              <a:ea typeface="Calibri" panose="020F0502020204030204" pitchFamily="34" charset="0"/>
              <a:cs typeface="Times New Roman" panose="02020603050405020304" pitchFamily="18" charset="0"/>
            </a:endParaRPr>
          </a:p>
          <a:p>
            <a:pPr marL="82550" indent="0">
              <a:lnSpc>
                <a:spcPct val="107000"/>
              </a:lnSpc>
              <a:spcAft>
                <a:spcPts val="0"/>
              </a:spcAft>
              <a:buNone/>
            </a:pPr>
            <a:r>
              <a:rPr lang="uk-UA" sz="2800" dirty="0">
                <a:latin typeface="+mj-lt"/>
                <a:ea typeface="Calibri" panose="020F0502020204030204" pitchFamily="34" charset="0"/>
                <a:cs typeface="Times New Roman" panose="02020603050405020304" pitchFamily="18" charset="0"/>
              </a:rPr>
              <a:t>На второй конденсатор нужно подать такое напряжение, чтобы его энергия </a:t>
            </a:r>
            <a:r>
              <a:rPr lang="uk-UA" sz="2800" dirty="0" smtClean="0">
                <a:latin typeface="+mj-lt"/>
                <a:ea typeface="Calibri" panose="020F0502020204030204" pitchFamily="34" charset="0"/>
                <a:cs typeface="Times New Roman" panose="02020603050405020304" pitchFamily="18" charset="0"/>
              </a:rPr>
              <a:t>была </a:t>
            </a:r>
            <a:r>
              <a:rPr lang="uk-UA" sz="2800" dirty="0">
                <a:latin typeface="+mj-lt"/>
                <a:ea typeface="Calibri" panose="020F0502020204030204" pitchFamily="34" charset="0"/>
                <a:cs typeface="Times New Roman" panose="02020603050405020304" pitchFamily="18" charset="0"/>
              </a:rPr>
              <a:t>равна энергии первого конденсатора. Так как емкость второго </a:t>
            </a:r>
            <a:r>
              <a:rPr lang="uk-UA" sz="2800" dirty="0" smtClean="0">
                <a:latin typeface="+mj-lt"/>
                <a:ea typeface="Calibri" panose="020F0502020204030204" pitchFamily="34" charset="0"/>
                <a:cs typeface="Times New Roman" panose="02020603050405020304" pitchFamily="18" charset="0"/>
              </a:rPr>
              <a:t>конденсатора </a:t>
            </a:r>
            <a:r>
              <a:rPr lang="uk-UA" sz="2800" dirty="0">
                <a:latin typeface="+mj-lt"/>
                <a:ea typeface="Calibri" panose="020F0502020204030204" pitchFamily="34" charset="0"/>
                <a:cs typeface="Times New Roman" panose="02020603050405020304" pitchFamily="18" charset="0"/>
              </a:rPr>
              <a:t>в 4 раза больше, то напряжение на него должно быть в √4 = 2 </a:t>
            </a:r>
            <a:r>
              <a:rPr lang="uk-UA" sz="2800" dirty="0" smtClean="0">
                <a:latin typeface="+mj-lt"/>
                <a:ea typeface="Calibri" panose="020F0502020204030204" pitchFamily="34" charset="0"/>
                <a:cs typeface="Times New Roman" panose="02020603050405020304" pitchFamily="18" charset="0"/>
              </a:rPr>
              <a:t>раза </a:t>
            </a:r>
            <a:r>
              <a:rPr lang="uk-UA" sz="2800" dirty="0">
                <a:latin typeface="+mj-lt"/>
                <a:ea typeface="Calibri" panose="020F0502020204030204" pitchFamily="34" charset="0"/>
                <a:cs typeface="Times New Roman" panose="02020603050405020304" pitchFamily="18" charset="0"/>
              </a:rPr>
              <a:t>больше, чем на первый конденсатор.</a:t>
            </a:r>
            <a:endParaRPr lang="ru-RU" sz="2800" dirty="0">
              <a:latin typeface="+mj-lt"/>
              <a:ea typeface="Calibri" panose="020F0502020204030204" pitchFamily="34" charset="0"/>
              <a:cs typeface="Times New Roman" panose="02020603050405020304" pitchFamily="18" charset="0"/>
            </a:endParaRPr>
          </a:p>
          <a:p>
            <a:pPr marL="82550" indent="0">
              <a:buNone/>
            </a:pPr>
            <a:endParaRPr lang="ru-RU" dirty="0"/>
          </a:p>
        </p:txBody>
      </p:sp>
    </p:spTree>
    <p:extLst>
      <p:ext uri="{BB962C8B-B14F-4D97-AF65-F5344CB8AC3E}">
        <p14:creationId xmlns:p14="http://schemas.microsoft.com/office/powerpoint/2010/main" val="4212735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 решения</a:t>
            </a:r>
            <a:endParaRPr lang="ru-RU" dirty="0"/>
          </a:p>
        </p:txBody>
      </p:sp>
      <p:sp>
        <p:nvSpPr>
          <p:cNvPr id="3" name="Объект 2"/>
          <p:cNvSpPr>
            <a:spLocks noGrp="1"/>
          </p:cNvSpPr>
          <p:nvPr>
            <p:ph idx="1"/>
          </p:nvPr>
        </p:nvSpPr>
        <p:spPr>
          <a:xfrm>
            <a:off x="395536" y="1447800"/>
            <a:ext cx="8538914" cy="4800600"/>
          </a:xfrm>
        </p:spPr>
        <p:txBody>
          <a:bodyPr/>
          <a:lstStyle/>
          <a:p>
            <a:pPr marL="82550" indent="0">
              <a:lnSpc>
                <a:spcPct val="107000"/>
              </a:lnSpc>
              <a:spcBef>
                <a:spcPts val="0"/>
              </a:spcBef>
              <a:spcAft>
                <a:spcPts val="0"/>
              </a:spcAft>
              <a:buNone/>
            </a:pPr>
            <a:r>
              <a:rPr lang="uk-UA" dirty="0">
                <a:latin typeface="+mj-lt"/>
                <a:ea typeface="Calibri" panose="020F0502020204030204" pitchFamily="34" charset="0"/>
                <a:cs typeface="Times New Roman" panose="02020603050405020304" pitchFamily="18" charset="0"/>
              </a:rPr>
              <a:t>Поэтому, напряжение на второй конденсатор будет 2U. Тогда его энергия </a:t>
            </a:r>
            <a:r>
              <a:rPr lang="uk-UA" dirty="0" smtClean="0">
                <a:latin typeface="+mj-lt"/>
                <a:ea typeface="Calibri" panose="020F0502020204030204" pitchFamily="34" charset="0"/>
                <a:cs typeface="Times New Roman" panose="02020603050405020304" pitchFamily="18" charset="0"/>
              </a:rPr>
              <a:t>будет</a:t>
            </a:r>
            <a:r>
              <a:rPr lang="uk-UA" dirty="0">
                <a:latin typeface="+mj-lt"/>
                <a:ea typeface="Calibri" panose="020F0502020204030204" pitchFamily="34" charset="0"/>
                <a:cs typeface="Times New Roman" panose="02020603050405020304" pitchFamily="18" charset="0"/>
              </a:rPr>
              <a:t>:</a:t>
            </a:r>
            <a:br>
              <a:rPr lang="uk-UA" dirty="0">
                <a:latin typeface="+mj-lt"/>
                <a:ea typeface="Calibri" panose="020F0502020204030204" pitchFamily="34" charset="0"/>
                <a:cs typeface="Times New Roman" panose="02020603050405020304" pitchFamily="18" charset="0"/>
              </a:rPr>
            </a:br>
            <a:r>
              <a:rPr lang="uk-UA" dirty="0">
                <a:latin typeface="+mj-lt"/>
                <a:ea typeface="Calibri" panose="020F0502020204030204" pitchFamily="34" charset="0"/>
                <a:cs typeface="Times New Roman" panose="02020603050405020304" pitchFamily="18" charset="0"/>
              </a:rPr>
              <a:t>W</a:t>
            </a:r>
            <a:r>
              <a:rPr lang="ru-RU" baseline="-25000" dirty="0">
                <a:latin typeface="+mj-lt"/>
                <a:ea typeface="Calibri" panose="020F0502020204030204" pitchFamily="34" charset="0"/>
                <a:cs typeface="Times New Roman" panose="02020603050405020304" pitchFamily="18" charset="0"/>
              </a:rPr>
              <a:t>2</a:t>
            </a:r>
            <a:r>
              <a:rPr lang="uk-UA" dirty="0">
                <a:latin typeface="+mj-lt"/>
                <a:ea typeface="Calibri" panose="020F0502020204030204" pitchFamily="34" charset="0"/>
                <a:cs typeface="Times New Roman" panose="02020603050405020304" pitchFamily="18" charset="0"/>
              </a:rPr>
              <a:t> = 1/2 * 4C * (</a:t>
            </a:r>
            <a:r>
              <a:rPr lang="uk-UA" dirty="0" smtClean="0">
                <a:latin typeface="+mj-lt"/>
                <a:ea typeface="Calibri" panose="020F0502020204030204" pitchFamily="34" charset="0"/>
                <a:cs typeface="Times New Roman" panose="02020603050405020304" pitchFamily="18" charset="0"/>
              </a:rPr>
              <a:t>2</a:t>
            </a:r>
            <a:r>
              <a:rPr lang="uk-UA" dirty="0">
                <a:solidFill>
                  <a:prstClr val="black"/>
                </a:solidFill>
                <a:latin typeface="Times New Roman"/>
                <a:ea typeface="Calibri" panose="020F0502020204030204" pitchFamily="34" charset="0"/>
                <a:cs typeface="Times New Roman" panose="02020603050405020304" pitchFamily="18" charset="0"/>
              </a:rPr>
              <a:t>U</a:t>
            </a:r>
            <a:r>
              <a:rPr lang="uk-UA" dirty="0" smtClean="0">
                <a:latin typeface="+mj-lt"/>
                <a:ea typeface="Calibri" panose="020F0502020204030204" pitchFamily="34" charset="0"/>
                <a:cs typeface="Times New Roman" panose="02020603050405020304" pitchFamily="18" charset="0"/>
              </a:rPr>
              <a:t>)</a:t>
            </a:r>
            <a:r>
              <a:rPr lang="uk-UA" baseline="30000" dirty="0" smtClean="0">
                <a:solidFill>
                  <a:prstClr val="black"/>
                </a:solidFill>
                <a:latin typeface="Times New Roman"/>
                <a:ea typeface="Calibri" panose="020F0502020204030204" pitchFamily="34" charset="0"/>
                <a:cs typeface="Times New Roman" panose="02020603050405020304" pitchFamily="18" charset="0"/>
              </a:rPr>
              <a:t> </a:t>
            </a:r>
            <a:r>
              <a:rPr lang="uk-UA" baseline="30000" dirty="0">
                <a:solidFill>
                  <a:prstClr val="black"/>
                </a:solidFill>
                <a:latin typeface="Times New Roman"/>
                <a:ea typeface="Calibri" panose="020F0502020204030204" pitchFamily="34" charset="0"/>
                <a:cs typeface="Times New Roman" panose="02020603050405020304" pitchFamily="18" charset="0"/>
              </a:rPr>
              <a:t>2</a:t>
            </a:r>
            <a:r>
              <a:rPr lang="uk-UA" dirty="0" smtClean="0">
                <a:latin typeface="+mj-lt"/>
                <a:ea typeface="Calibri" panose="020F0502020204030204" pitchFamily="34" charset="0"/>
                <a:cs typeface="Times New Roman" panose="02020603050405020304" pitchFamily="18" charset="0"/>
              </a:rPr>
              <a:t> </a:t>
            </a:r>
            <a:r>
              <a:rPr lang="uk-UA" dirty="0">
                <a:latin typeface="+mj-lt"/>
                <a:ea typeface="Calibri" panose="020F0502020204030204" pitchFamily="34" charset="0"/>
                <a:cs typeface="Times New Roman" panose="02020603050405020304" pitchFamily="18" charset="0"/>
              </a:rPr>
              <a:t>= 1/2 * 4C * 4U</a:t>
            </a:r>
            <a:r>
              <a:rPr lang="uk-UA" baseline="30000" dirty="0">
                <a:latin typeface="+mj-lt"/>
                <a:ea typeface="Calibri" panose="020F0502020204030204" pitchFamily="34" charset="0"/>
                <a:cs typeface="Times New Roman" panose="02020603050405020304" pitchFamily="18" charset="0"/>
              </a:rPr>
              <a:t>2</a:t>
            </a:r>
            <a:r>
              <a:rPr lang="uk-UA" dirty="0">
                <a:latin typeface="+mj-lt"/>
                <a:ea typeface="Calibri" panose="020F0502020204030204" pitchFamily="34" charset="0"/>
                <a:cs typeface="Times New Roman" panose="02020603050405020304" pitchFamily="18" charset="0"/>
              </a:rPr>
              <a:t> = </a:t>
            </a:r>
            <a:endParaRPr lang="uk-UA" dirty="0" smtClean="0">
              <a:latin typeface="+mj-lt"/>
              <a:ea typeface="Calibri" panose="020F0502020204030204" pitchFamily="34" charset="0"/>
              <a:cs typeface="Times New Roman" panose="02020603050405020304" pitchFamily="18" charset="0"/>
            </a:endParaRPr>
          </a:p>
          <a:p>
            <a:pPr marL="82550" indent="0">
              <a:lnSpc>
                <a:spcPct val="107000"/>
              </a:lnSpc>
              <a:spcBef>
                <a:spcPts val="0"/>
              </a:spcBef>
              <a:spcAft>
                <a:spcPts val="0"/>
              </a:spcAft>
              <a:buNone/>
            </a:pPr>
            <a:r>
              <a:rPr lang="uk-UA" dirty="0">
                <a:latin typeface="+mj-lt"/>
                <a:ea typeface="Calibri" panose="020F0502020204030204" pitchFamily="34" charset="0"/>
                <a:cs typeface="Times New Roman" panose="02020603050405020304" pitchFamily="18" charset="0"/>
              </a:rPr>
              <a:t>=</a:t>
            </a:r>
            <a:r>
              <a:rPr lang="uk-UA" dirty="0" smtClean="0">
                <a:latin typeface="+mj-lt"/>
                <a:ea typeface="Calibri" panose="020F0502020204030204" pitchFamily="34" charset="0"/>
                <a:cs typeface="Times New Roman" panose="02020603050405020304" pitchFamily="18" charset="0"/>
              </a:rPr>
              <a:t>8 </a:t>
            </a:r>
            <a:r>
              <a:rPr lang="uk-UA" dirty="0">
                <a:latin typeface="+mj-lt"/>
                <a:ea typeface="Calibri" panose="020F0502020204030204" pitchFamily="34" charset="0"/>
                <a:cs typeface="Times New Roman" panose="02020603050405020304" pitchFamily="18" charset="0"/>
              </a:rPr>
              <a:t>* C * U</a:t>
            </a:r>
            <a:r>
              <a:rPr lang="uk-UA" baseline="30000" dirty="0">
                <a:latin typeface="+mj-lt"/>
                <a:ea typeface="Calibri" panose="020F0502020204030204" pitchFamily="34" charset="0"/>
                <a:cs typeface="Times New Roman" panose="02020603050405020304" pitchFamily="18" charset="0"/>
              </a:rPr>
              <a:t>2</a:t>
            </a:r>
            <a:endParaRPr lang="ru-RU" sz="2400" dirty="0">
              <a:latin typeface="+mj-lt"/>
              <a:ea typeface="Calibri" panose="020F0502020204030204" pitchFamily="34" charset="0"/>
              <a:cs typeface="Times New Roman" panose="02020603050405020304" pitchFamily="18" charset="0"/>
            </a:endParaRPr>
          </a:p>
          <a:p>
            <a:pPr marL="82550" indent="0">
              <a:lnSpc>
                <a:spcPct val="107000"/>
              </a:lnSpc>
              <a:spcBef>
                <a:spcPts val="0"/>
              </a:spcBef>
              <a:spcAft>
                <a:spcPts val="0"/>
              </a:spcAft>
              <a:buNone/>
            </a:pPr>
            <a:r>
              <a:rPr lang="uk-UA" dirty="0">
                <a:latin typeface="+mj-lt"/>
                <a:ea typeface="Calibri" panose="020F0502020204030204" pitchFamily="34" charset="0"/>
                <a:cs typeface="Times New Roman" panose="02020603050405020304" pitchFamily="18" charset="0"/>
              </a:rPr>
              <a:t>Мы </a:t>
            </a:r>
            <a:r>
              <a:rPr lang="uk-UA" dirty="0" err="1">
                <a:latin typeface="+mj-lt"/>
                <a:ea typeface="Calibri" panose="020F0502020204030204" pitchFamily="34" charset="0"/>
                <a:cs typeface="Times New Roman" panose="02020603050405020304" pitchFamily="18" charset="0"/>
              </a:rPr>
              <a:t>хотим</a:t>
            </a:r>
            <a:r>
              <a:rPr lang="uk-UA" dirty="0">
                <a:latin typeface="+mj-lt"/>
                <a:ea typeface="Calibri" panose="020F0502020204030204" pitchFamily="34" charset="0"/>
                <a:cs typeface="Times New Roman" panose="02020603050405020304" pitchFamily="18" charset="0"/>
              </a:rPr>
              <a:t>, чтобы энергии обоих конденсаторов были </a:t>
            </a:r>
            <a:r>
              <a:rPr lang="uk-UA" dirty="0" err="1">
                <a:latin typeface="+mj-lt"/>
                <a:ea typeface="Calibri" panose="020F0502020204030204" pitchFamily="34" charset="0"/>
                <a:cs typeface="Times New Roman" panose="02020603050405020304" pitchFamily="18" charset="0"/>
              </a:rPr>
              <a:t>равны</a:t>
            </a:r>
            <a:r>
              <a:rPr lang="uk-UA" dirty="0">
                <a:latin typeface="+mj-lt"/>
                <a:ea typeface="Calibri" panose="020F0502020204030204" pitchFamily="34" charset="0"/>
                <a:cs typeface="Times New Roman" panose="02020603050405020304" pitchFamily="18" charset="0"/>
              </a:rPr>
              <a:t>, то есть W</a:t>
            </a:r>
            <a:r>
              <a:rPr lang="uk-UA" baseline="-25000" dirty="0">
                <a:latin typeface="+mj-lt"/>
                <a:ea typeface="Calibri" panose="020F0502020204030204" pitchFamily="34" charset="0"/>
                <a:cs typeface="Times New Roman" panose="02020603050405020304" pitchFamily="18" charset="0"/>
              </a:rPr>
              <a:t>1</a:t>
            </a:r>
            <a:r>
              <a:rPr lang="uk-UA" dirty="0">
                <a:latin typeface="+mj-lt"/>
                <a:ea typeface="Calibri" panose="020F0502020204030204" pitchFamily="34" charset="0"/>
                <a:cs typeface="Times New Roman" panose="02020603050405020304" pitchFamily="18" charset="0"/>
              </a:rPr>
              <a:t> = </a:t>
            </a:r>
            <a:endParaRPr lang="ru-RU" sz="2400" dirty="0">
              <a:latin typeface="+mj-lt"/>
              <a:ea typeface="Calibri" panose="020F0502020204030204" pitchFamily="34" charset="0"/>
              <a:cs typeface="Times New Roman" panose="02020603050405020304" pitchFamily="18" charset="0"/>
            </a:endParaRPr>
          </a:p>
          <a:p>
            <a:pPr marL="82550" indent="0">
              <a:lnSpc>
                <a:spcPct val="107000"/>
              </a:lnSpc>
              <a:spcBef>
                <a:spcPts val="0"/>
              </a:spcBef>
              <a:spcAft>
                <a:spcPts val="0"/>
              </a:spcAft>
              <a:buNone/>
            </a:pPr>
            <a:r>
              <a:rPr lang="uk-UA" dirty="0">
                <a:latin typeface="+mj-lt"/>
                <a:ea typeface="Calibri" panose="020F0502020204030204" pitchFamily="34" charset="0"/>
                <a:cs typeface="Times New Roman" panose="02020603050405020304" pitchFamily="18" charset="0"/>
              </a:rPr>
              <a:t>W</a:t>
            </a:r>
            <a:r>
              <a:rPr lang="uk-UA" baseline="-25000" dirty="0">
                <a:latin typeface="+mj-lt"/>
                <a:ea typeface="Calibri" panose="020F0502020204030204" pitchFamily="34" charset="0"/>
                <a:cs typeface="Times New Roman" panose="02020603050405020304" pitchFamily="18" charset="0"/>
              </a:rPr>
              <a:t>2</a:t>
            </a:r>
            <a:r>
              <a:rPr lang="uk-UA" dirty="0">
                <a:latin typeface="+mj-lt"/>
                <a:ea typeface="Calibri" panose="020F0502020204030204" pitchFamily="34" charset="0"/>
                <a:cs typeface="Times New Roman" panose="02020603050405020304" pitchFamily="18" charset="0"/>
              </a:rPr>
              <a:t>.</a:t>
            </a:r>
            <a:br>
              <a:rPr lang="uk-UA" dirty="0">
                <a:latin typeface="+mj-lt"/>
                <a:ea typeface="Calibri" panose="020F0502020204030204" pitchFamily="34" charset="0"/>
                <a:cs typeface="Times New Roman" panose="02020603050405020304" pitchFamily="18" charset="0"/>
              </a:rPr>
            </a:br>
            <a:r>
              <a:rPr lang="uk-UA" dirty="0">
                <a:latin typeface="+mj-lt"/>
                <a:ea typeface="Calibri" panose="020F0502020204030204" pitchFamily="34" charset="0"/>
                <a:cs typeface="Times New Roman" panose="02020603050405020304" pitchFamily="18" charset="0"/>
              </a:rPr>
              <a:t>Это означает, что</a:t>
            </a:r>
            <a:r>
              <a:rPr lang="uk-UA" dirty="0" smtClean="0">
                <a:latin typeface="+mj-lt"/>
                <a:ea typeface="Calibri" panose="020F0502020204030204" pitchFamily="34" charset="0"/>
                <a:cs typeface="Times New Roman" panose="02020603050405020304" pitchFamily="18" charset="0"/>
              </a:rPr>
              <a:t>: 1/2 </a:t>
            </a:r>
            <a:r>
              <a:rPr lang="uk-UA" dirty="0">
                <a:latin typeface="+mj-lt"/>
                <a:ea typeface="Calibri" panose="020F0502020204030204" pitchFamily="34" charset="0"/>
                <a:cs typeface="Times New Roman" panose="02020603050405020304" pitchFamily="18" charset="0"/>
              </a:rPr>
              <a:t>* C * U</a:t>
            </a:r>
            <a:r>
              <a:rPr lang="uk-UA" baseline="30000" dirty="0">
                <a:latin typeface="+mj-lt"/>
                <a:ea typeface="Calibri" panose="020F0502020204030204" pitchFamily="34" charset="0"/>
                <a:cs typeface="Times New Roman" panose="02020603050405020304" pitchFamily="18" charset="0"/>
              </a:rPr>
              <a:t>2</a:t>
            </a:r>
            <a:r>
              <a:rPr lang="uk-UA" dirty="0">
                <a:latin typeface="+mj-lt"/>
                <a:ea typeface="Calibri" panose="020F0502020204030204" pitchFamily="34" charset="0"/>
                <a:cs typeface="Times New Roman" panose="02020603050405020304" pitchFamily="18" charset="0"/>
              </a:rPr>
              <a:t> = 8 * C * U</a:t>
            </a:r>
            <a:r>
              <a:rPr lang="uk-UA" baseline="30000" dirty="0">
                <a:latin typeface="+mj-lt"/>
                <a:ea typeface="Calibri" panose="020F0502020204030204" pitchFamily="34" charset="0"/>
                <a:cs typeface="Times New Roman" panose="02020603050405020304" pitchFamily="18" charset="0"/>
              </a:rPr>
              <a:t>2</a:t>
            </a:r>
            <a:endParaRPr lang="ru-RU" sz="2400" dirty="0">
              <a:latin typeface="+mj-lt"/>
              <a:ea typeface="Calibri" panose="020F0502020204030204" pitchFamily="34" charset="0"/>
              <a:cs typeface="Times New Roman" panose="02020603050405020304" pitchFamily="18" charset="0"/>
            </a:endParaRPr>
          </a:p>
          <a:p>
            <a:pPr marL="82550" indent="0">
              <a:buNone/>
            </a:pPr>
            <a:endParaRPr lang="ru-RU" dirty="0"/>
          </a:p>
        </p:txBody>
      </p:sp>
    </p:spTree>
    <p:extLst>
      <p:ext uri="{BB962C8B-B14F-4D97-AF65-F5344CB8AC3E}">
        <p14:creationId xmlns:p14="http://schemas.microsoft.com/office/powerpoint/2010/main" val="163027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 решения</a:t>
            </a:r>
            <a:endParaRPr lang="ru-RU" dirty="0"/>
          </a:p>
        </p:txBody>
      </p:sp>
      <p:sp>
        <p:nvSpPr>
          <p:cNvPr id="3" name="Объект 2"/>
          <p:cNvSpPr>
            <a:spLocks noGrp="1"/>
          </p:cNvSpPr>
          <p:nvPr>
            <p:ph idx="1"/>
          </p:nvPr>
        </p:nvSpPr>
        <p:spPr>
          <a:xfrm>
            <a:off x="755576" y="1447800"/>
            <a:ext cx="8178874" cy="4800600"/>
          </a:xfrm>
        </p:spPr>
        <p:txBody>
          <a:bodyPr/>
          <a:lstStyle/>
          <a:p>
            <a:pPr marL="82550" indent="0">
              <a:buNone/>
            </a:pPr>
            <a:r>
              <a:rPr lang="uk-UA" dirty="0">
                <a:latin typeface="+mj-lt"/>
              </a:rPr>
              <a:t>После сокращения на C и упрощения уравнения, получаем:</a:t>
            </a:r>
            <a:endParaRPr lang="ru-RU" dirty="0">
              <a:latin typeface="+mj-lt"/>
            </a:endParaRPr>
          </a:p>
          <a:p>
            <a:pPr marL="82550" indent="0">
              <a:buNone/>
            </a:pPr>
            <a:r>
              <a:rPr lang="uk-UA" dirty="0">
                <a:latin typeface="+mj-lt"/>
              </a:rPr>
              <a:t>1/2 = 8,</a:t>
            </a:r>
            <a:endParaRPr lang="ru-RU" dirty="0">
              <a:latin typeface="+mj-lt"/>
            </a:endParaRPr>
          </a:p>
          <a:p>
            <a:pPr marL="82550" indent="0">
              <a:buNone/>
            </a:pPr>
            <a:r>
              <a:rPr lang="uk-UA" dirty="0">
                <a:latin typeface="+mj-lt"/>
              </a:rPr>
              <a:t>1 = 16</a:t>
            </a:r>
            <a:endParaRPr lang="ru-RU" dirty="0">
              <a:latin typeface="+mj-lt"/>
            </a:endParaRPr>
          </a:p>
          <a:p>
            <a:pPr marL="82550" indent="0">
              <a:buNone/>
            </a:pPr>
            <a:r>
              <a:rPr lang="uk-UA" dirty="0">
                <a:latin typeface="+mj-lt"/>
              </a:rPr>
              <a:t>Ответ: чтобы энергии обоих конденсаторов стали равными, нужно подать </a:t>
            </a:r>
            <a:endParaRPr lang="ru-RU" dirty="0">
              <a:latin typeface="+mj-lt"/>
            </a:endParaRPr>
          </a:p>
          <a:p>
            <a:pPr marL="82550" indent="0">
              <a:buNone/>
            </a:pPr>
            <a:r>
              <a:rPr lang="uk-UA" dirty="0">
                <a:latin typeface="+mj-lt"/>
              </a:rPr>
              <a:t>напряжение на больший конденсатор в 16 раз больше, чем на меньший.</a:t>
            </a:r>
            <a:endParaRPr lang="ru-RU" dirty="0">
              <a:latin typeface="+mj-lt"/>
            </a:endParaRPr>
          </a:p>
          <a:p>
            <a:pPr marL="82550" indent="0">
              <a:buNone/>
            </a:pPr>
            <a:endParaRPr lang="ru-RU" dirty="0"/>
          </a:p>
        </p:txBody>
      </p:sp>
    </p:spTree>
    <p:extLst>
      <p:ext uri="{BB962C8B-B14F-4D97-AF65-F5344CB8AC3E}">
        <p14:creationId xmlns:p14="http://schemas.microsoft.com/office/powerpoint/2010/main" val="2556602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Домашнее задание</a:t>
            </a:r>
            <a:endParaRPr lang="ru-RU" dirty="0"/>
          </a:p>
        </p:txBody>
      </p:sp>
      <p:sp>
        <p:nvSpPr>
          <p:cNvPr id="3" name="Объект 2"/>
          <p:cNvSpPr>
            <a:spLocks noGrp="1"/>
          </p:cNvSpPr>
          <p:nvPr>
            <p:ph idx="1"/>
          </p:nvPr>
        </p:nvSpPr>
        <p:spPr>
          <a:xfrm>
            <a:off x="755576" y="1447800"/>
            <a:ext cx="8178874" cy="4800600"/>
          </a:xfrm>
        </p:spPr>
        <p:txBody>
          <a:bodyPr/>
          <a:lstStyle/>
          <a:p>
            <a:pPr algn="just"/>
            <a:r>
              <a:rPr lang="ru-RU" sz="2800" dirty="0">
                <a:latin typeface="+mj-lt"/>
              </a:rPr>
              <a:t>Изучить материал темы: «</a:t>
            </a:r>
            <a:r>
              <a:rPr lang="uk-UA" sz="2800" dirty="0">
                <a:latin typeface="+mj-lt"/>
              </a:rPr>
              <a:t>Электроемкость. Конденсаторы. Энергия заряженного конденсатора. Применение конденсаторов</a:t>
            </a:r>
            <a:r>
              <a:rPr lang="ru-RU" sz="2800" dirty="0" smtClean="0">
                <a:latin typeface="+mj-lt"/>
              </a:rPr>
              <a:t>».</a:t>
            </a:r>
          </a:p>
          <a:p>
            <a:pPr marL="82550" indent="0" algn="just">
              <a:buNone/>
            </a:pPr>
            <a:endParaRPr lang="ru-RU" sz="2800" dirty="0">
              <a:latin typeface="+mj-lt"/>
            </a:endParaRPr>
          </a:p>
          <a:p>
            <a:pPr algn="just"/>
            <a:r>
              <a:rPr lang="ru-RU" sz="2800" dirty="0">
                <a:latin typeface="+mj-lt"/>
              </a:rPr>
              <a:t>Решить задачу:</a:t>
            </a:r>
            <a:r>
              <a:rPr lang="ru-RU" sz="2800" b="1" dirty="0">
                <a:latin typeface="+mj-lt"/>
              </a:rPr>
              <a:t> </a:t>
            </a:r>
            <a:r>
              <a:rPr lang="ru-RU" sz="2800" dirty="0">
                <a:latin typeface="+mj-lt"/>
              </a:rPr>
              <a:t>Какую площадь должны иметь пластины плоского конденсатора, для того чтобы его электроемкость была равна 1 пФ? Расстояние между пластинами – 0,5 мм.</a:t>
            </a:r>
          </a:p>
          <a:p>
            <a:pPr marL="82550" indent="0">
              <a:buNone/>
            </a:pPr>
            <a:endParaRPr lang="ru-RU" dirty="0"/>
          </a:p>
        </p:txBody>
      </p:sp>
    </p:spTree>
    <p:extLst>
      <p:ext uri="{BB962C8B-B14F-4D97-AF65-F5344CB8AC3E}">
        <p14:creationId xmlns:p14="http://schemas.microsoft.com/office/powerpoint/2010/main" val="256844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bwMode="auto">
          <a:xfrm>
            <a:off x="395536" y="404664"/>
            <a:ext cx="8496944" cy="6120680"/>
          </a:xfrm>
          <a:prstGeom prst="rect">
            <a:avLst/>
          </a:prstGeom>
          <a:noFill/>
          <a:ln w="9525">
            <a:noFill/>
            <a:miter lim="800000"/>
            <a:headEnd/>
            <a:tailEnd/>
          </a:ln>
        </p:spPr>
        <p:txBody>
          <a:bodyPr tIns="0"/>
          <a:lstStyle/>
          <a:p>
            <a:pPr algn="ctr">
              <a:spcBef>
                <a:spcPts val="0"/>
              </a:spcBef>
              <a:spcAft>
                <a:spcPts val="0"/>
              </a:spcAft>
              <a:buClr>
                <a:schemeClr val="accent1"/>
              </a:buClr>
              <a:buSzPct val="80000"/>
              <a:defRPr/>
            </a:pPr>
            <a:endParaRPr lang="uk-UA" sz="2800" dirty="0" smtClean="0">
              <a:solidFill>
                <a:srgbClr val="000000"/>
              </a:solidFill>
              <a:latin typeface="+mj-lt"/>
              <a:ea typeface="Calibri" panose="020F0502020204030204" pitchFamily="34" charset="0"/>
              <a:cs typeface="Times New Roman" panose="02020603050405020304" pitchFamily="18" charset="0"/>
            </a:endParaRPr>
          </a:p>
          <a:p>
            <a:pPr algn="ctr">
              <a:spcBef>
                <a:spcPts val="0"/>
              </a:spcBef>
              <a:spcAft>
                <a:spcPts val="0"/>
              </a:spcAft>
              <a:buClr>
                <a:schemeClr val="accent1"/>
              </a:buClr>
              <a:buSzPct val="80000"/>
              <a:defRPr/>
            </a:pPr>
            <a:r>
              <a:rPr lang="uk-UA" sz="2800" dirty="0" smtClean="0">
                <a:solidFill>
                  <a:srgbClr val="000000"/>
                </a:solidFill>
                <a:latin typeface="+mj-lt"/>
                <a:ea typeface="Calibri" panose="020F0502020204030204" pitchFamily="34" charset="0"/>
                <a:cs typeface="Times New Roman" panose="02020603050405020304" pitchFamily="18" charset="0"/>
              </a:rPr>
              <a:t>Актуализация </a:t>
            </a:r>
            <a:r>
              <a:rPr lang="uk-UA" sz="2800" dirty="0">
                <a:solidFill>
                  <a:srgbClr val="000000"/>
                </a:solidFill>
                <a:latin typeface="+mj-lt"/>
                <a:ea typeface="Calibri" panose="020F0502020204030204" pitchFamily="34" charset="0"/>
                <a:cs typeface="Times New Roman" panose="02020603050405020304" pitchFamily="18" charset="0"/>
              </a:rPr>
              <a:t>опорных знаний</a:t>
            </a:r>
            <a:endParaRPr lang="ru-RU" sz="2800" dirty="0" smtClean="0">
              <a:solidFill>
                <a:schemeClr val="tx2">
                  <a:shade val="30000"/>
                  <a:satMod val="150000"/>
                </a:schemeClr>
              </a:solidFill>
              <a:latin typeface="+mj-lt"/>
            </a:endParaRPr>
          </a:p>
          <a:p>
            <a:pPr marL="360000" indent="-514350">
              <a:spcBef>
                <a:spcPts val="600"/>
              </a:spcBef>
              <a:spcAft>
                <a:spcPts val="600"/>
              </a:spcAft>
              <a:buClr>
                <a:schemeClr val="accent1"/>
              </a:buClr>
              <a:buSzPct val="80000"/>
              <a:buFont typeface="+mj-lt"/>
              <a:buAutoNum type="arabicPeriod"/>
              <a:defRPr/>
            </a:pPr>
            <a:r>
              <a:rPr lang="ru-RU" sz="3000" dirty="0" smtClean="0">
                <a:solidFill>
                  <a:schemeClr val="tx2">
                    <a:shade val="30000"/>
                    <a:satMod val="150000"/>
                  </a:schemeClr>
                </a:solidFill>
                <a:latin typeface="+mj-lt"/>
              </a:rPr>
              <a:t>Вещества </a:t>
            </a:r>
            <a:r>
              <a:rPr lang="ru-RU" sz="3000" dirty="0">
                <a:solidFill>
                  <a:schemeClr val="tx2">
                    <a:shade val="30000"/>
                    <a:satMod val="150000"/>
                  </a:schemeClr>
                </a:solidFill>
                <a:latin typeface="+mj-lt"/>
              </a:rPr>
              <a:t>проводящие электрический ток, -  </a:t>
            </a:r>
            <a:r>
              <a:rPr lang="ru-RU" sz="3000" dirty="0">
                <a:solidFill>
                  <a:srgbClr val="FF0000"/>
                </a:solidFill>
                <a:latin typeface="+mj-lt"/>
              </a:rPr>
              <a:t>проводники</a:t>
            </a:r>
          </a:p>
          <a:p>
            <a:pPr marL="360000" indent="-514350">
              <a:spcBef>
                <a:spcPts val="600"/>
              </a:spcBef>
              <a:spcAft>
                <a:spcPts val="600"/>
              </a:spcAft>
              <a:buClr>
                <a:schemeClr val="accent1"/>
              </a:buClr>
              <a:buSzPct val="80000"/>
              <a:buFont typeface="+mj-lt"/>
              <a:buAutoNum type="arabicPeriod"/>
              <a:defRPr/>
            </a:pPr>
            <a:r>
              <a:rPr lang="ru-RU" sz="3000" dirty="0">
                <a:solidFill>
                  <a:schemeClr val="tx2">
                    <a:shade val="30000"/>
                    <a:satMod val="150000"/>
                  </a:schemeClr>
                </a:solidFill>
                <a:latin typeface="+mj-lt"/>
              </a:rPr>
              <a:t>Существует ли электрическое поле внутри проводника </a:t>
            </a:r>
            <a:r>
              <a:rPr lang="ru-RU" sz="3000" dirty="0">
                <a:solidFill>
                  <a:srgbClr val="FF0000"/>
                </a:solidFill>
                <a:latin typeface="+mj-lt"/>
              </a:rPr>
              <a:t>нет</a:t>
            </a:r>
          </a:p>
          <a:p>
            <a:pPr marL="360000" indent="-514350">
              <a:spcBef>
                <a:spcPts val="600"/>
              </a:spcBef>
              <a:spcAft>
                <a:spcPts val="600"/>
              </a:spcAft>
              <a:buClr>
                <a:schemeClr val="accent1"/>
              </a:buClr>
              <a:buSzPct val="80000"/>
              <a:buFont typeface="+mj-lt"/>
              <a:buAutoNum type="arabicPeriod"/>
              <a:defRPr/>
            </a:pPr>
            <a:r>
              <a:rPr lang="ru-RU" sz="3000" dirty="0">
                <a:solidFill>
                  <a:schemeClr val="tx2">
                    <a:shade val="30000"/>
                    <a:satMod val="150000"/>
                  </a:schemeClr>
                </a:solidFill>
                <a:latin typeface="+mj-lt"/>
              </a:rPr>
              <a:t>В чем измеряется разность потенциалов </a:t>
            </a:r>
            <a:r>
              <a:rPr lang="ru-RU" sz="3000" dirty="0">
                <a:solidFill>
                  <a:srgbClr val="FF0000"/>
                </a:solidFill>
                <a:latin typeface="+mj-lt"/>
              </a:rPr>
              <a:t>в Вольтах</a:t>
            </a:r>
          </a:p>
          <a:p>
            <a:pPr marL="360000" indent="-514350">
              <a:spcBef>
                <a:spcPts val="600"/>
              </a:spcBef>
              <a:spcAft>
                <a:spcPts val="600"/>
              </a:spcAft>
              <a:buClr>
                <a:schemeClr val="accent1"/>
              </a:buClr>
              <a:buSzPct val="80000"/>
              <a:buFont typeface="+mj-lt"/>
              <a:buAutoNum type="arabicPeriod"/>
              <a:defRPr/>
            </a:pPr>
            <a:r>
              <a:rPr lang="ru-RU" sz="3000" dirty="0">
                <a:solidFill>
                  <a:schemeClr val="tx2">
                    <a:shade val="30000"/>
                    <a:satMod val="150000"/>
                  </a:schemeClr>
                </a:solidFill>
                <a:latin typeface="+mj-lt"/>
              </a:rPr>
              <a:t>Металлы проводят электрический ток, потому что внутри них есть </a:t>
            </a:r>
            <a:r>
              <a:rPr lang="ru-RU" sz="3000" dirty="0">
                <a:solidFill>
                  <a:srgbClr val="FF0000"/>
                </a:solidFill>
                <a:latin typeface="+mj-lt"/>
              </a:rPr>
              <a:t>свободные электроны</a:t>
            </a:r>
          </a:p>
          <a:p>
            <a:pPr marL="360000" indent="-514350">
              <a:spcBef>
                <a:spcPts val="600"/>
              </a:spcBef>
              <a:spcAft>
                <a:spcPts val="600"/>
              </a:spcAft>
              <a:buClr>
                <a:schemeClr val="accent1"/>
              </a:buClr>
              <a:buSzPct val="80000"/>
              <a:buFont typeface="+mj-lt"/>
              <a:buAutoNum type="arabicPeriod"/>
              <a:defRPr/>
            </a:pPr>
            <a:r>
              <a:rPr lang="ru-RU" sz="3000" dirty="0">
                <a:solidFill>
                  <a:schemeClr val="tx2">
                    <a:shade val="30000"/>
                    <a:satMod val="150000"/>
                  </a:schemeClr>
                </a:solidFill>
                <a:latin typeface="+mj-lt"/>
              </a:rPr>
              <a:t>Как называются поверхности равного потенциала  </a:t>
            </a:r>
            <a:r>
              <a:rPr lang="ru-RU" sz="3000" dirty="0">
                <a:solidFill>
                  <a:srgbClr val="FF0000"/>
                </a:solidFill>
                <a:latin typeface="+mj-lt"/>
              </a:rPr>
              <a:t>эквипотенциальные</a:t>
            </a:r>
            <a:r>
              <a:rPr lang="ru-RU" sz="3000" dirty="0">
                <a:solidFill>
                  <a:schemeClr val="tx2">
                    <a:shade val="30000"/>
                    <a:satMod val="150000"/>
                  </a:schemeClr>
                </a:solidFill>
                <a:latin typeface="+mj-lt"/>
              </a:rPr>
              <a:t>     </a:t>
            </a:r>
          </a:p>
          <a:p>
            <a:pPr marL="360000" indent="-514350">
              <a:spcBef>
                <a:spcPts val="600"/>
              </a:spcBef>
              <a:spcAft>
                <a:spcPts val="600"/>
              </a:spcAft>
              <a:buClr>
                <a:schemeClr val="accent1"/>
              </a:buClr>
              <a:buSzPct val="80000"/>
              <a:buFont typeface="+mj-lt"/>
              <a:buAutoNum type="arabicPeriod"/>
              <a:defRPr/>
            </a:pPr>
            <a:endParaRPr lang="ru-RU" sz="3000" dirty="0">
              <a:solidFill>
                <a:schemeClr val="tx2">
                  <a:shade val="30000"/>
                  <a:satMod val="150000"/>
                </a:schemeClr>
              </a:solidFill>
              <a:latin typeface="+mn-lt"/>
            </a:endParaRPr>
          </a:p>
        </p:txBody>
      </p:sp>
    </p:spTree>
    <p:extLst>
      <p:ext uri="{BB962C8B-B14F-4D97-AF65-F5344CB8AC3E}">
        <p14:creationId xmlns:p14="http://schemas.microsoft.com/office/powerpoint/2010/main" val="351070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p:cTn id="2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9"/>
          <p:cNvPicPr>
            <a:picLocks noChangeAspect="1" noChangeArrowheads="1"/>
          </p:cNvPicPr>
          <p:nvPr/>
        </p:nvPicPr>
        <p:blipFill>
          <a:blip r:embed="rId3" cstate="print"/>
          <a:srcRect/>
          <a:stretch>
            <a:fillRect/>
          </a:stretch>
        </p:blipFill>
        <p:spPr bwMode="auto">
          <a:xfrm>
            <a:off x="0" y="928688"/>
            <a:ext cx="9144000" cy="4714875"/>
          </a:xfrm>
          <a:prstGeom prst="rect">
            <a:avLst/>
          </a:prstGeom>
          <a:noFill/>
          <a:ln w="9525">
            <a:noFill/>
            <a:miter lim="800000"/>
            <a:headEnd/>
            <a:tailEnd/>
          </a:ln>
        </p:spPr>
      </p:pic>
      <p:sp>
        <p:nvSpPr>
          <p:cNvPr id="12" name="Стрелка вниз 11"/>
          <p:cNvSpPr/>
          <p:nvPr/>
        </p:nvSpPr>
        <p:spPr>
          <a:xfrm rot="2291883">
            <a:off x="3095625" y="1220788"/>
            <a:ext cx="500063"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низ 12"/>
          <p:cNvSpPr/>
          <p:nvPr/>
        </p:nvSpPr>
        <p:spPr>
          <a:xfrm rot="2291883">
            <a:off x="8024813" y="1220788"/>
            <a:ext cx="500062"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 name="Группа 17"/>
          <p:cNvGrpSpPr>
            <a:grpSpLocks/>
          </p:cNvGrpSpPr>
          <p:nvPr/>
        </p:nvGrpSpPr>
        <p:grpSpPr bwMode="auto">
          <a:xfrm>
            <a:off x="214313" y="739775"/>
            <a:ext cx="1292225" cy="2214563"/>
            <a:chOff x="214282" y="739848"/>
            <a:chExt cx="1292774" cy="2214578"/>
          </a:xfrm>
        </p:grpSpPr>
        <p:grpSp>
          <p:nvGrpSpPr>
            <p:cNvPr id="26641" name="Группа 15"/>
            <p:cNvGrpSpPr>
              <a:grpSpLocks/>
            </p:cNvGrpSpPr>
            <p:nvPr/>
          </p:nvGrpSpPr>
          <p:grpSpPr bwMode="auto">
            <a:xfrm rot="-2748690">
              <a:off x="221172" y="1668542"/>
              <a:ext cx="2214578" cy="357190"/>
              <a:chOff x="500034" y="214290"/>
              <a:chExt cx="2214578" cy="357190"/>
            </a:xfrm>
          </p:grpSpPr>
          <p:sp>
            <p:nvSpPr>
              <p:cNvPr id="14" name="Прямоугольник 13"/>
              <p:cNvSpPr/>
              <p:nvPr/>
            </p:nvSpPr>
            <p:spPr>
              <a:xfrm>
                <a:off x="700981" y="350004"/>
                <a:ext cx="2000264" cy="7146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15" name="Овал 14"/>
              <p:cNvSpPr/>
              <p:nvPr/>
            </p:nvSpPr>
            <p:spPr>
              <a:xfrm>
                <a:off x="505424" y="204216"/>
                <a:ext cx="357190" cy="358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6642" name="TextBox 16"/>
            <p:cNvSpPr txBox="1">
              <a:spLocks noChangeArrowheads="1"/>
            </p:cNvSpPr>
            <p:nvPr/>
          </p:nvSpPr>
          <p:spPr bwMode="auto">
            <a:xfrm>
              <a:off x="214282" y="1857364"/>
              <a:ext cx="857256" cy="523220"/>
            </a:xfrm>
            <a:prstGeom prst="rect">
              <a:avLst/>
            </a:prstGeom>
            <a:noFill/>
            <a:ln w="9525">
              <a:noFill/>
              <a:miter lim="800000"/>
              <a:headEnd/>
              <a:tailEnd/>
            </a:ln>
          </p:spPr>
          <p:txBody>
            <a:bodyPr>
              <a:spAutoFit/>
            </a:bodyPr>
            <a:lstStyle/>
            <a:p>
              <a:r>
                <a:rPr lang="ru-RU" sz="2800"/>
                <a:t>+</a:t>
              </a:r>
              <a:r>
                <a:rPr lang="en-US" sz="2800"/>
                <a:t>q</a:t>
              </a:r>
              <a:endParaRPr lang="ru-RU" sz="2800"/>
            </a:p>
          </p:txBody>
        </p:sp>
      </p:grpSp>
      <p:pic>
        <p:nvPicPr>
          <p:cNvPr id="26630" name="Picture 9"/>
          <p:cNvPicPr>
            <a:picLocks noChangeAspect="1" noChangeArrowheads="1"/>
          </p:cNvPicPr>
          <p:nvPr/>
        </p:nvPicPr>
        <p:blipFill>
          <a:blip r:embed="rId3" cstate="print">
            <a:clrChange>
              <a:clrFrom>
                <a:srgbClr val="D1DADD"/>
              </a:clrFrom>
              <a:clrTo>
                <a:srgbClr val="D1DADD">
                  <a:alpha val="0"/>
                </a:srgbClr>
              </a:clrTo>
            </a:clrChange>
          </a:blip>
          <a:srcRect t="45454" r="85155" b="25757"/>
          <a:stretch>
            <a:fillRect/>
          </a:stretch>
        </p:blipFill>
        <p:spPr bwMode="auto">
          <a:xfrm>
            <a:off x="0" y="3071813"/>
            <a:ext cx="1357313" cy="1357312"/>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l="31844" t="44922" r="57722" b="46289"/>
          <a:stretch>
            <a:fillRect/>
          </a:stretch>
        </p:blipFill>
        <p:spPr bwMode="auto">
          <a:xfrm>
            <a:off x="2214563" y="3071813"/>
            <a:ext cx="1357312" cy="714375"/>
          </a:xfrm>
          <a:prstGeom prst="rect">
            <a:avLst/>
          </a:prstGeom>
          <a:noFill/>
          <a:ln w="9525">
            <a:noFill/>
            <a:miter lim="800000"/>
            <a:headEnd/>
            <a:tailEnd/>
          </a:ln>
        </p:spPr>
      </p:pic>
      <p:grpSp>
        <p:nvGrpSpPr>
          <p:cNvPr id="4" name="Группа 23"/>
          <p:cNvGrpSpPr>
            <a:grpSpLocks/>
          </p:cNvGrpSpPr>
          <p:nvPr/>
        </p:nvGrpSpPr>
        <p:grpSpPr bwMode="auto">
          <a:xfrm>
            <a:off x="4929188" y="785813"/>
            <a:ext cx="1292225" cy="2214562"/>
            <a:chOff x="214282" y="739848"/>
            <a:chExt cx="1292774" cy="2214578"/>
          </a:xfrm>
        </p:grpSpPr>
        <p:grpSp>
          <p:nvGrpSpPr>
            <p:cNvPr id="26637" name="Группа 15"/>
            <p:cNvGrpSpPr>
              <a:grpSpLocks/>
            </p:cNvGrpSpPr>
            <p:nvPr/>
          </p:nvGrpSpPr>
          <p:grpSpPr bwMode="auto">
            <a:xfrm rot="-2748690">
              <a:off x="221172" y="1668542"/>
              <a:ext cx="2214578" cy="357190"/>
              <a:chOff x="500034" y="214290"/>
              <a:chExt cx="2214578" cy="357190"/>
            </a:xfrm>
          </p:grpSpPr>
          <p:sp>
            <p:nvSpPr>
              <p:cNvPr id="27" name="Прямоугольник 26"/>
              <p:cNvSpPr/>
              <p:nvPr/>
            </p:nvSpPr>
            <p:spPr>
              <a:xfrm>
                <a:off x="700980" y="350004"/>
                <a:ext cx="2000264" cy="7146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ru-RU"/>
              </a:p>
            </p:txBody>
          </p:sp>
          <p:sp>
            <p:nvSpPr>
              <p:cNvPr id="28" name="Овал 27"/>
              <p:cNvSpPr/>
              <p:nvPr/>
            </p:nvSpPr>
            <p:spPr>
              <a:xfrm>
                <a:off x="505423" y="204215"/>
                <a:ext cx="357190" cy="358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6638" name="TextBox 25"/>
            <p:cNvSpPr txBox="1">
              <a:spLocks noChangeArrowheads="1"/>
            </p:cNvSpPr>
            <p:nvPr/>
          </p:nvSpPr>
          <p:spPr bwMode="auto">
            <a:xfrm>
              <a:off x="214282" y="1857364"/>
              <a:ext cx="857256" cy="523220"/>
            </a:xfrm>
            <a:prstGeom prst="rect">
              <a:avLst/>
            </a:prstGeom>
            <a:noFill/>
            <a:ln w="9525">
              <a:noFill/>
              <a:miter lim="800000"/>
              <a:headEnd/>
              <a:tailEnd/>
            </a:ln>
          </p:spPr>
          <p:txBody>
            <a:bodyPr>
              <a:spAutoFit/>
            </a:bodyPr>
            <a:lstStyle/>
            <a:p>
              <a:r>
                <a:rPr lang="ru-RU" sz="2800"/>
                <a:t>+</a:t>
              </a:r>
              <a:r>
                <a:rPr lang="en-US" sz="2800"/>
                <a:t>q</a:t>
              </a:r>
              <a:endParaRPr lang="ru-RU" sz="2800"/>
            </a:p>
          </p:txBody>
        </p:sp>
      </p:grpSp>
      <p:pic>
        <p:nvPicPr>
          <p:cNvPr id="26633" name="Picture 3"/>
          <p:cNvPicPr>
            <a:picLocks noChangeAspect="1" noChangeArrowheads="1"/>
          </p:cNvPicPr>
          <p:nvPr/>
        </p:nvPicPr>
        <p:blipFill>
          <a:blip r:embed="rId5" cstate="print"/>
          <a:srcRect r="211"/>
          <a:stretch>
            <a:fillRect/>
          </a:stretch>
        </p:blipFill>
        <p:spPr bwMode="auto">
          <a:xfrm>
            <a:off x="4214813" y="2928938"/>
            <a:ext cx="2214562" cy="2000250"/>
          </a:xfrm>
          <a:prstGeom prst="rect">
            <a:avLst/>
          </a:prstGeom>
          <a:noFill/>
          <a:ln w="9525">
            <a:noFill/>
            <a:miter lim="800000"/>
            <a:headEnd/>
            <a:tailEnd/>
          </a:ln>
        </p:spPr>
      </p:pic>
      <p:pic>
        <p:nvPicPr>
          <p:cNvPr id="30" name="Picture 4"/>
          <p:cNvPicPr>
            <a:picLocks noChangeAspect="1" noChangeArrowheads="1"/>
          </p:cNvPicPr>
          <p:nvPr/>
        </p:nvPicPr>
        <p:blipFill>
          <a:blip r:embed="rId6" cstate="print"/>
          <a:srcRect l="69180" t="43945" r="19839" b="44336"/>
          <a:stretch>
            <a:fillRect/>
          </a:stretch>
        </p:blipFill>
        <p:spPr bwMode="auto">
          <a:xfrm>
            <a:off x="7072313" y="3000375"/>
            <a:ext cx="1428750" cy="857250"/>
          </a:xfrm>
          <a:prstGeom prst="rect">
            <a:avLst/>
          </a:prstGeom>
          <a:noFill/>
          <a:ln w="9525">
            <a:noFill/>
            <a:miter lim="800000"/>
            <a:headEnd/>
            <a:tailEnd/>
          </a:ln>
        </p:spPr>
      </p:pic>
      <p:sp>
        <p:nvSpPr>
          <p:cNvPr id="31" name="Стрелка вправо 30"/>
          <p:cNvSpPr/>
          <p:nvPr/>
        </p:nvSpPr>
        <p:spPr>
          <a:xfrm rot="2671524">
            <a:off x="7011988" y="2868613"/>
            <a:ext cx="642937" cy="5000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Стрелка вправо 31"/>
          <p:cNvSpPr/>
          <p:nvPr/>
        </p:nvSpPr>
        <p:spPr>
          <a:xfrm rot="7993689">
            <a:off x="7991475" y="2797176"/>
            <a:ext cx="642937" cy="5000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1996 0.02084 L -0.02726 0.16783 " pathEditMode="relative" rAng="0" ptsTypes="AA">
                                      <p:cBhvr>
                                        <p:cTn id="16" dur="2000" fill="hold"/>
                                        <p:tgtEl>
                                          <p:spTgt spid="2"/>
                                        </p:tgtEl>
                                        <p:attrNameLst>
                                          <p:attrName>ppt_x</p:attrName>
                                          <p:attrName>ppt_y</p:attrName>
                                        </p:attrNameLst>
                                      </p:cBhvr>
                                      <p:rCtr x="-2400" y="7300"/>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01996 0.02084 L -0.02726 0.16783 " pathEditMode="relative" rAng="0" ptsTypes="AA">
                                      <p:cBhvr>
                                        <p:cTn id="27" dur="2000" fill="hold"/>
                                        <p:tgtEl>
                                          <p:spTgt spid="4"/>
                                        </p:tgtEl>
                                        <p:attrNameLst>
                                          <p:attrName>ppt_x</p:attrName>
                                          <p:attrName>ppt_y</p:attrName>
                                        </p:attrNameLst>
                                      </p:cBhvr>
                                      <p:rCtr x="-2400" y="7300"/>
                                    </p:animMotion>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928688" y="285750"/>
            <a:ext cx="7499350" cy="1285875"/>
          </a:xfrm>
          <a:solidFill>
            <a:schemeClr val="accent2">
              <a:lumMod val="20000"/>
              <a:lumOff val="80000"/>
            </a:schemeClr>
          </a:solidFill>
        </p:spPr>
        <p:txBody>
          <a:bodyPr/>
          <a:lstStyle/>
          <a:p>
            <a:pPr algn="ctr" eaLnBrk="1" hangingPunct="1">
              <a:buFont typeface="Wingdings 2" pitchFamily="18" charset="2"/>
              <a:buNone/>
              <a:defRPr/>
            </a:pPr>
            <a:r>
              <a:rPr lang="ru-RU" dirty="0">
                <a:latin typeface="+mj-lt"/>
              </a:rPr>
              <a:t>Заряд поступил одинаковый, а потенциал разный</a:t>
            </a:r>
          </a:p>
        </p:txBody>
      </p:sp>
      <p:sp>
        <p:nvSpPr>
          <p:cNvPr id="6" name="Стрелка влево 5"/>
          <p:cNvSpPr/>
          <p:nvPr/>
        </p:nvSpPr>
        <p:spPr>
          <a:xfrm rot="16200000">
            <a:off x="4071938" y="1857375"/>
            <a:ext cx="1000125"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TextBox 6"/>
          <p:cNvSpPr txBox="1"/>
          <p:nvPr/>
        </p:nvSpPr>
        <p:spPr>
          <a:xfrm>
            <a:off x="1000125" y="2786063"/>
            <a:ext cx="7572375" cy="1077912"/>
          </a:xfrm>
          <a:prstGeom prst="rect">
            <a:avLst/>
          </a:prstGeom>
          <a:solidFill>
            <a:schemeClr val="accent3">
              <a:lumMod val="20000"/>
              <a:lumOff val="80000"/>
            </a:schemeClr>
          </a:solidFill>
        </p:spPr>
        <p:txBody>
          <a:bodyPr>
            <a:spAutoFit/>
          </a:bodyPr>
          <a:lstStyle/>
          <a:p>
            <a:pPr algn="ctr">
              <a:defRPr/>
            </a:pPr>
            <a:r>
              <a:rPr lang="ru-RU" sz="3200" dirty="0">
                <a:latin typeface="Times New Roman" pitchFamily="18" charset="0"/>
                <a:cs typeface="Times New Roman" pitchFamily="18" charset="0"/>
              </a:rPr>
              <a:t>Накопление электрического заряда происходит по - разному</a:t>
            </a:r>
          </a:p>
        </p:txBody>
      </p:sp>
      <p:sp>
        <p:nvSpPr>
          <p:cNvPr id="8" name="Стрелка влево 7"/>
          <p:cNvSpPr/>
          <p:nvPr/>
        </p:nvSpPr>
        <p:spPr>
          <a:xfrm rot="16200000">
            <a:off x="4071938" y="4000500"/>
            <a:ext cx="1000125"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TextBox 8"/>
          <p:cNvSpPr txBox="1"/>
          <p:nvPr/>
        </p:nvSpPr>
        <p:spPr>
          <a:xfrm>
            <a:off x="928688" y="4929188"/>
            <a:ext cx="7572375" cy="1570037"/>
          </a:xfrm>
          <a:prstGeom prst="rect">
            <a:avLst/>
          </a:prstGeom>
          <a:solidFill>
            <a:schemeClr val="accent4">
              <a:lumMod val="20000"/>
              <a:lumOff val="80000"/>
            </a:schemeClr>
          </a:solidFill>
        </p:spPr>
        <p:txBody>
          <a:bodyPr>
            <a:spAutoFit/>
          </a:bodyPr>
          <a:lstStyle/>
          <a:p>
            <a:pPr algn="ctr">
              <a:defRPr/>
            </a:pPr>
            <a:r>
              <a:rPr lang="ru-RU" sz="3200" dirty="0">
                <a:latin typeface="Times New Roman" pitchFamily="18" charset="0"/>
                <a:cs typeface="Times New Roman" pitchFamily="18" charset="0"/>
              </a:rPr>
              <a:t>Существует величина, которая характеризует способность проводника накапливать электрические заряды.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85813" y="428625"/>
            <a:ext cx="7772400" cy="877888"/>
          </a:xfrm>
        </p:spPr>
        <p:txBody>
          <a:bodyPr/>
          <a:lstStyle/>
          <a:p>
            <a:pPr algn="ctr" eaLnBrk="1" fontAlgn="auto" hangingPunct="1">
              <a:spcAft>
                <a:spcPts val="0"/>
              </a:spcAft>
              <a:defRPr/>
            </a:pPr>
            <a:r>
              <a:rPr lang="ru-RU" dirty="0">
                <a:solidFill>
                  <a:schemeClr val="tx2">
                    <a:satMod val="130000"/>
                  </a:schemeClr>
                </a:solidFill>
              </a:rPr>
              <a:t>Электроёмкость</a:t>
            </a:r>
          </a:p>
        </p:txBody>
      </p:sp>
      <p:sp>
        <p:nvSpPr>
          <p:cNvPr id="14339" name="Rectangle 3"/>
          <p:cNvSpPr>
            <a:spLocks noGrp="1" noChangeArrowheads="1"/>
          </p:cNvSpPr>
          <p:nvPr>
            <p:ph type="subTitle" idx="1"/>
          </p:nvPr>
        </p:nvSpPr>
        <p:spPr>
          <a:xfrm>
            <a:off x="785813" y="3643313"/>
            <a:ext cx="2857500" cy="714375"/>
          </a:xfrm>
        </p:spPr>
        <p:txBody>
          <a:bodyPr>
            <a:noAutofit/>
          </a:bodyPr>
          <a:lstStyle/>
          <a:p>
            <a:pPr algn="ctr" eaLnBrk="1" fontAlgn="auto" hangingPunct="1">
              <a:spcAft>
                <a:spcPts val="0"/>
              </a:spcAft>
              <a:buFont typeface="Wingdings 2"/>
              <a:buNone/>
              <a:defRPr/>
            </a:pPr>
            <a:r>
              <a:rPr lang="en-US" sz="5400" i="1" dirty="0">
                <a:latin typeface="Times New Roman" pitchFamily="18" charset="0"/>
                <a:cs typeface="Times New Roman" pitchFamily="18" charset="0"/>
              </a:rPr>
              <a:t>q=C</a:t>
            </a:r>
            <a:r>
              <a:rPr lang="en-US" sz="5400" i="1" dirty="0">
                <a:latin typeface="Times New Roman" pitchFamily="18" charset="0"/>
                <a:cs typeface="Times New Roman" pitchFamily="18" charset="0"/>
                <a:sym typeface="Symbol"/>
              </a:rPr>
              <a:t></a:t>
            </a:r>
            <a:r>
              <a:rPr lang="ru-RU" sz="5400" i="1" dirty="0">
                <a:latin typeface="Times New Roman" pitchFamily="18" charset="0"/>
                <a:cs typeface="Times New Roman" pitchFamily="18" charset="0"/>
              </a:rPr>
              <a:t>, </a:t>
            </a:r>
            <a:r>
              <a:rPr lang="en-US" sz="5400" i="1" dirty="0">
                <a:latin typeface="Times New Roman" pitchFamily="18" charset="0"/>
                <a:cs typeface="Times New Roman" pitchFamily="18" charset="0"/>
              </a:rPr>
              <a:t> </a:t>
            </a:r>
            <a:endParaRPr lang="ru-RU" sz="5400" i="1" dirty="0">
              <a:latin typeface="Times New Roman" pitchFamily="18" charset="0"/>
              <a:cs typeface="Times New Roman" pitchFamily="18" charset="0"/>
            </a:endParaRPr>
          </a:p>
        </p:txBody>
      </p:sp>
      <p:sp>
        <p:nvSpPr>
          <p:cNvPr id="26628" name="Text Box 4"/>
          <p:cNvSpPr txBox="1">
            <a:spLocks noChangeArrowheads="1"/>
          </p:cNvSpPr>
          <p:nvPr/>
        </p:nvSpPr>
        <p:spPr bwMode="auto">
          <a:xfrm>
            <a:off x="0" y="1428750"/>
            <a:ext cx="8643938" cy="1569660"/>
          </a:xfrm>
          <a:prstGeom prst="rect">
            <a:avLst/>
          </a:prstGeom>
          <a:solidFill>
            <a:schemeClr val="accent4">
              <a:lumMod val="20000"/>
              <a:lumOff val="80000"/>
            </a:schemeClr>
          </a:solidFill>
          <a:ln w="9525">
            <a:noFill/>
            <a:miter lim="800000"/>
            <a:headEnd/>
            <a:tailEnd/>
          </a:ln>
        </p:spPr>
        <p:txBody>
          <a:bodyPr>
            <a:spAutoFit/>
          </a:bodyPr>
          <a:lstStyle/>
          <a:p>
            <a:pPr algn="ctr">
              <a:defRPr/>
            </a:pPr>
            <a:r>
              <a:rPr lang="ru-RU" sz="3200" dirty="0">
                <a:latin typeface="+mj-lt"/>
              </a:rPr>
              <a:t>Электроемкость-это физическая величина, характеризующая способность  проводника накапливать электрический заряд.</a:t>
            </a:r>
          </a:p>
        </p:txBody>
      </p:sp>
      <p:pic>
        <p:nvPicPr>
          <p:cNvPr id="1026" name="Object 10"/>
          <p:cNvPicPr>
            <a:picLocks noChangeAspect="1" noChangeArrowheads="1"/>
          </p:cNvPicPr>
          <p:nvPr/>
        </p:nvPicPr>
        <p:blipFill>
          <a:blip r:embed="rId3" cstate="print"/>
          <a:srcRect/>
          <a:stretch>
            <a:fillRect/>
          </a:stretch>
        </p:blipFill>
        <p:spPr bwMode="auto">
          <a:xfrm>
            <a:off x="4640263" y="3074988"/>
            <a:ext cx="2432050" cy="21066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stretch>
            <a:fillRect/>
          </a:stretch>
        </p:blipFill>
        <p:spPr>
          <a:xfrm>
            <a:off x="253606" y="692696"/>
            <a:ext cx="8494857" cy="5328592"/>
          </a:xfrm>
          <a:prstGeom prst="rect">
            <a:avLst/>
          </a:prstGeom>
        </p:spPr>
      </p:pic>
    </p:spTree>
    <p:extLst>
      <p:ext uri="{BB962C8B-B14F-4D97-AF65-F5344CB8AC3E}">
        <p14:creationId xmlns:p14="http://schemas.microsoft.com/office/powerpoint/2010/main" val="208356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b="99"/>
          <a:stretch>
            <a:fillRect/>
          </a:stretch>
        </p:blipFill>
        <p:spPr bwMode="auto">
          <a:xfrm>
            <a:off x="0" y="857250"/>
            <a:ext cx="9144000" cy="47863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Новое">
      <a:majorFont>
        <a:latin typeface="Times New Roman"/>
        <a:ea typeface=""/>
        <a:cs typeface=""/>
      </a:majorFont>
      <a:minorFont>
        <a:latin typeface="Corbel"/>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1303</TotalTime>
  <Words>1051</Words>
  <Application>Microsoft Office PowerPoint</Application>
  <PresentationFormat>Экран (4:3)</PresentationFormat>
  <Paragraphs>125</Paragraphs>
  <Slides>34</Slides>
  <Notes>13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Corbel</vt:lpstr>
      <vt:lpstr>Symbol</vt:lpstr>
      <vt:lpstr>Times New Roman</vt:lpstr>
      <vt:lpstr>Verdana</vt:lpstr>
      <vt:lpstr>Wingdings 2</vt:lpstr>
      <vt:lpstr>Солнцестояние</vt:lpstr>
      <vt:lpstr>Электроёмкость  Конденсатор Энергия конденсатора  преподаватель: Белоус В.С.</vt:lpstr>
      <vt:lpstr>Презентация PowerPoint</vt:lpstr>
      <vt:lpstr>Цели урока:</vt:lpstr>
      <vt:lpstr>Презентация PowerPoint</vt:lpstr>
      <vt:lpstr>Презентация PowerPoint</vt:lpstr>
      <vt:lpstr>Презентация PowerPoint</vt:lpstr>
      <vt:lpstr>Электроёмкость</vt:lpstr>
      <vt:lpstr>Презентация PowerPoint</vt:lpstr>
      <vt:lpstr>Презентация PowerPoint</vt:lpstr>
      <vt:lpstr>Обозначение на электрических схемах</vt:lpstr>
      <vt:lpstr>Презентация PowerPoint</vt:lpstr>
      <vt:lpstr>Презентация PowerPoint</vt:lpstr>
      <vt:lpstr>Презентация PowerPoint</vt:lpstr>
      <vt:lpstr>Три основных типа конденсаторов</vt:lpstr>
      <vt:lpstr>Модель конденсатора переменной емкости</vt:lpstr>
      <vt:lpstr>Способы соединения</vt:lpstr>
      <vt:lpstr>Энергия конденсатора  (энергия электростатического поля)</vt:lpstr>
      <vt:lpstr>Применение</vt:lpstr>
      <vt:lpstr>Применение конденсаторов в автомобилях</vt:lpstr>
      <vt:lpstr>Подавление помех в бортовой сети </vt:lpstr>
      <vt:lpstr>Презентация PowerPoint</vt:lpstr>
      <vt:lpstr>Улучшение работы системы зажигания </vt:lpstr>
      <vt:lpstr>Система зажигания</vt:lpstr>
      <vt:lpstr>Питание катушки зажигания </vt:lpstr>
      <vt:lpstr>Защита электрооборудования </vt:lpstr>
      <vt:lpstr>Увеличение ресурса аккумулятора  </vt:lpstr>
      <vt:lpstr>Решение задач</vt:lpstr>
      <vt:lpstr>Решение</vt:lpstr>
      <vt:lpstr>Задача 2.</vt:lpstr>
      <vt:lpstr>Решение </vt:lpstr>
      <vt:lpstr>Продолжение решения</vt:lpstr>
      <vt:lpstr>Продолжение решения</vt:lpstr>
      <vt:lpstr>Продолжение решения</vt:lpstr>
      <vt:lpstr>Домашнее задание</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Конденсаторы. Энергия электростатического поля.</dc:title>
  <dc:creator>VIENNA XP</dc:creator>
  <cp:lastModifiedBy>Пользователь Windows</cp:lastModifiedBy>
  <cp:revision>117</cp:revision>
  <dcterms:created xsi:type="dcterms:W3CDTF">2012-04-17T06:23:40Z</dcterms:created>
  <dcterms:modified xsi:type="dcterms:W3CDTF">2025-02-07T08:36:34Z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000800e81f0000000000010243100207f6000400038000</vt:lpwstr>
  </property>
</Properties>
</file>