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sldIdLst>
    <p:sldId id="262" r:id="rId8"/>
    <p:sldId id="256" r:id="rId9"/>
    <p:sldId id="257" r:id="rId10"/>
    <p:sldId id="258" r:id="rId11"/>
    <p:sldId id="261" r:id="rId12"/>
    <p:sldId id="25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05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56BD1E-BEAF-405A-BD7F-E1AFA997E51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46D7F8-9CC1-47D1-8301-0CC745FCEEB4}">
      <dgm:prSet/>
      <dgm:spPr/>
      <dgm:t>
        <a:bodyPr/>
        <a:lstStyle/>
        <a:p>
          <a:pPr rtl="0"/>
          <a:r>
            <a:rPr lang="ru-RU" b="1" dirty="0" smtClean="0"/>
            <a:t>ПРИЛАГАТЕЛЬНОЕ</a:t>
          </a:r>
          <a:endParaRPr lang="ru-RU" dirty="0"/>
        </a:p>
      </dgm:t>
    </dgm:pt>
    <dgm:pt modelId="{5957C59D-7032-461D-BBFB-AD2DCA018078}" type="parTrans" cxnId="{67DF9B7A-4346-4562-B04F-A7B073352C3C}">
      <dgm:prSet/>
      <dgm:spPr/>
      <dgm:t>
        <a:bodyPr/>
        <a:lstStyle/>
        <a:p>
          <a:endParaRPr lang="ru-RU"/>
        </a:p>
      </dgm:t>
    </dgm:pt>
    <dgm:pt modelId="{13F06E8F-F7C6-46BA-9818-8D90734C98F6}" type="sibTrans" cxnId="{67DF9B7A-4346-4562-B04F-A7B073352C3C}">
      <dgm:prSet/>
      <dgm:spPr/>
      <dgm:t>
        <a:bodyPr/>
        <a:lstStyle/>
        <a:p>
          <a:endParaRPr lang="ru-RU"/>
        </a:p>
      </dgm:t>
    </dgm:pt>
    <dgm:pt modelId="{ED18EAAC-8FD5-4FDE-A02C-6A41E8939F18}" type="pres">
      <dgm:prSet presAssocID="{4256BD1E-BEAF-405A-BD7F-E1AFA997E5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06C93-3A05-47CE-82B3-911FEE5C42EF}" type="pres">
      <dgm:prSet presAssocID="{8946D7F8-9CC1-47D1-8301-0CC745FCEEB4}" presName="parentText" presStyleLbl="node1" presStyleIdx="0" presStyleCnt="1" custScaleY="121038" custLinFactNeighborX="-2790" custLinFactNeighborY="-9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F9B7A-4346-4562-B04F-A7B073352C3C}" srcId="{4256BD1E-BEAF-405A-BD7F-E1AFA997E514}" destId="{8946D7F8-9CC1-47D1-8301-0CC745FCEEB4}" srcOrd="0" destOrd="0" parTransId="{5957C59D-7032-461D-BBFB-AD2DCA018078}" sibTransId="{13F06E8F-F7C6-46BA-9818-8D90734C98F6}"/>
    <dgm:cxn modelId="{38A19A42-6E98-4DBF-A201-2F520B18E60A}" type="presOf" srcId="{4256BD1E-BEAF-405A-BD7F-E1AFA997E514}" destId="{ED18EAAC-8FD5-4FDE-A02C-6A41E8939F18}" srcOrd="0" destOrd="0" presId="urn:microsoft.com/office/officeart/2005/8/layout/vList2"/>
    <dgm:cxn modelId="{6A2C049E-4A63-43D3-93E1-362E3B320C9E}" type="presOf" srcId="{8946D7F8-9CC1-47D1-8301-0CC745FCEEB4}" destId="{3C806C93-3A05-47CE-82B3-911FEE5C42EF}" srcOrd="0" destOrd="0" presId="urn:microsoft.com/office/officeart/2005/8/layout/vList2"/>
    <dgm:cxn modelId="{20C1A163-9D06-4AC0-A640-AD4C9A3012A9}" type="presParOf" srcId="{ED18EAAC-8FD5-4FDE-A02C-6A41E8939F18}" destId="{3C806C93-3A05-47CE-82B3-911FEE5C42E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A40755-E4E5-452B-A16F-51D1A62AD605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ED3AE-798C-42FC-B0D5-9938CC8AEFA8}">
      <dgm:prSet/>
      <dgm:spPr/>
      <dgm:t>
        <a:bodyPr/>
        <a:lstStyle/>
        <a:p>
          <a:pPr rtl="0"/>
          <a:r>
            <a:rPr lang="ru-RU" b="1" dirty="0" smtClean="0"/>
            <a:t>СУЩЕСТВИТЕЛЬНОЕ</a:t>
          </a:r>
          <a:endParaRPr lang="ru-RU" dirty="0"/>
        </a:p>
      </dgm:t>
    </dgm:pt>
    <dgm:pt modelId="{F7CC7F92-AE27-4EDA-9133-07945D1398C8}" type="parTrans" cxnId="{A076AF31-DBB4-4CB6-A443-2271D28433F8}">
      <dgm:prSet/>
      <dgm:spPr/>
      <dgm:t>
        <a:bodyPr/>
        <a:lstStyle/>
        <a:p>
          <a:endParaRPr lang="ru-RU"/>
        </a:p>
      </dgm:t>
    </dgm:pt>
    <dgm:pt modelId="{C1A3D01D-5BE8-4180-B05D-4B88CBAEE084}" type="sibTrans" cxnId="{A076AF31-DBB4-4CB6-A443-2271D28433F8}">
      <dgm:prSet/>
      <dgm:spPr/>
      <dgm:t>
        <a:bodyPr/>
        <a:lstStyle/>
        <a:p>
          <a:endParaRPr lang="ru-RU"/>
        </a:p>
      </dgm:t>
    </dgm:pt>
    <dgm:pt modelId="{1CBF0B32-C711-4620-AF2D-E91C5A75CACD}" type="pres">
      <dgm:prSet presAssocID="{64A40755-E4E5-452B-A16F-51D1A62AD6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ED829E-3CB3-424C-9539-1599ED7A719A}" type="pres">
      <dgm:prSet presAssocID="{D19ED3AE-798C-42FC-B0D5-9938CC8AEFA8}" presName="parentText" presStyleLbl="node1" presStyleIdx="0" presStyleCnt="1" custScaleX="95122" custScaleY="123031" custLinFactNeighborY="55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79E63-83D6-4BCD-BDB6-570EC4280453}" type="presOf" srcId="{64A40755-E4E5-452B-A16F-51D1A62AD605}" destId="{1CBF0B32-C711-4620-AF2D-E91C5A75CACD}" srcOrd="0" destOrd="0" presId="urn:microsoft.com/office/officeart/2005/8/layout/vList2"/>
    <dgm:cxn modelId="{A076AF31-DBB4-4CB6-A443-2271D28433F8}" srcId="{64A40755-E4E5-452B-A16F-51D1A62AD605}" destId="{D19ED3AE-798C-42FC-B0D5-9938CC8AEFA8}" srcOrd="0" destOrd="0" parTransId="{F7CC7F92-AE27-4EDA-9133-07945D1398C8}" sibTransId="{C1A3D01D-5BE8-4180-B05D-4B88CBAEE084}"/>
    <dgm:cxn modelId="{8A46CA58-687D-4770-8CF7-0FDB9A7F192B}" type="presOf" srcId="{D19ED3AE-798C-42FC-B0D5-9938CC8AEFA8}" destId="{76ED829E-3CB3-424C-9539-1599ED7A719A}" srcOrd="0" destOrd="0" presId="urn:microsoft.com/office/officeart/2005/8/layout/vList2"/>
    <dgm:cxn modelId="{1DA6CC6D-71E4-477A-AAAE-7D68624B32EA}" type="presParOf" srcId="{1CBF0B32-C711-4620-AF2D-E91C5A75CACD}" destId="{76ED829E-3CB3-424C-9539-1599ED7A7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28FC9-5F2D-49D7-B04B-CF83154D305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02158A-8FFF-4BF0-9D5E-C31D4EDE043F}">
      <dgm:prSet/>
      <dgm:spPr/>
      <dgm:t>
        <a:bodyPr/>
        <a:lstStyle/>
        <a:p>
          <a:pPr rtl="0"/>
          <a:r>
            <a:rPr lang="ru-RU" b="1" dirty="0" smtClean="0"/>
            <a:t>       ГЛАГОЛ</a:t>
          </a:r>
          <a:endParaRPr lang="ru-RU" dirty="0"/>
        </a:p>
      </dgm:t>
    </dgm:pt>
    <dgm:pt modelId="{1B96F696-9428-4C41-8633-5E7FF20867D3}" type="parTrans" cxnId="{378E0A6B-9671-44B6-859C-CE6203DDCB51}">
      <dgm:prSet/>
      <dgm:spPr/>
      <dgm:t>
        <a:bodyPr/>
        <a:lstStyle/>
        <a:p>
          <a:endParaRPr lang="ru-RU"/>
        </a:p>
      </dgm:t>
    </dgm:pt>
    <dgm:pt modelId="{5A109AF1-49D5-4D91-A056-38113FFD03FC}" type="sibTrans" cxnId="{378E0A6B-9671-44B6-859C-CE6203DDCB51}">
      <dgm:prSet/>
      <dgm:spPr/>
      <dgm:t>
        <a:bodyPr/>
        <a:lstStyle/>
        <a:p>
          <a:endParaRPr lang="ru-RU"/>
        </a:p>
      </dgm:t>
    </dgm:pt>
    <dgm:pt modelId="{3F5AB859-8B2E-4474-89AC-7A2BC4698790}" type="pres">
      <dgm:prSet presAssocID="{11E28FC9-5F2D-49D7-B04B-CF83154D30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826873-83A9-41E3-BD41-B89B14281623}" type="pres">
      <dgm:prSet presAssocID="{5102158A-8FFF-4BF0-9D5E-C31D4EDE043F}" presName="parentText" presStyleLbl="node1" presStyleIdx="0" presStyleCnt="1" custLinFactNeighborY="-111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E7E43E-A756-4900-BB45-542C9FBAB065}" type="presOf" srcId="{5102158A-8FFF-4BF0-9D5E-C31D4EDE043F}" destId="{A3826873-83A9-41E3-BD41-B89B14281623}" srcOrd="0" destOrd="0" presId="urn:microsoft.com/office/officeart/2005/8/layout/vList2"/>
    <dgm:cxn modelId="{378E0A6B-9671-44B6-859C-CE6203DDCB51}" srcId="{11E28FC9-5F2D-49D7-B04B-CF83154D3054}" destId="{5102158A-8FFF-4BF0-9D5E-C31D4EDE043F}" srcOrd="0" destOrd="0" parTransId="{1B96F696-9428-4C41-8633-5E7FF20867D3}" sibTransId="{5A109AF1-49D5-4D91-A056-38113FFD03FC}"/>
    <dgm:cxn modelId="{27801FCA-80DB-4CB8-88B2-30E4E0D44785}" type="presOf" srcId="{11E28FC9-5F2D-49D7-B04B-CF83154D3054}" destId="{3F5AB859-8B2E-4474-89AC-7A2BC4698790}" srcOrd="0" destOrd="0" presId="urn:microsoft.com/office/officeart/2005/8/layout/vList2"/>
    <dgm:cxn modelId="{4FCF681C-4BCA-43D6-893B-2F6C718F52B9}" type="presParOf" srcId="{3F5AB859-8B2E-4474-89AC-7A2BC4698790}" destId="{A3826873-83A9-41E3-BD41-B89B142816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A49048-AB00-4913-8802-CD805C28A0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A203D-7AAC-428C-9166-5F119ABB518A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3200" b="1" dirty="0" smtClean="0">
              <a:solidFill>
                <a:schemeClr val="tx1"/>
              </a:solidFill>
            </a:rPr>
            <a:t>глагол</a:t>
          </a:r>
          <a:endParaRPr lang="ru-RU" sz="3200" b="1" dirty="0">
            <a:solidFill>
              <a:schemeClr val="tx1"/>
            </a:solidFill>
          </a:endParaRPr>
        </a:p>
      </dgm:t>
    </dgm:pt>
    <dgm:pt modelId="{C8A08957-1C56-4EE6-A9BD-854AD14F2036}" type="parTrans" cxnId="{FECCEC66-DBA7-4DCB-9D8C-362BCEF02C41}">
      <dgm:prSet/>
      <dgm:spPr/>
      <dgm:t>
        <a:bodyPr/>
        <a:lstStyle/>
        <a:p>
          <a:endParaRPr lang="ru-RU"/>
        </a:p>
      </dgm:t>
    </dgm:pt>
    <dgm:pt modelId="{D06718F5-F5D9-40C6-B4D3-BA2631F2DBD7}" type="sibTrans" cxnId="{FECCEC66-DBA7-4DCB-9D8C-362BCEF02C41}">
      <dgm:prSet/>
      <dgm:spPr/>
      <dgm:t>
        <a:bodyPr/>
        <a:lstStyle/>
        <a:p>
          <a:endParaRPr lang="ru-RU"/>
        </a:p>
      </dgm:t>
    </dgm:pt>
    <dgm:pt modelId="{C5EFCFCB-C5DD-4885-9494-264A022E5AB7}" type="pres">
      <dgm:prSet presAssocID="{9EA49048-AB00-4913-8802-CD805C28A0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B54B64-765E-47E5-BA8A-53FA643042CF}" type="pres">
      <dgm:prSet presAssocID="{09EA203D-7AAC-428C-9166-5F119ABB518A}" presName="parentText" presStyleLbl="node1" presStyleIdx="0" presStyleCnt="1" custScaleX="100000" custScaleY="143746" custLinFactNeighborX="-12094" custLinFactNeighborY="-31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CCEC66-DBA7-4DCB-9D8C-362BCEF02C41}" srcId="{9EA49048-AB00-4913-8802-CD805C28A07B}" destId="{09EA203D-7AAC-428C-9166-5F119ABB518A}" srcOrd="0" destOrd="0" parTransId="{C8A08957-1C56-4EE6-A9BD-854AD14F2036}" sibTransId="{D06718F5-F5D9-40C6-B4D3-BA2631F2DBD7}"/>
    <dgm:cxn modelId="{B2A21F7D-56A8-4222-953E-0B277868F00F}" type="presOf" srcId="{9EA49048-AB00-4913-8802-CD805C28A07B}" destId="{C5EFCFCB-C5DD-4885-9494-264A022E5AB7}" srcOrd="0" destOrd="0" presId="urn:microsoft.com/office/officeart/2005/8/layout/vList2"/>
    <dgm:cxn modelId="{CD0298B4-C604-4415-89DB-949A0872F65F}" type="presOf" srcId="{09EA203D-7AAC-428C-9166-5F119ABB518A}" destId="{09B54B64-765E-47E5-BA8A-53FA643042CF}" srcOrd="0" destOrd="0" presId="urn:microsoft.com/office/officeart/2005/8/layout/vList2"/>
    <dgm:cxn modelId="{BDECDEF9-359D-4062-BB27-C41D2DE25EA1}" type="presParOf" srcId="{C5EFCFCB-C5DD-4885-9494-264A022E5AB7}" destId="{09B54B64-765E-47E5-BA8A-53FA643042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E5AEAB-00D6-4C8F-AA18-A62F038FB1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3B6E18-C305-4187-834E-972E86440463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существительное</a:t>
          </a:r>
          <a:endParaRPr lang="ru-RU" sz="2800" b="1" dirty="0">
            <a:solidFill>
              <a:schemeClr val="tx1"/>
            </a:solidFill>
          </a:endParaRPr>
        </a:p>
      </dgm:t>
    </dgm:pt>
    <dgm:pt modelId="{F7A9D2A4-E186-463B-83AA-0E9805F10228}" type="parTrans" cxnId="{5F1175D3-6992-4833-8517-7D733567C8AE}">
      <dgm:prSet/>
      <dgm:spPr/>
      <dgm:t>
        <a:bodyPr/>
        <a:lstStyle/>
        <a:p>
          <a:endParaRPr lang="ru-RU"/>
        </a:p>
      </dgm:t>
    </dgm:pt>
    <dgm:pt modelId="{CC332C77-C320-400A-ABC7-41568914340F}" type="sibTrans" cxnId="{5F1175D3-6992-4833-8517-7D733567C8AE}">
      <dgm:prSet/>
      <dgm:spPr/>
      <dgm:t>
        <a:bodyPr/>
        <a:lstStyle/>
        <a:p>
          <a:endParaRPr lang="ru-RU"/>
        </a:p>
      </dgm:t>
    </dgm:pt>
    <dgm:pt modelId="{A3A170C8-969B-4C59-B9C0-72B10EEAAD7F}" type="pres">
      <dgm:prSet presAssocID="{2DE5AEAB-00D6-4C8F-AA18-A62F038FB1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AAC643-739F-443F-AC65-052057B32EFC}" type="pres">
      <dgm:prSet presAssocID="{673B6E18-C305-4187-834E-972E86440463}" presName="parentText" presStyleLbl="node1" presStyleIdx="0" presStyleCnt="1" custScaleY="100187" custLinFactNeighborX="5229" custLinFactNeighborY="-80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0CD6EA-F659-4991-A63C-13AC068B57DA}" type="presOf" srcId="{2DE5AEAB-00D6-4C8F-AA18-A62F038FB1A0}" destId="{A3A170C8-969B-4C59-B9C0-72B10EEAAD7F}" srcOrd="0" destOrd="0" presId="urn:microsoft.com/office/officeart/2005/8/layout/vList2"/>
    <dgm:cxn modelId="{5F1175D3-6992-4833-8517-7D733567C8AE}" srcId="{2DE5AEAB-00D6-4C8F-AA18-A62F038FB1A0}" destId="{673B6E18-C305-4187-834E-972E86440463}" srcOrd="0" destOrd="0" parTransId="{F7A9D2A4-E186-463B-83AA-0E9805F10228}" sibTransId="{CC332C77-C320-400A-ABC7-41568914340F}"/>
    <dgm:cxn modelId="{B437E6E4-37A6-403C-807C-179E3EB6D2C7}" type="presOf" srcId="{673B6E18-C305-4187-834E-972E86440463}" destId="{14AAC643-739F-443F-AC65-052057B32EFC}" srcOrd="0" destOrd="0" presId="urn:microsoft.com/office/officeart/2005/8/layout/vList2"/>
    <dgm:cxn modelId="{84473790-E8B5-4F50-8AFF-71518B1C3E64}" type="presParOf" srcId="{A3A170C8-969B-4C59-B9C0-72B10EEAAD7F}" destId="{14AAC643-739F-443F-AC65-052057B32E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801653-00C0-4162-AAB1-3F5E4C63BC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1F764A-E251-458F-8A81-E450BC1AD108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прилагательное</a:t>
          </a:r>
          <a:endParaRPr lang="ru-RU" sz="2800" b="1" dirty="0">
            <a:solidFill>
              <a:schemeClr val="tx1"/>
            </a:solidFill>
          </a:endParaRPr>
        </a:p>
      </dgm:t>
    </dgm:pt>
    <dgm:pt modelId="{FBB1D796-C558-49DE-8530-1E83B1D32EBA}" type="parTrans" cxnId="{91CDE993-FBF7-4172-9738-F89BEF71FCC1}">
      <dgm:prSet/>
      <dgm:spPr/>
      <dgm:t>
        <a:bodyPr/>
        <a:lstStyle/>
        <a:p>
          <a:endParaRPr lang="ru-RU"/>
        </a:p>
      </dgm:t>
    </dgm:pt>
    <dgm:pt modelId="{6F3002CA-A829-4F48-894C-A499F47B9D8E}" type="sibTrans" cxnId="{91CDE993-FBF7-4172-9738-F89BEF71FCC1}">
      <dgm:prSet/>
      <dgm:spPr/>
      <dgm:t>
        <a:bodyPr/>
        <a:lstStyle/>
        <a:p>
          <a:endParaRPr lang="ru-RU"/>
        </a:p>
      </dgm:t>
    </dgm:pt>
    <dgm:pt modelId="{250E09B2-64CF-47D0-859F-7F4BC31AB0A4}" type="pres">
      <dgm:prSet presAssocID="{10801653-00C0-4162-AAB1-3F5E4C63BC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9FCC1-F0BF-440A-99D8-B6DD644540E3}" type="pres">
      <dgm:prSet presAssocID="{431F764A-E251-458F-8A81-E450BC1AD108}" presName="parentText" presStyleLbl="node1" presStyleIdx="0" presStyleCnt="1" custScaleY="148501" custLinFactNeighborX="16951" custLinFactNeighborY="11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A892B-2BFA-4295-8B47-1480DDC2B68F}" type="presOf" srcId="{10801653-00C0-4162-AAB1-3F5E4C63BCC6}" destId="{250E09B2-64CF-47D0-859F-7F4BC31AB0A4}" srcOrd="0" destOrd="0" presId="urn:microsoft.com/office/officeart/2005/8/layout/vList2"/>
    <dgm:cxn modelId="{EFCD3ABE-264E-4B29-B5C4-C16B956E990B}" type="presOf" srcId="{431F764A-E251-458F-8A81-E450BC1AD108}" destId="{0269FCC1-F0BF-440A-99D8-B6DD644540E3}" srcOrd="0" destOrd="0" presId="urn:microsoft.com/office/officeart/2005/8/layout/vList2"/>
    <dgm:cxn modelId="{91CDE993-FBF7-4172-9738-F89BEF71FCC1}" srcId="{10801653-00C0-4162-AAB1-3F5E4C63BCC6}" destId="{431F764A-E251-458F-8A81-E450BC1AD108}" srcOrd="0" destOrd="0" parTransId="{FBB1D796-C558-49DE-8530-1E83B1D32EBA}" sibTransId="{6F3002CA-A829-4F48-894C-A499F47B9D8E}"/>
    <dgm:cxn modelId="{994F7B09-1577-45EB-8EBC-D9C58D055D3D}" type="presParOf" srcId="{250E09B2-64CF-47D0-859F-7F4BC31AB0A4}" destId="{0269FCC1-F0BF-440A-99D8-B6DD644540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BC72D5-2D03-4CA6-9972-6A501EA9998B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7516A1-0CBC-44AA-880D-E4A0472E8ABD}">
      <dgm:prSet/>
      <dgm:spPr/>
      <dgm:t>
        <a:bodyPr/>
        <a:lstStyle/>
        <a:p>
          <a:pPr rtl="0"/>
          <a:r>
            <a:rPr lang="ru-RU" b="1" smtClean="0"/>
            <a:t>— это самостоятельная часть речи, которая    обозначает признак предмета, его качество и отвечает на вопросы «какой?», «чей?».</a:t>
          </a:r>
          <a:endParaRPr lang="ru-RU" b="1"/>
        </a:p>
      </dgm:t>
    </dgm:pt>
    <dgm:pt modelId="{07D65C42-238F-4E25-A987-84F5B72CE30E}" type="parTrans" cxnId="{8E7C56E1-2E34-4A38-989C-95A7E1E6E959}">
      <dgm:prSet/>
      <dgm:spPr/>
      <dgm:t>
        <a:bodyPr/>
        <a:lstStyle/>
        <a:p>
          <a:endParaRPr lang="ru-RU"/>
        </a:p>
      </dgm:t>
    </dgm:pt>
    <dgm:pt modelId="{722DEA25-113A-4989-8C66-0DF92D5BE6FF}" type="sibTrans" cxnId="{8E7C56E1-2E34-4A38-989C-95A7E1E6E959}">
      <dgm:prSet/>
      <dgm:spPr/>
      <dgm:t>
        <a:bodyPr/>
        <a:lstStyle/>
        <a:p>
          <a:endParaRPr lang="ru-RU"/>
        </a:p>
      </dgm:t>
    </dgm:pt>
    <dgm:pt modelId="{26F214E2-53DC-4DDB-AD1E-A0C7E1839B97}" type="pres">
      <dgm:prSet presAssocID="{C0BC72D5-2D03-4CA6-9972-6A501EA999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ACCA9-02BB-4157-A1C2-D84A0CBAB576}" type="pres">
      <dgm:prSet presAssocID="{AA7516A1-0CBC-44AA-880D-E4A0472E8ABD}" presName="composite" presStyleCnt="0"/>
      <dgm:spPr/>
    </dgm:pt>
    <dgm:pt modelId="{7C42F2A2-0258-4F1F-935E-D87538684DD0}" type="pres">
      <dgm:prSet presAssocID="{AA7516A1-0CBC-44AA-880D-E4A0472E8ABD}" presName="imgShp" presStyleLbl="fgImgPlace1" presStyleIdx="0" presStyleCnt="1"/>
      <dgm:spPr/>
    </dgm:pt>
    <dgm:pt modelId="{7C1EFA2E-452C-4051-BB4C-56760086F2B1}" type="pres">
      <dgm:prSet presAssocID="{AA7516A1-0CBC-44AA-880D-E4A0472E8ABD}" presName="txShp" presStyleLbl="node1" presStyleIdx="0" presStyleCnt="1" custScaleX="8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C56E1-2E34-4A38-989C-95A7E1E6E959}" srcId="{C0BC72D5-2D03-4CA6-9972-6A501EA9998B}" destId="{AA7516A1-0CBC-44AA-880D-E4A0472E8ABD}" srcOrd="0" destOrd="0" parTransId="{07D65C42-238F-4E25-A987-84F5B72CE30E}" sibTransId="{722DEA25-113A-4989-8C66-0DF92D5BE6FF}"/>
    <dgm:cxn modelId="{6EF39631-FEFD-463F-AC31-BB34931B2632}" type="presOf" srcId="{AA7516A1-0CBC-44AA-880D-E4A0472E8ABD}" destId="{7C1EFA2E-452C-4051-BB4C-56760086F2B1}" srcOrd="0" destOrd="0" presId="urn:microsoft.com/office/officeart/2005/8/layout/vList3"/>
    <dgm:cxn modelId="{B1C6E1B9-CE70-401E-9D49-337CEDA6482F}" type="presOf" srcId="{C0BC72D5-2D03-4CA6-9972-6A501EA9998B}" destId="{26F214E2-53DC-4DDB-AD1E-A0C7E1839B97}" srcOrd="0" destOrd="0" presId="urn:microsoft.com/office/officeart/2005/8/layout/vList3"/>
    <dgm:cxn modelId="{C84D2D15-672C-4277-B595-CA7327E29DFE}" type="presParOf" srcId="{26F214E2-53DC-4DDB-AD1E-A0C7E1839B97}" destId="{224ACCA9-02BB-4157-A1C2-D84A0CBAB576}" srcOrd="0" destOrd="0" presId="urn:microsoft.com/office/officeart/2005/8/layout/vList3"/>
    <dgm:cxn modelId="{81AC5AEB-7C49-4183-B335-26DAC883E3FA}" type="presParOf" srcId="{224ACCA9-02BB-4157-A1C2-D84A0CBAB576}" destId="{7C42F2A2-0258-4F1F-935E-D87538684DD0}" srcOrd="0" destOrd="0" presId="urn:microsoft.com/office/officeart/2005/8/layout/vList3"/>
    <dgm:cxn modelId="{3762F188-8854-47A8-82E9-15749D01DD7E}" type="presParOf" srcId="{224ACCA9-02BB-4157-A1C2-D84A0CBAB576}" destId="{7C1EFA2E-452C-4051-BB4C-56760086F2B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06C93-3A05-47CE-82B3-911FEE5C42EF}">
      <dsp:nvSpPr>
        <dsp:cNvPr id="0" name=""/>
        <dsp:cNvSpPr/>
      </dsp:nvSpPr>
      <dsp:spPr>
        <a:xfrm>
          <a:off x="0" y="0"/>
          <a:ext cx="2732076" cy="6677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ПРИЛАГАТЕЛЬНОЕ</a:t>
          </a:r>
          <a:endParaRPr lang="ru-RU" sz="2300" kern="1200" dirty="0"/>
        </a:p>
      </dsp:txBody>
      <dsp:txXfrm>
        <a:off x="32595" y="32595"/>
        <a:ext cx="2666886" cy="6025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D829E-3CB3-424C-9539-1599ED7A719A}">
      <dsp:nvSpPr>
        <dsp:cNvPr id="0" name=""/>
        <dsp:cNvSpPr/>
      </dsp:nvSpPr>
      <dsp:spPr>
        <a:xfrm>
          <a:off x="72007" y="102871"/>
          <a:ext cx="2808313" cy="6787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СУЩЕСТВИТЕЛЬНОЕ</a:t>
          </a:r>
          <a:endParaRPr lang="ru-RU" sz="2200" kern="1200" dirty="0"/>
        </a:p>
      </dsp:txBody>
      <dsp:txXfrm>
        <a:off x="105139" y="136003"/>
        <a:ext cx="2742049" cy="6124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26873-83A9-41E3-BD41-B89B14281623}">
      <dsp:nvSpPr>
        <dsp:cNvPr id="0" name=""/>
        <dsp:cNvSpPr/>
      </dsp:nvSpPr>
      <dsp:spPr>
        <a:xfrm>
          <a:off x="0" y="0"/>
          <a:ext cx="2736304" cy="64759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contourW="19050" prstMaterial="flat">
          <a:bevelT w="63500" h="63500"/>
          <a:contourClr>
            <a:schemeClr val="accent1">
              <a:hueOff val="0"/>
              <a:satOff val="0"/>
              <a:lumOff val="0"/>
              <a:alphaOff val="0"/>
              <a:shade val="25000"/>
              <a:satMod val="1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       ГЛАГОЛ</a:t>
          </a:r>
          <a:endParaRPr lang="ru-RU" sz="2700" kern="1200" dirty="0"/>
        </a:p>
      </dsp:txBody>
      <dsp:txXfrm>
        <a:off x="31613" y="31613"/>
        <a:ext cx="2673078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4B64-765E-47E5-BA8A-53FA643042CF}">
      <dsp:nvSpPr>
        <dsp:cNvPr id="0" name=""/>
        <dsp:cNvSpPr/>
      </dsp:nvSpPr>
      <dsp:spPr>
        <a:xfrm>
          <a:off x="0" y="0"/>
          <a:ext cx="1530065" cy="503563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глагол</a:t>
          </a:r>
          <a:endParaRPr lang="ru-RU" sz="3200" b="1" kern="1200" dirty="0">
            <a:solidFill>
              <a:schemeClr val="tx1"/>
            </a:solidFill>
          </a:endParaRPr>
        </a:p>
      </dsp:txBody>
      <dsp:txXfrm>
        <a:off x="24582" y="24582"/>
        <a:ext cx="1480901" cy="4543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AAC643-739F-443F-AC65-052057B32EFC}">
      <dsp:nvSpPr>
        <dsp:cNvPr id="0" name=""/>
        <dsp:cNvSpPr/>
      </dsp:nvSpPr>
      <dsp:spPr>
        <a:xfrm>
          <a:off x="0" y="139650"/>
          <a:ext cx="3096345" cy="316181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существительное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15435" y="155085"/>
        <a:ext cx="3065475" cy="285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69FCC1-F0BF-440A-99D8-B6DD644540E3}">
      <dsp:nvSpPr>
        <dsp:cNvPr id="0" name=""/>
        <dsp:cNvSpPr/>
      </dsp:nvSpPr>
      <dsp:spPr>
        <a:xfrm>
          <a:off x="0" y="124991"/>
          <a:ext cx="2922888" cy="468656"/>
        </a:xfrm>
        <a:prstGeom prst="roundRect">
          <a:avLst/>
        </a:prstGeom>
        <a:solidFill>
          <a:schemeClr val="lt1"/>
        </a:solidFill>
        <a:ln w="15875" cap="flat" cmpd="sng" algn="ctr">
          <a:solidFill>
            <a:schemeClr val="accent6">
              <a:shade val="75000"/>
              <a:lumMod val="80000"/>
            </a:schemeClr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</a:rPr>
            <a:t>прилагательное</a:t>
          </a:r>
          <a:endParaRPr lang="ru-RU" sz="2800" b="1" kern="1200" dirty="0">
            <a:solidFill>
              <a:schemeClr val="tx1"/>
            </a:solidFill>
          </a:endParaRPr>
        </a:p>
      </dsp:txBody>
      <dsp:txXfrm>
        <a:off x="22878" y="147869"/>
        <a:ext cx="2877132" cy="422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EFA2E-452C-4051-BB4C-56760086F2B1}">
      <dsp:nvSpPr>
        <dsp:cNvPr id="0" name=""/>
        <dsp:cNvSpPr/>
      </dsp:nvSpPr>
      <dsp:spPr>
        <a:xfrm rot="10800000">
          <a:off x="2346144" y="0"/>
          <a:ext cx="4073251" cy="164659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610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— это самостоятельная часть речи, которая    обозначает признак предмета, его качество и отвечает на вопросы «какой?», «чей?».</a:t>
          </a:r>
          <a:endParaRPr lang="ru-RU" sz="1800" b="1" kern="1200"/>
        </a:p>
      </dsp:txBody>
      <dsp:txXfrm rot="10800000">
        <a:off x="2757792" y="0"/>
        <a:ext cx="3661603" cy="1646594"/>
      </dsp:txXfrm>
    </dsp:sp>
    <dsp:sp modelId="{7C42F2A2-0258-4F1F-935E-D87538684DD0}">
      <dsp:nvSpPr>
        <dsp:cNvPr id="0" name=""/>
        <dsp:cNvSpPr/>
      </dsp:nvSpPr>
      <dsp:spPr>
        <a:xfrm>
          <a:off x="1069436" y="0"/>
          <a:ext cx="1646594" cy="164659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6.xml"/><Relationship Id="rId1" Type="http://schemas.openxmlformats.org/officeDocument/2006/relationships/audio" Target="../media/audio1.wav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7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35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9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8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8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28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3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9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80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8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4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7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3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74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25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9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12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5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0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09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47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22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2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72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8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7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00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3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47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11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4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93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01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9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76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3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11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5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9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4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7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6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39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4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" name="drumroll.wav"/>
          </p:stSnd>
        </p:sndAc>
      </p:transition>
    </mc:Choice>
    <mc:Fallback xmlns="">
      <p:transition spd="slow">
        <p:split orient="vert"/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audio" Target="../media/audio1.wav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E604-2253-460D-98BB-F32672D6B12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D9319-EA26-4FE5-85D7-CFB211181F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45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51D41-F8E9-4F3F-BC35-1E1ABC582CE6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5D009-49C8-4796-972D-C10AD04D92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663AE-8B46-48B9-8EBF-C8326C0464CD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91346-2D79-420D-ADC4-3FCE724E0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6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5FDF-0DAB-4BE2-B0E0-FEC0B9C893CF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DFB1-18A4-4145-9A66-8920B67FD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29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991C-8510-4BCD-89C4-F351F94623EE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8A0FB-341D-4D64-B94F-F430B8EE0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4FBE-95DB-4DD0-8AB6-6CD44E905CC2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38860-3651-45FD-B4E9-478A25093C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7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34F0851-3EC6-4BC4-AA71-EA2787F4ADD9}" type="datetimeFigureOut">
              <a:rPr lang="ru-RU" smtClean="0"/>
              <a:t>16.02.2025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8756DA-99A9-424E-B61D-B1F10AC2BAA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13" name="drumroll.wav"/>
          </p:stSnd>
        </p:sndAc>
      </p:transition>
    </mc:Choice>
    <mc:Fallback xmlns="">
      <p:transition spd="slow">
        <p:split orient="vert"/>
        <p:sndAc>
          <p:stSnd>
            <p:snd r:embed="rId14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openxmlformats.org/officeDocument/2006/relationships/audio" Target="../media/audio1.wav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audio" Target="../media/audio1.wav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73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microsoft.com/office/2007/relationships/hdphoto" Target="../media/hdphoto4.wdp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0.xml"/><Relationship Id="rId5" Type="http://schemas.microsoft.com/office/2007/relationships/hdphoto" Target="../media/hdphoto5.wdp"/><Relationship Id="rId4" Type="http://schemas.openxmlformats.org/officeDocument/2006/relationships/image" Target="../media/image8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image" Target="../media/image9.jpeg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audio" Target="../media/audio1.wav"/><Relationship Id="rId2" Type="http://schemas.openxmlformats.org/officeDocument/2006/relationships/audio" Target="../media/audio1.wav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12.jpeg"/><Relationship Id="rId11" Type="http://schemas.microsoft.com/office/2007/relationships/diagramDrawing" Target="../diagrams/drawing4.xml"/><Relationship Id="rId5" Type="http://schemas.openxmlformats.org/officeDocument/2006/relationships/image" Target="../media/image11.jp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image" Target="../media/image10.jpe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Презентация – дидактическая игра по русскому языку             ( 3 класс)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 Части речи»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Выполнила: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Гусакова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Анастасия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Мулагалиевна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МАОУ ООШ № 269 г.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Снежногорск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Мурманская область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0" b="90352" l="4670" r="94533">
                        <a14:foregroundMark x1="8200" y1="18683" x2="7859" y2="18683"/>
                        <a14:foregroundMark x1="4556" y1="22205" x2="4556" y2="22205"/>
                        <a14:foregroundMark x1="9567" y1="7351" x2="9567" y2="7351"/>
                        <a14:foregroundMark x1="91913" y1="57734" x2="91913" y2="57734"/>
                        <a14:foregroundMark x1="70273" y1="6126" x2="70273" y2="6126"/>
                        <a14:foregroundMark x1="65376" y1="89280" x2="65376" y2="89280"/>
                        <a14:foregroundMark x1="66401" y1="91118" x2="66401" y2="91118"/>
                        <a14:foregroundMark x1="3645" y1="24196" x2="3645" y2="24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89959"/>
            <a:ext cx="3378478" cy="25126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2175538" cy="7822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1958788"/>
            <a:ext cx="2175538" cy="78221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4869160"/>
            <a:ext cx="2175538" cy="78221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11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  <p:sndAc>
          <p:stSnd>
            <p:snd r:embed="rId2" name="drumroll.wav"/>
          </p:stSnd>
        </p:sndAc>
      </p:transition>
    </mc:Choice>
    <mc:Fallback xmlns="">
      <p:transition spd="slow">
        <p:split orient="vert"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944216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 РЕЧИ</a:t>
            </a:r>
            <a:endParaRPr lang="ru-RU" sz="8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2032249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ПОИГРАЕМ!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4688414"/>
            <a:ext cx="1944216" cy="19442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559" y="548680"/>
            <a:ext cx="2175538" cy="78221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3501008"/>
            <a:ext cx="2175538" cy="78221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250" l="8989" r="92022">
                        <a14:foregroundMark x1="36854" y1="41563" x2="36854" y2="41563"/>
                        <a14:foregroundMark x1="30000" y1="44688" x2="30000" y2="44688"/>
                        <a14:foregroundMark x1="31124" y1="45625" x2="31124" y2="45625"/>
                        <a14:foregroundMark x1="34157" y1="45000" x2="34157" y2="45000"/>
                        <a14:foregroundMark x1="35506" y1="37500" x2="35506" y2="37500"/>
                        <a14:foregroundMark x1="29101" y1="37813" x2="29101" y2="37813"/>
                        <a14:foregroundMark x1="34157" y1="26875" x2="34494" y2="28438"/>
                        <a14:foregroundMark x1="38989" y1="12812" x2="38989" y2="12812"/>
                        <a14:foregroundMark x1="33371" y1="15625" x2="33371" y2="15625"/>
                        <a14:foregroundMark x1="32022" y1="18750" x2="32022" y2="18750"/>
                        <a14:foregroundMark x1="34831" y1="21563" x2="34831" y2="21563"/>
                        <a14:foregroundMark x1="36629" y1="18125" x2="36629" y2="18125"/>
                        <a14:foregroundMark x1="37303" y1="16250" x2="37303" y2="16250"/>
                        <a14:foregroundMark x1="34831" y1="35000" x2="34831" y2="35000"/>
                        <a14:foregroundMark x1="48989" y1="29375" x2="48989" y2="29375"/>
                        <a14:foregroundMark x1="50000" y1="24688" x2="50000" y2="24688"/>
                        <a14:foregroundMark x1="50674" y1="21250" x2="50674" y2="21250"/>
                        <a14:foregroundMark x1="48202" y1="14688" x2="48202" y2="14688"/>
                        <a14:foregroundMark x1="48202" y1="14688" x2="48202" y2="14688"/>
                        <a14:foregroundMark x1="48427" y1="23750" x2="48427" y2="23750"/>
                        <a14:foregroundMark x1="48989" y1="29375" x2="49101" y2="30938"/>
                        <a14:foregroundMark x1="56180" y1="35938" x2="56180" y2="35938"/>
                        <a14:foregroundMark x1="55056" y1="40625" x2="55056" y2="40625"/>
                        <a14:foregroundMark x1="54944" y1="42500" x2="54944" y2="42500"/>
                        <a14:foregroundMark x1="58202" y1="37813" x2="58202" y2="37813"/>
                        <a14:foregroundMark x1="63146" y1="34375" x2="62921" y2="32813"/>
                        <a14:foregroundMark x1="65393" y1="24688" x2="66742" y2="25625"/>
                        <a14:foregroundMark x1="68764" y1="22188" x2="68764" y2="22188"/>
                        <a14:foregroundMark x1="65393" y1="12500" x2="65393" y2="12500"/>
                        <a14:foregroundMark x1="62022" y1="11563" x2="62022" y2="11563"/>
                        <a14:foregroundMark x1="63708" y1="24063" x2="63708" y2="24063"/>
                        <a14:foregroundMark x1="61573" y1="20938" x2="61573" y2="20938"/>
                        <a14:foregroundMark x1="31124" y1="52188" x2="31124" y2="52188"/>
                        <a14:foregroundMark x1="62135" y1="21563" x2="62135" y2="21563"/>
                        <a14:foregroundMark x1="61011" y1="21563" x2="61011" y2="21563"/>
                        <a14:foregroundMark x1="60787" y1="28125" x2="60787" y2="28125"/>
                        <a14:foregroundMark x1="31236" y1="31250" x2="31236" y2="31250"/>
                        <a14:foregroundMark x1="31461" y1="26875" x2="31461" y2="26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62" y="764704"/>
            <a:ext cx="2175538" cy="782216"/>
          </a:xfrm>
          <a:prstGeom prst="rect">
            <a:avLst/>
          </a:prstGeom>
          <a:scene3d>
            <a:camera prst="orthographicFront">
              <a:rot lat="0" lon="0" rev="300000"/>
            </a:camera>
            <a:lightRig rig="threePt" dir="t"/>
          </a:scene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515" y="2348880"/>
            <a:ext cx="1975631" cy="44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5940">
        <p:split orient="vert"/>
        <p:sndAc>
          <p:stSnd>
            <p:snd r:embed="rId2" name="drumroll.wav"/>
          </p:stSnd>
        </p:sndAc>
      </p:transition>
    </mc:Choice>
    <mc:Fallback xmlns="">
      <p:transition spd="slow" advTm="5940">
        <p:split orient="vert"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9" l="0" r="100000">
                        <a14:foregroundMark x1="53700" y1="66807" x2="53700" y2="66807"/>
                        <a14:foregroundMark x1="86400" y1="63854" x2="86400" y2="63854"/>
                        <a14:foregroundMark x1="84400" y1="41350" x2="84400" y2="41350"/>
                        <a14:foregroundMark x1="93700" y1="43179" x2="93700" y2="43179"/>
                        <a14:foregroundMark x1="98000" y1="58650" x2="98000" y2="58650"/>
                        <a14:foregroundMark x1="93200" y1="74824" x2="93200" y2="74824"/>
                        <a14:foregroundMark x1="92700" y1="76371" x2="91000" y2="78481"/>
                        <a14:foregroundMark x1="89000" y1="78622" x2="86500" y2="79044"/>
                        <a14:foregroundMark x1="80200" y1="78762" x2="80200" y2="78762"/>
                        <a14:foregroundMark x1="68400" y1="76090" x2="68400" y2="76090"/>
                        <a14:foregroundMark x1="68000" y1="73136" x2="68000" y2="73136"/>
                        <a14:foregroundMark x1="71800" y1="73136" x2="71800" y2="73136"/>
                        <a14:foregroundMark x1="84300" y1="45429" x2="83600" y2="47398"/>
                        <a14:foregroundMark x1="80500" y1="53446" x2="80500" y2="54852"/>
                        <a14:foregroundMark x1="80700" y1="56540" x2="80700" y2="56540"/>
                        <a14:foregroundMark x1="80700" y1="56962" x2="80700" y2="56962"/>
                        <a14:foregroundMark x1="85000" y1="56962" x2="85000" y2="56962"/>
                        <a14:foregroundMark x1="85000" y1="60619" x2="85000" y2="60619"/>
                        <a14:foregroundMark x1="80200" y1="42053" x2="80200" y2="42053"/>
                        <a14:foregroundMark x1="80800" y1="37553" x2="80800" y2="37553"/>
                        <a14:foregroundMark x1="94900" y1="43741" x2="94900" y2="43741"/>
                        <a14:foregroundMark x1="94600" y1="47117" x2="94600" y2="48945"/>
                        <a14:foregroundMark x1="94100" y1="51055" x2="94100" y2="52180"/>
                        <a14:foregroundMark x1="94600" y1="55274" x2="94600" y2="55274"/>
                        <a14:foregroundMark x1="94400" y1="57947" x2="94400" y2="59494"/>
                        <a14:foregroundMark x1="94600" y1="60478" x2="94600" y2="60478"/>
                        <a14:foregroundMark x1="70700" y1="74965" x2="70700" y2="74965"/>
                        <a14:foregroundMark x1="70200" y1="78622" x2="70200" y2="78622"/>
                        <a14:foregroundMark x1="41900" y1="64276" x2="41900" y2="64276"/>
                        <a14:foregroundMark x1="41900" y1="64276" x2="41900" y2="64276"/>
                        <a14:foregroundMark x1="44400" y1="58509" x2="44400" y2="58509"/>
                        <a14:foregroundMark x1="48900" y1="54008" x2="49900" y2="54430"/>
                        <a14:foregroundMark x1="54600" y1="55556" x2="54600" y2="55556"/>
                        <a14:foregroundMark x1="59600" y1="72433" x2="59600" y2="72433"/>
                        <a14:foregroundMark x1="43800" y1="75527" x2="43800" y2="75527"/>
                        <a14:foregroundMark x1="41500" y1="80450" x2="41500" y2="80450"/>
                        <a14:foregroundMark x1="44000" y1="81153" x2="44000" y2="81153"/>
                        <a14:foregroundMark x1="43600" y1="84248" x2="43600" y2="84248"/>
                        <a14:foregroundMark x1="42200" y1="78762" x2="42200" y2="78762"/>
                        <a14:foregroundMark x1="42300" y1="76512" x2="42300" y2="76512"/>
                        <a14:foregroundMark x1="42300" y1="74543" x2="42300" y2="74543"/>
                        <a14:foregroundMark x1="42600" y1="73277" x2="42600" y2="73277"/>
                        <a14:foregroundMark x1="42100" y1="49086" x2="42100" y2="49086"/>
                        <a14:foregroundMark x1="42200" y1="44585" x2="42200" y2="44585"/>
                        <a14:foregroundMark x1="43100" y1="41491" x2="43100" y2="41491"/>
                        <a14:foregroundMark x1="44200" y1="40366" x2="45300" y2="40084"/>
                        <a14:foregroundMark x1="46300" y1="39522" x2="48700" y2="41772"/>
                        <a14:foregroundMark x1="43900" y1="93812" x2="43900" y2="93812"/>
                        <a14:foregroundMark x1="43200" y1="92686" x2="43200" y2="92686"/>
                        <a14:foregroundMark x1="43900" y1="89030" x2="43900" y2="89030"/>
                        <a14:foregroundMark x1="40600" y1="89873" x2="40700" y2="91702"/>
                        <a14:foregroundMark x1="40700" y1="92264" x2="41700" y2="93812"/>
                        <a14:foregroundMark x1="42900" y1="93812" x2="45400" y2="93812"/>
                        <a14:foregroundMark x1="49200" y1="91280" x2="49200" y2="91280"/>
                        <a14:foregroundMark x1="87100" y1="54290" x2="88600" y2="55134"/>
                        <a14:foregroundMark x1="90400" y1="60197" x2="88100" y2="62729"/>
                        <a14:foregroundMark x1="84400" y1="55556" x2="84400" y2="55556"/>
                        <a14:foregroundMark x1="84700" y1="52321" x2="84700" y2="52321"/>
                        <a14:foregroundMark x1="79100" y1="39662" x2="79100" y2="39662"/>
                        <a14:foregroundMark x1="83500" y1="35302" x2="83500" y2="35302"/>
                        <a14:foregroundMark x1="95000" y1="45992" x2="95500" y2="47539"/>
                        <a14:foregroundMark x1="93600" y1="53446" x2="93600" y2="55837"/>
                        <a14:foregroundMark x1="93400" y1="56962" x2="92800" y2="58087"/>
                        <a14:foregroundMark x1="92400" y1="59072" x2="92100" y2="61041"/>
                        <a14:foregroundMark x1="92200" y1="64838" x2="94400" y2="65963"/>
                        <a14:foregroundMark x1="96300" y1="66104" x2="96300" y2="66104"/>
                        <a14:foregroundMark x1="97300" y1="51617" x2="97300" y2="51617"/>
                        <a14:foregroundMark x1="97300" y1="53165" x2="97300" y2="53165"/>
                        <a14:foregroundMark x1="97600" y1="53165" x2="97800" y2="54852"/>
                        <a14:foregroundMark x1="97800" y1="55556" x2="97800" y2="55556"/>
                        <a14:foregroundMark x1="97300" y1="56259" x2="97100" y2="57384"/>
                        <a14:foregroundMark x1="96900" y1="57947" x2="96900" y2="57947"/>
                        <a14:foregroundMark x1="95600" y1="59212" x2="95600" y2="59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52928" cy="4712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748792811"/>
              </p:ext>
            </p:extLst>
          </p:nvPr>
        </p:nvGraphicFramePr>
        <p:xfrm>
          <a:off x="3352092" y="5805264"/>
          <a:ext cx="2732076" cy="72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22570125"/>
              </p:ext>
            </p:extLst>
          </p:nvPr>
        </p:nvGraphicFramePr>
        <p:xfrm>
          <a:off x="251520" y="5702393"/>
          <a:ext cx="2952328" cy="822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236390581"/>
              </p:ext>
            </p:extLst>
          </p:nvPr>
        </p:nvGraphicFramePr>
        <p:xfrm>
          <a:off x="6228184" y="5805265"/>
          <a:ext cx="2736304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11760" y="260648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Часть речи это непростая,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Ее вопросы «Какой?», «Какая?»,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Обозначает лишь признак предмета.</a:t>
            </a:r>
            <a:b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Arial Black" panose="020B0A04020102020204" pitchFamily="34" charset="0"/>
                <a:cs typeface="Aharoni" panose="02010803020104030203" pitchFamily="2" charset="-79"/>
              </a:rPr>
              <a:t>Как называется? Что же это?</a:t>
            </a:r>
          </a:p>
        </p:txBody>
      </p:sp>
    </p:spTree>
    <p:extLst>
      <p:ext uri="{BB962C8B-B14F-4D97-AF65-F5344CB8AC3E}">
        <p14:creationId xmlns:p14="http://schemas.microsoft.com/office/powerpoint/2010/main" val="2948163712"/>
      </p:ext>
    </p:extLst>
  </p:cSld>
  <p:clrMapOvr>
    <a:masterClrMapping/>
  </p:clrMapOvr>
  <p:transition spd="slow" advTm="8943">
    <p:randomBar dir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правильный ответ!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99" y="4274079"/>
            <a:ext cx="1368152" cy="1693902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 flipH="1">
            <a:off x="539552" y="1844824"/>
            <a:ext cx="3432784" cy="28083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- это самостоятельная часть речи, называющая предмет и отвечающая на вопрос кто? что?</a:t>
            </a:r>
            <a:endParaRPr lang="ru-RU" sz="2000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5148064" y="1844824"/>
            <a:ext cx="3600400" cy="316835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0" dirty="0" smtClean="0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 — это самостоятельная часть речи, которая обозначает признак предмета, его качество и отвечает на вопросы «какой?», «чей?».</a:t>
            </a:r>
            <a:endParaRPr lang="ru-RU" b="1" dirty="0">
              <a:solidFill>
                <a:srgbClr val="FF000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9500" l="20125" r="7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48" y="3863634"/>
            <a:ext cx="2111896" cy="211189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896036" y="5967981"/>
            <a:ext cx="4104456" cy="722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СУЩЕСТВИТЕЛЬНОЕ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4586" y="5967981"/>
            <a:ext cx="4182716" cy="7225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ПРИЛАГАТЕЛЬНОЕ</a:t>
            </a:r>
            <a:endParaRPr lang="ru-RU" sz="2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0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10877">
        <p:split orient="vert"/>
        <p:sndAc>
          <p:stSnd>
            <p:snd r:embed="rId2" name="drumroll.wav"/>
          </p:stSnd>
        </p:sndAc>
      </p:transition>
    </mc:Choice>
    <mc:Fallback xmlns="">
      <p:transition spd="slow" advTm="10877">
        <p:split orient="vert"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8328"/>
            <a:ext cx="7272808" cy="7012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ПРАВИЛЬНЫЙ ОТВЕТ!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277641"/>
            <a:ext cx="3233866" cy="5760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419842" y="2995490"/>
            <a:ext cx="328739" cy="7564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013176"/>
            <a:ext cx="1575626" cy="1676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537" y="5301208"/>
            <a:ext cx="2283503" cy="1423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" y="1934249"/>
            <a:ext cx="1512615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098" y="2670520"/>
            <a:ext cx="1336942" cy="198884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45764" y="3919813"/>
            <a:ext cx="2981209" cy="1741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 </a:t>
            </a:r>
            <a:r>
              <a:rPr lang="ru-RU" sz="16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это самостоятельная часть речи, которая обозначает действие или состояние предмета и отвечает на вопросы «Что делать?», «Что сделать?».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 rot="20097076" flipH="1">
            <a:off x="6136965" y="3012843"/>
            <a:ext cx="1497131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ИГРАТЬ</a:t>
            </a:r>
            <a:endParaRPr lang="ru-RU" sz="2000" dirty="0"/>
          </a:p>
        </p:txBody>
      </p:sp>
      <p:sp>
        <p:nvSpPr>
          <p:cNvPr id="14" name="Овальная выноска 13"/>
          <p:cNvSpPr/>
          <p:nvPr/>
        </p:nvSpPr>
        <p:spPr>
          <a:xfrm rot="974455">
            <a:off x="1049249" y="3056146"/>
            <a:ext cx="1538305" cy="63516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ЛЕТАТЬ</a:t>
            </a:r>
            <a:endParaRPr lang="ru-RU" sz="2000" dirty="0"/>
          </a:p>
        </p:txBody>
      </p:sp>
      <p:sp>
        <p:nvSpPr>
          <p:cNvPr id="15" name="Овальная выноска 14"/>
          <p:cNvSpPr/>
          <p:nvPr/>
        </p:nvSpPr>
        <p:spPr>
          <a:xfrm rot="1252244">
            <a:off x="1768669" y="5596239"/>
            <a:ext cx="1718228" cy="5300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ПРЫГАТЬ</a:t>
            </a:r>
            <a:endParaRPr lang="ru-RU" dirty="0"/>
          </a:p>
        </p:txBody>
      </p:sp>
      <p:sp>
        <p:nvSpPr>
          <p:cNvPr id="16" name="Овальная выноска 15"/>
          <p:cNvSpPr/>
          <p:nvPr/>
        </p:nvSpPr>
        <p:spPr>
          <a:xfrm>
            <a:off x="7020272" y="4670553"/>
            <a:ext cx="1842768" cy="6370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cs typeface="Aharoni" panose="02010803020104030203" pitchFamily="2" charset="-79"/>
              </a:rPr>
              <a:t>УЖИНАТЬ</a:t>
            </a:r>
            <a:endParaRPr lang="ru-RU" sz="2000" dirty="0">
              <a:cs typeface="Aharoni" panose="02010803020104030203" pitchFamily="2" charset="-79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455788098"/>
              </p:ext>
            </p:extLst>
          </p:nvPr>
        </p:nvGraphicFramePr>
        <p:xfrm>
          <a:off x="1115616" y="1700808"/>
          <a:ext cx="1530065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1904451697"/>
              </p:ext>
            </p:extLst>
          </p:nvPr>
        </p:nvGraphicFramePr>
        <p:xfrm>
          <a:off x="2771800" y="1052736"/>
          <a:ext cx="309634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361813770"/>
              </p:ext>
            </p:extLst>
          </p:nvPr>
        </p:nvGraphicFramePr>
        <p:xfrm>
          <a:off x="5940152" y="1466935"/>
          <a:ext cx="2922888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79939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6899">
        <p:split orient="vert"/>
        <p:sndAc>
          <p:stSnd>
            <p:snd r:embed="rId2" name="drumroll.wav"/>
          </p:stSnd>
        </p:sndAc>
      </p:transition>
    </mc:Choice>
    <mc:Fallback xmlns="">
      <p:transition spd="slow" advTm="6899">
        <p:split orient="vert"/>
        <p:sndAc>
          <p:stSnd>
            <p:snd r:embed="rId2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428503"/>
              </p:ext>
            </p:extLst>
          </p:nvPr>
        </p:nvGraphicFramePr>
        <p:xfrm>
          <a:off x="755576" y="1124744"/>
          <a:ext cx="7488832" cy="164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338328"/>
            <a:ext cx="6984776" cy="858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НАЙДИ ПРАВИЛЬНЫЙ ОТВЕТ!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3284984"/>
            <a:ext cx="3384376" cy="3384376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 rot="1479692">
            <a:off x="1714542" y="3126649"/>
            <a:ext cx="2152825" cy="20573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СУЩЕСВИТЕЛЬНОЕ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36912"/>
            <a:ext cx="1695450" cy="338437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948264" y="2774620"/>
            <a:ext cx="1726351" cy="15796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ТЕЛЬНОЕ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44" y="4797152"/>
            <a:ext cx="1600200" cy="1981200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5128676" y="4437112"/>
            <a:ext cx="73598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 rot="236863">
            <a:off x="4466123" y="2926488"/>
            <a:ext cx="1461954" cy="15980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6374" l="687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712" y="1333261"/>
            <a:ext cx="1027266" cy="11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4789">
        <p:split orient="vert"/>
        <p:sndAc>
          <p:stSnd>
            <p:snd r:embed="rId2" name="drumroll.wav"/>
          </p:stSnd>
        </p:sndAc>
      </p:transition>
    </mc:Choice>
    <mc:Fallback xmlns="">
      <p:transition spd="slow" advTm="4789">
        <p:split orient="vert"/>
        <p:sndAc>
          <p:stSnd>
            <p:snd r:embed="rId16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192688" cy="187220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Конец !</a:t>
            </a:r>
            <a:br>
              <a:rPr lang="ru-RU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Кто правильно ответил , молодец!</a:t>
            </a:r>
            <a:endParaRPr lang="ru-RU" sz="54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806489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8771">
        <p:split orient="vert"/>
        <p:sndAc>
          <p:stSnd>
            <p:snd r:embed="rId2" name="drumroll.wav"/>
          </p:stSnd>
        </p:sndAc>
      </p:transition>
    </mc:Choice>
    <mc:Fallback xmlns="">
      <p:transition spd="slow" advTm="8771">
        <p:split orient="vert"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352</TotalTime>
  <Words>89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Волна</vt:lpstr>
      <vt:lpstr>Презентация – дидактическая игра по русскому языку             ( 3 класс) « Части речи»</vt:lpstr>
      <vt:lpstr>ЧАСТИ РЕЧИ</vt:lpstr>
      <vt:lpstr>Презентация PowerPoint</vt:lpstr>
      <vt:lpstr>Найди правильный ответ!</vt:lpstr>
      <vt:lpstr>НАЙДИ ПРАВИЛЬНЫЙ ОТВЕТ!</vt:lpstr>
      <vt:lpstr>НАЙДИ ПРАВИЛЬНЫЙ ОТВЕТ!</vt:lpstr>
      <vt:lpstr>Конец ! Кто правильно ответил , 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31</cp:revision>
  <dcterms:created xsi:type="dcterms:W3CDTF">2025-01-04T13:59:34Z</dcterms:created>
  <dcterms:modified xsi:type="dcterms:W3CDTF">2025-02-15T23:16:49Z</dcterms:modified>
</cp:coreProperties>
</file>