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5"/>
  </p:notesMasterIdLst>
  <p:sldIdLst>
    <p:sldId id="256" r:id="rId2"/>
    <p:sldId id="278" r:id="rId3"/>
    <p:sldId id="277" r:id="rId4"/>
    <p:sldId id="260" r:id="rId5"/>
    <p:sldId id="257" r:id="rId6"/>
    <p:sldId id="269" r:id="rId7"/>
    <p:sldId id="258" r:id="rId8"/>
    <p:sldId id="261" r:id="rId9"/>
    <p:sldId id="262" r:id="rId10"/>
    <p:sldId id="276" r:id="rId11"/>
    <p:sldId id="264" r:id="rId12"/>
    <p:sldId id="266" r:id="rId13"/>
    <p:sldId id="27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65" autoAdjust="0"/>
    <p:restoredTop sz="94660"/>
  </p:normalViewPr>
  <p:slideViewPr>
    <p:cSldViewPr>
      <p:cViewPr varScale="1">
        <p:scale>
          <a:sx n="83" d="100"/>
          <a:sy n="83" d="100"/>
        </p:scale>
        <p:origin x="-1445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44109D-2113-42EF-96FC-27F957ECD87C}" type="datetimeFigureOut">
              <a:rPr lang="ru-RU" smtClean="0"/>
              <a:pPr/>
              <a:t>05.02.2025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29F32F-C730-463A-B626-9D2FD848F6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86337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61ECFB-62D0-421F-926A-3E5BE92B63A1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61ECFB-62D0-421F-926A-3E5BE92B63A1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8912A-371C-40CF-A6E0-5AC7230EEE7D}" type="datetimeFigureOut">
              <a:rPr lang="ru-RU" smtClean="0"/>
              <a:pPr/>
              <a:t>05.02.2025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C07D9-8851-48B1-BCD5-312D7D3152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8912A-371C-40CF-A6E0-5AC7230EEE7D}" type="datetimeFigureOut">
              <a:rPr lang="ru-RU" smtClean="0"/>
              <a:pPr/>
              <a:t>05.02.2025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C07D9-8851-48B1-BCD5-312D7D3152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8912A-371C-40CF-A6E0-5AC7230EEE7D}" type="datetimeFigureOut">
              <a:rPr lang="ru-RU" smtClean="0"/>
              <a:pPr/>
              <a:t>05.02.2025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C07D9-8851-48B1-BCD5-312D7D3152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8912A-371C-40CF-A6E0-5AC7230EEE7D}" type="datetimeFigureOut">
              <a:rPr lang="ru-RU" smtClean="0"/>
              <a:pPr/>
              <a:t>05.02.2025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C07D9-8851-48B1-BCD5-312D7D3152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8912A-371C-40CF-A6E0-5AC7230EEE7D}" type="datetimeFigureOut">
              <a:rPr lang="ru-RU" smtClean="0"/>
              <a:pPr/>
              <a:t>05.02.2025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C07D9-8851-48B1-BCD5-312D7D3152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8912A-371C-40CF-A6E0-5AC7230EEE7D}" type="datetimeFigureOut">
              <a:rPr lang="ru-RU" smtClean="0"/>
              <a:pPr/>
              <a:t>05.02.2025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C07D9-8851-48B1-BCD5-312D7D3152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8912A-371C-40CF-A6E0-5AC7230EEE7D}" type="datetimeFigureOut">
              <a:rPr lang="ru-RU" smtClean="0"/>
              <a:pPr/>
              <a:t>05.02.2025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C07D9-8851-48B1-BCD5-312D7D3152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8912A-371C-40CF-A6E0-5AC7230EEE7D}" type="datetimeFigureOut">
              <a:rPr lang="ru-RU" smtClean="0"/>
              <a:pPr/>
              <a:t>05.02.2025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C07D9-8851-48B1-BCD5-312D7D3152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8912A-371C-40CF-A6E0-5AC7230EEE7D}" type="datetimeFigureOut">
              <a:rPr lang="ru-RU" smtClean="0"/>
              <a:pPr/>
              <a:t>05.02.2025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C07D9-8851-48B1-BCD5-312D7D3152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8912A-371C-40CF-A6E0-5AC7230EEE7D}" type="datetimeFigureOut">
              <a:rPr lang="ru-RU" smtClean="0"/>
              <a:pPr/>
              <a:t>05.02.2025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C07D9-8851-48B1-BCD5-312D7D3152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8912A-371C-40CF-A6E0-5AC7230EEE7D}" type="datetimeFigureOut">
              <a:rPr lang="ru-RU" smtClean="0"/>
              <a:pPr/>
              <a:t>05.02.2025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C07D9-8851-48B1-BCD5-312D7D3152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8912A-371C-40CF-A6E0-5AC7230EEE7D}" type="datetimeFigureOut">
              <a:rPr lang="ru-RU" smtClean="0"/>
              <a:pPr/>
              <a:t>05.02.2025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C07D9-8851-48B1-BCD5-312D7D3152E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2852"/>
            <a:ext cx="8029604" cy="235004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Социальная адаптация детей с ОВЗ в  </a:t>
            </a:r>
            <a:r>
              <a:rPr lang="ru-RU" sz="29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9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детском саду.</a:t>
            </a:r>
            <a:r>
              <a:rPr lang="ru-RU" sz="27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</a:t>
            </a:r>
            <a:r>
              <a:rPr lang="ru-RU" sz="2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Подготовила: воспитатель</a:t>
            </a:r>
            <a:br>
              <a:rPr lang="ru-RU" sz="2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МДОУ детский сад №23 «Пчелка»</a:t>
            </a:r>
            <a:br>
              <a:rPr lang="ru-RU" sz="2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</a:t>
            </a:r>
            <a:r>
              <a:rPr lang="ru-RU" sz="2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Захарова О.А</a:t>
            </a:r>
            <a:endParaRPr lang="ru-RU" sz="27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Гоша\Desktop\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286546"/>
            <a:ext cx="8001056" cy="399997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7030A0"/>
                </a:solidFill>
              </a:rPr>
              <a:t>Равенство — это великая формула людей.</a:t>
            </a:r>
            <a:br>
              <a:rPr lang="ru-RU" sz="2800" b="1" i="1" dirty="0" smtClean="0">
                <a:solidFill>
                  <a:srgbClr val="7030A0"/>
                </a:solidFill>
              </a:rPr>
            </a:br>
            <a:r>
              <a:rPr lang="ru-RU" sz="2800" b="1" i="1" dirty="0" smtClean="0">
                <a:solidFill>
                  <a:srgbClr val="7030A0"/>
                </a:solidFill>
              </a:rPr>
              <a:t>А. Барбюс</a:t>
            </a:r>
            <a:endParaRPr lang="ru-RU" sz="2800" b="1" i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sz="3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Для того, чтобы родители были достаточно информированы в вопросах помощи своим детям мы используем всевозможные формы просвещения: наглядная пропаганда, индивидуальные беседы, консультации. Организационную работу стараемся выстраивать так, чтобы родители могли не просто оценить успехи своих детей, но и сами принять активное участие в том или ином мероприятии. Для многих родителей такая активность становится открытием возможностей своих детей. Сами родители пробуют свои силы в </a:t>
            </a:r>
            <a:r>
              <a:rPr lang="ru-RU" sz="3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научении</a:t>
            </a:r>
            <a:r>
              <a:rPr lang="ru-RU" sz="3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своих же детей чему-либо.</a:t>
            </a:r>
          </a:p>
          <a:p>
            <a:endParaRPr lang="ru-RU" sz="2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630534"/>
          </a:xfrm>
        </p:spPr>
        <p:txBody>
          <a:bodyPr>
            <a:noAutofit/>
          </a:bodyPr>
          <a:lstStyle/>
          <a:p>
            <a:r>
              <a:rPr lang="ru-RU" sz="2600" b="1" i="1" dirty="0" smtClean="0">
                <a:solidFill>
                  <a:srgbClr val="7030A0"/>
                </a:solidFill>
              </a:rPr>
              <a:t>Свобода и здоровье имеют одно общее: по-настоящему ценишь их только тогда, когда их не хватает.</a:t>
            </a:r>
            <a:br>
              <a:rPr lang="ru-RU" sz="2600" b="1" i="1" dirty="0" smtClean="0">
                <a:solidFill>
                  <a:srgbClr val="7030A0"/>
                </a:solidFill>
              </a:rPr>
            </a:br>
            <a:r>
              <a:rPr lang="ru-RU" sz="2600" b="1" i="1" dirty="0" smtClean="0">
                <a:solidFill>
                  <a:srgbClr val="7030A0"/>
                </a:solidFill>
              </a:rPr>
              <a:t>А. Бек</a:t>
            </a:r>
            <a:endParaRPr lang="ru-RU" sz="2600" b="1" i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32856"/>
            <a:ext cx="8229600" cy="432048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Вся адаптационная работа осуществляется в игровой форме. В основную часть занятия входят игры и упражнения, которые дают детям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возможность двигаться насколько это возможно, 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свободно выражать свои эмоции, активно взаимодействовать со сверстниками. 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Чтобы уменьшить воздействие стрессовых факторов, мы первое время рекомендуем посещать группу совместно с одним из родителей.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2357454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>Успешная </a:t>
            </a:r>
            <a:r>
              <a:rPr lang="ru-RU" b="1" i="1" dirty="0">
                <a:solidFill>
                  <a:srgbClr val="7030A0"/>
                </a:solidFill>
              </a:rPr>
              <a:t>адаптация детей с ОВЗ </a:t>
            </a:r>
            <a:r>
              <a:rPr lang="ru-RU" b="1" i="1" dirty="0" smtClean="0">
                <a:solidFill>
                  <a:srgbClr val="7030A0"/>
                </a:solidFill>
              </a:rPr>
              <a:t>возможна только </a:t>
            </a:r>
            <a:r>
              <a:rPr lang="ru-RU" b="1" i="1" dirty="0">
                <a:solidFill>
                  <a:srgbClr val="7030A0"/>
                </a:solidFill>
              </a:rPr>
              <a:t>при сотрудничестве родителей и педагогов.</a:t>
            </a:r>
          </a:p>
        </p:txBody>
      </p:sp>
      <p:pic>
        <p:nvPicPr>
          <p:cNvPr id="3074" name="Picture 2" descr="C:\Users\Гоша\Desktop\1474870651_fabrika-formatov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3429000"/>
            <a:ext cx="4714908" cy="314327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5400" b="1" i="1" dirty="0" smtClean="0">
                <a:solidFill>
                  <a:srgbClr val="7030A0"/>
                </a:solidFill>
              </a:rPr>
              <a:t>Спасибо за внимание!</a:t>
            </a:r>
            <a:endParaRPr lang="ru-RU" sz="5400" dirty="0"/>
          </a:p>
        </p:txBody>
      </p:sp>
      <p:pic>
        <p:nvPicPr>
          <p:cNvPr id="5" name="Рисунок 4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3275856" y="2564904"/>
            <a:ext cx="2950483" cy="3933056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521744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600" i="1" dirty="0" smtClean="0">
                <a:solidFill>
                  <a:srgbClr val="7030A0"/>
                </a:solidFill>
              </a:rPr>
              <a:t>    </a:t>
            </a:r>
            <a:r>
              <a:rPr lang="ru-RU" sz="2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Мир особого ребенка – он закрыт от глаз чужих.</a:t>
            </a:r>
            <a:br>
              <a:rPr lang="ru-RU" sz="2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Мир особого ребенка – допускает лишь своих.</a:t>
            </a:r>
            <a:r>
              <a:rPr lang="ru-RU" sz="2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Мир особого ребенка интересен и пуглив.</a:t>
            </a:r>
            <a:br>
              <a:rPr lang="ru-RU" sz="2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Мир особого ребенка безобразен и красив.</a:t>
            </a:r>
            <a:r>
              <a:rPr lang="ru-RU" sz="2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Неуклюж, порою странен, добродушен и открыт.</a:t>
            </a:r>
            <a:br>
              <a:rPr lang="ru-RU" sz="2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Мир особого ребенка иногда он нас страшит.</a:t>
            </a:r>
            <a:r>
              <a:rPr lang="ru-RU" sz="2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Почему он агрессивен? Почему не говорит?</a:t>
            </a:r>
            <a:br>
              <a:rPr lang="ru-RU" sz="2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Мир особого ребенка – допускает лишь своих!</a:t>
            </a:r>
            <a:endParaRPr lang="ru-RU" sz="2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437112"/>
            <a:ext cx="1565526" cy="2067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>
            <a:normAutofit/>
          </a:bodyPr>
          <a:lstStyle/>
          <a:p>
            <a:r>
              <a:rPr lang="ru-RU" sz="2600" b="1" i="1" dirty="0" smtClean="0">
                <a:solidFill>
                  <a:srgbClr val="7030A0"/>
                </a:solidFill>
                <a:cs typeface="Times New Roman" pitchFamily="18" charset="0"/>
              </a:rPr>
              <a:t>Каждый ребенок уникален, индивидуален и особенный.</a:t>
            </a:r>
            <a:r>
              <a:rPr lang="ru-RU" sz="2600" dirty="0" smtClean="0">
                <a:cs typeface="Times New Roman" pitchFamily="18" charset="0"/>
              </a:rPr>
              <a:t> </a:t>
            </a:r>
            <a:endParaRPr lang="ru-RU" sz="2600" dirty="0"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Дети с ограниченными возможностями здоровья, имеющие речевую патологию, нарушения познавательной сферы и т.д. требуют постоянного контроля и опеки со стороны окружающих их здоровых людей. Но это совсем не значит, что они не могут быть подготовлены к самостоятельной жизни. Первое социальное общество, в которое попадает ребенок – это ДОУ и первая проблема, с которой сталкивается семья ребенка-инвалида – это тяжелый процесс адаптации.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8715436" cy="8094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32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base"/>
            <a:r>
              <a:rPr lang="ru-RU" sz="32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Ребёнок </a:t>
            </a:r>
            <a:r>
              <a:rPr lang="ru-RU" sz="3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ОВЗ – особый ребёнок, он требует </a:t>
            </a:r>
            <a:r>
              <a:rPr lang="ru-RU" sz="3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больше </a:t>
            </a:r>
            <a:r>
              <a:rPr lang="ru-RU" sz="3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внимания и заботы, но не стоит лишать его самостоятельности – всё делать за него, </a:t>
            </a:r>
            <a:r>
              <a:rPr lang="ru-RU" sz="3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будущем ребенку будет легче приспособиться к взрослой </a:t>
            </a:r>
            <a:r>
              <a:rPr lang="ru-RU" sz="3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жизни. У таких детей нет опыта общения со сверстниками и взрослыми. Они очень привязаны к своим близким людям. Им конечно не хватает самостоятельности, уверенности в собственных силах. </a:t>
            </a:r>
          </a:p>
          <a:p>
            <a:pPr fontAlgn="base"/>
            <a:endParaRPr lang="ru-RU" sz="3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endParaRPr lang="ru-RU" sz="32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endParaRPr lang="ru-RU" sz="28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endParaRPr lang="ru-RU" sz="32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endParaRPr lang="ru-RU" sz="32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endParaRPr lang="ru-RU" sz="28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43174" y="571501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886728" cy="10960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 </a:t>
            </a:r>
            <a:r>
              <a:rPr lang="ru-RU" sz="2700" b="1" i="1" dirty="0" smtClean="0">
                <a:solidFill>
                  <a:srgbClr val="7030A0"/>
                </a:solidFill>
                <a:cs typeface="Times New Roman" pitchFamily="18" charset="0"/>
              </a:rPr>
              <a:t>«Особенный» ребенок — это целый мир со своими радостями и огорчениями.</a:t>
            </a:r>
            <a:endParaRPr lang="ru-RU" sz="2700" b="1" i="1" dirty="0">
              <a:solidFill>
                <a:srgbClr val="7030A0"/>
              </a:solidFill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1628800"/>
            <a:ext cx="8143932" cy="494347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Такие дети 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очень часто испытывают более значительные трудности адаптации к детскому саду, чем обычные дети. Привыкание к детскому саду у всех происходит по-разному, это во многом определяется индивидуально-личностными особенностями малыша. Воспитателям полностью решить проблему успешной адаптации очень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сложно.</a:t>
            </a:r>
          </a:p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Поэтому адаптация детей с ОВЗ возможна при сотрудничестве родителей, педагогов, специалистов.</a:t>
            </a:r>
          </a:p>
          <a:p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358246" cy="1439850"/>
          </a:xfrm>
        </p:spPr>
        <p:txBody>
          <a:bodyPr numCol="3">
            <a:noAutofit/>
          </a:bodyPr>
          <a:lstStyle/>
          <a:p>
            <a:r>
              <a:rPr lang="ru-RU" sz="1800" b="1" i="1" dirty="0" smtClean="0">
                <a:solidFill>
                  <a:srgbClr val="7030A0"/>
                </a:solidFill>
              </a:rPr>
              <a:t>«Аномальное развитие –</a:t>
            </a:r>
            <a:br>
              <a:rPr lang="ru-RU" sz="1800" b="1" i="1" dirty="0" smtClean="0">
                <a:solidFill>
                  <a:srgbClr val="7030A0"/>
                </a:solidFill>
              </a:rPr>
            </a:br>
            <a:r>
              <a:rPr lang="ru-RU" sz="1800" b="1" i="1" dirty="0" smtClean="0">
                <a:solidFill>
                  <a:srgbClr val="7030A0"/>
                </a:solidFill>
              </a:rPr>
              <a:t>не дефектное, а своеобразное развитие,</a:t>
            </a:r>
            <a:br>
              <a:rPr lang="ru-RU" sz="1800" b="1" i="1" dirty="0" smtClean="0">
                <a:solidFill>
                  <a:srgbClr val="7030A0"/>
                </a:solidFill>
              </a:rPr>
            </a:br>
            <a:r>
              <a:rPr lang="ru-RU" sz="1800" b="1" i="1" dirty="0" smtClean="0">
                <a:solidFill>
                  <a:srgbClr val="7030A0"/>
                </a:solidFill>
              </a:rPr>
              <a:t>не ограничивающееся</a:t>
            </a:r>
            <a:br>
              <a:rPr lang="ru-RU" sz="1800" b="1" i="1" dirty="0" smtClean="0">
                <a:solidFill>
                  <a:srgbClr val="7030A0"/>
                </a:solidFill>
              </a:rPr>
            </a:br>
            <a:r>
              <a:rPr lang="ru-RU" sz="1800" b="1" i="1" dirty="0" smtClean="0">
                <a:solidFill>
                  <a:srgbClr val="7030A0"/>
                </a:solidFill>
              </a:rPr>
              <a:t>отрицательными признаками, а</a:t>
            </a:r>
            <a:br>
              <a:rPr lang="ru-RU" sz="1800" b="1" i="1" dirty="0" smtClean="0">
                <a:solidFill>
                  <a:srgbClr val="7030A0"/>
                </a:solidFill>
              </a:rPr>
            </a:br>
            <a:r>
              <a:rPr lang="ru-RU" sz="1800" b="1" i="1" dirty="0" smtClean="0">
                <a:solidFill>
                  <a:srgbClr val="7030A0"/>
                </a:solidFill>
              </a:rPr>
              <a:t>имеющее целый ряд положительных,</a:t>
            </a:r>
            <a:br>
              <a:rPr lang="ru-RU" sz="1800" b="1" i="1" dirty="0" smtClean="0">
                <a:solidFill>
                  <a:srgbClr val="7030A0"/>
                </a:solidFill>
              </a:rPr>
            </a:br>
            <a:r>
              <a:rPr lang="ru-RU" sz="1800" b="1" i="1" dirty="0" smtClean="0">
                <a:solidFill>
                  <a:srgbClr val="7030A0"/>
                </a:solidFill>
              </a:rPr>
              <a:t>возникающих в силу</a:t>
            </a:r>
            <a:br>
              <a:rPr lang="ru-RU" sz="1800" b="1" i="1" dirty="0" smtClean="0">
                <a:solidFill>
                  <a:srgbClr val="7030A0"/>
                </a:solidFill>
              </a:rPr>
            </a:br>
            <a:r>
              <a:rPr lang="ru-RU" sz="1800" b="1" i="1" dirty="0" smtClean="0">
                <a:solidFill>
                  <a:srgbClr val="7030A0"/>
                </a:solidFill>
              </a:rPr>
              <a:t>приспособления ребенка</a:t>
            </a:r>
            <a:br>
              <a:rPr lang="ru-RU" sz="1800" b="1" i="1" dirty="0" smtClean="0">
                <a:solidFill>
                  <a:srgbClr val="7030A0"/>
                </a:solidFill>
              </a:rPr>
            </a:br>
            <a:r>
              <a:rPr lang="ru-RU" sz="1800" b="1" i="1" dirty="0" smtClean="0">
                <a:solidFill>
                  <a:srgbClr val="7030A0"/>
                </a:solidFill>
              </a:rPr>
              <a:t>с дефектом к миру».</a:t>
            </a:r>
            <a:br>
              <a:rPr lang="ru-RU" sz="1800" b="1" i="1" dirty="0" smtClean="0">
                <a:solidFill>
                  <a:srgbClr val="7030A0"/>
                </a:solidFill>
              </a:rPr>
            </a:br>
            <a:r>
              <a:rPr lang="ru-RU" sz="1800" b="1" i="1" dirty="0" smtClean="0">
                <a:solidFill>
                  <a:srgbClr val="7030A0"/>
                </a:solidFill>
              </a:rPr>
              <a:t/>
            </a:r>
            <a:br>
              <a:rPr lang="ru-RU" sz="1800" b="1" i="1" dirty="0" smtClean="0">
                <a:solidFill>
                  <a:srgbClr val="7030A0"/>
                </a:solidFill>
              </a:rPr>
            </a:br>
            <a:r>
              <a:rPr lang="ru-RU" sz="1800" b="1" i="1" dirty="0" smtClean="0">
                <a:solidFill>
                  <a:srgbClr val="7030A0"/>
                </a:solidFill>
              </a:rPr>
              <a:t>Л. С. </a:t>
            </a:r>
            <a:r>
              <a:rPr lang="ru-RU" sz="1800" b="1" i="1" dirty="0" err="1" smtClean="0">
                <a:solidFill>
                  <a:srgbClr val="7030A0"/>
                </a:solidFill>
              </a:rPr>
              <a:t>Выготский</a:t>
            </a:r>
            <a:r>
              <a:rPr lang="ru-RU" sz="1800" b="1" i="1" dirty="0" smtClean="0">
                <a:solidFill>
                  <a:srgbClr val="7030A0"/>
                </a:solidFill>
              </a:rPr>
              <a:t>.</a:t>
            </a:r>
            <a:br>
              <a:rPr lang="ru-RU" sz="1800" b="1" i="1" dirty="0" smtClean="0">
                <a:solidFill>
                  <a:srgbClr val="7030A0"/>
                </a:solidFill>
              </a:rPr>
            </a:br>
            <a:endParaRPr lang="ru-RU" sz="1800" b="1" i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32856"/>
            <a:ext cx="7829576" cy="432048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Для максимального эффекта в процессе социализации ребенка, важна коррекция и компенсация дефектов развития. Специально организованные условия по адаптации детей помогают преодолеть стрессовые состояния воспитанников. Социализация «особого» ребенка напрямую зависит от педагогического просвещения родителей, от своевременной коррекционной работы с ним. 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7148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7030A0"/>
                </a:solidFill>
              </a:rPr>
              <a:t>Советы педагогам</a:t>
            </a:r>
            <a:r>
              <a:rPr lang="ru-RU" sz="3200" b="1" i="1" dirty="0" smtClean="0">
                <a:solidFill>
                  <a:srgbClr val="00B050"/>
                </a:solidFill>
              </a:rPr>
              <a:t/>
            </a:r>
            <a:br>
              <a:rPr lang="ru-RU" sz="3200" b="1" i="1" dirty="0" smtClean="0">
                <a:solidFill>
                  <a:srgbClr val="00B050"/>
                </a:solidFill>
              </a:rPr>
            </a:br>
            <a:endParaRPr lang="ru-RU" sz="3200" b="1" i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525963"/>
          </a:xfrm>
        </p:spPr>
        <p:txBody>
          <a:bodyPr>
            <a:noAutofit/>
          </a:bodyPr>
          <a:lstStyle/>
          <a:p>
            <a:pPr algn="ctr" fontAlgn="base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Изучите внимательно медицинские 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документы, поступившие с ребёнком.</a:t>
            </a:r>
          </a:p>
          <a:p>
            <a:pPr algn="ctr" fontAlgn="base"/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Побеседуйте 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родителями об особенностях ребёнка, о тех условиях, которые необходимы ему для более успешной адаптации к новым условиям и детскому 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коллективу.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/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Сопровождая 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ребенка, не опекайте чрезмерно ребенка с ОВЗ, но и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забывайте 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 нем.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rgbClr val="7030A0"/>
                </a:solidFill>
              </a:rPr>
              <a:t>Некоторым детям чтобы учиться и развиваться, необходима дополнительная стимуляция, помощь и поддержка взрослых.</a:t>
            </a:r>
            <a:endParaRPr lang="ru-RU" sz="2400" b="1" i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571612"/>
            <a:ext cx="7715304" cy="5000660"/>
          </a:xfrm>
        </p:spPr>
        <p:txBody>
          <a:bodyPr>
            <a:normAutofit fontScale="85000" lnSpcReduction="10000"/>
          </a:bodyPr>
          <a:lstStyle/>
          <a:p>
            <a:pPr algn="ctr" fontAlgn="base"/>
            <a:r>
              <a:rPr lang="ru-RU" sz="3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активно взаимодействуйте с педагогом-психологом, изучайте специальную методическую литературу.</a:t>
            </a:r>
          </a:p>
          <a:p>
            <a:pPr algn="ctr" fontAlgn="base"/>
            <a:r>
              <a:rPr lang="ru-RU" sz="3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при взаимодействии не фиксируйте внимание на особенностях ребёнка. Относитесь к ребенку ровно, спокойно, ласково но, в то же время, предъявляйте разумные требования. Ребенок не должен чувствовать себя обиженным и ненужным.</a:t>
            </a:r>
          </a:p>
          <a:p>
            <a:pPr algn="ctr" fontAlgn="base"/>
            <a:r>
              <a:rPr lang="ru-RU" sz="3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в отношениях с ребенком придерживайтесь «позитивной модели». Хвалите его каждый раз, когда он этого заслужил, подчеркивайте успехи. Это поможет укрепить уверенность ребенка в собственных силах.</a:t>
            </a:r>
          </a:p>
          <a:p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857256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Обязательно!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Гоша\Desktop\1343284866_48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2643182"/>
            <a:ext cx="5929354" cy="385765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596" y="1000109"/>
            <a:ext cx="871540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Ежедневно </a:t>
            </a:r>
            <a:r>
              <a:rPr 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рассказывайте родителям как прошел день его ребёнка. Акцентируйте на положительном, но не утаивайте и отрицательные моменты.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</TotalTime>
  <Words>552</Words>
  <Application>Microsoft Office PowerPoint</Application>
  <PresentationFormat>Экран (4:3)</PresentationFormat>
  <Paragraphs>37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     Социальная адаптация детей с ОВЗ в   детском саду.                                                   Подготовила: воспитатель                                                            МДОУ детский сад №23 «Пчелка»                                                                        Захарова О.А</vt:lpstr>
      <vt:lpstr>Слайд 2</vt:lpstr>
      <vt:lpstr>Каждый ребенок уникален, индивидуален и особенный. </vt:lpstr>
      <vt:lpstr>Слайд 4</vt:lpstr>
      <vt:lpstr> «Особенный» ребенок — это целый мир со своими радостями и огорчениями.</vt:lpstr>
      <vt:lpstr>«Аномальное развитие – не дефектное, а своеобразное развитие, не ограничивающееся отрицательными признаками, а имеющее целый ряд положительных, возникающих в силу приспособления ребенка с дефектом к миру».  Л. С. Выготский. </vt:lpstr>
      <vt:lpstr>Советы педагогам </vt:lpstr>
      <vt:lpstr>Некоторым детям чтобы учиться и развиваться, необходима дополнительная стимуляция, помощь и поддержка взрослых.</vt:lpstr>
      <vt:lpstr>Обязательно!</vt:lpstr>
      <vt:lpstr>Равенство — это великая формула людей. А. Барбюс</vt:lpstr>
      <vt:lpstr>Свобода и здоровье имеют одно общее: по-настоящему ценишь их только тогда, когда их не хватает. А. Бек</vt:lpstr>
      <vt:lpstr>Успешная адаптация детей с ОВЗ возможна только при сотрудничестве родителей и педагогов.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Адаптация детей с ОВЗ в  детском саду.</dc:title>
  <dc:creator>Гоша</dc:creator>
  <cp:lastModifiedBy>Юзер</cp:lastModifiedBy>
  <cp:revision>48</cp:revision>
  <dcterms:created xsi:type="dcterms:W3CDTF">2017-04-01T10:54:28Z</dcterms:created>
  <dcterms:modified xsi:type="dcterms:W3CDTF">2025-02-05T10:28:29Z</dcterms:modified>
</cp:coreProperties>
</file>