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61" r:id="rId4"/>
    <p:sldId id="258" r:id="rId5"/>
    <p:sldId id="259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3" r:id="rId17"/>
    <p:sldId id="274" r:id="rId18"/>
    <p:sldId id="275" r:id="rId19"/>
    <p:sldId id="276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4" autoAdjust="0"/>
    <p:restoredTop sz="94624" autoAdjust="0"/>
  </p:normalViewPr>
  <p:slideViewPr>
    <p:cSldViewPr>
      <p:cViewPr varScale="1">
        <p:scale>
          <a:sx n="69" d="100"/>
          <a:sy n="69" d="100"/>
        </p:scale>
        <p:origin x="-40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90B13-A039-404D-A2BB-D8D26D17A48E}" type="datetimeFigureOut">
              <a:rPr lang="ru-RU" smtClean="0"/>
              <a:t>21.02.2021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60BC5-048A-4F4B-ADF6-64FA3D7FD40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90B13-A039-404D-A2BB-D8D26D17A48E}" type="datetimeFigureOut">
              <a:rPr lang="ru-RU" smtClean="0"/>
              <a:t>21.02.2021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60BC5-048A-4F4B-ADF6-64FA3D7FD40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90B13-A039-404D-A2BB-D8D26D17A48E}" type="datetimeFigureOut">
              <a:rPr lang="ru-RU" smtClean="0"/>
              <a:t>21.02.2021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60BC5-048A-4F4B-ADF6-64FA3D7FD40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90B13-A039-404D-A2BB-D8D26D17A48E}" type="datetimeFigureOut">
              <a:rPr lang="ru-RU" smtClean="0"/>
              <a:t>21.02.2021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60BC5-048A-4F4B-ADF6-64FA3D7FD40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90B13-A039-404D-A2BB-D8D26D17A48E}" type="datetimeFigureOut">
              <a:rPr lang="ru-RU" smtClean="0"/>
              <a:t>21.02.2021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60BC5-048A-4F4B-ADF6-64FA3D7FD40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90B13-A039-404D-A2BB-D8D26D17A48E}" type="datetimeFigureOut">
              <a:rPr lang="ru-RU" smtClean="0"/>
              <a:t>21.02.2021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60BC5-048A-4F4B-ADF6-64FA3D7FD40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90B13-A039-404D-A2BB-D8D26D17A48E}" type="datetimeFigureOut">
              <a:rPr lang="ru-RU" smtClean="0"/>
              <a:t>21.02.2021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60BC5-048A-4F4B-ADF6-64FA3D7FD40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90B13-A039-404D-A2BB-D8D26D17A48E}" type="datetimeFigureOut">
              <a:rPr lang="ru-RU" smtClean="0"/>
              <a:t>21.02.2021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60BC5-048A-4F4B-ADF6-64FA3D7FD40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90B13-A039-404D-A2BB-D8D26D17A48E}" type="datetimeFigureOut">
              <a:rPr lang="ru-RU" smtClean="0"/>
              <a:t>21.02.2021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60BC5-048A-4F4B-ADF6-64FA3D7FD40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90B13-A039-404D-A2BB-D8D26D17A48E}" type="datetimeFigureOut">
              <a:rPr lang="ru-RU" smtClean="0"/>
              <a:t>21.02.2021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60BC5-048A-4F4B-ADF6-64FA3D7FD40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90B13-A039-404D-A2BB-D8D26D17A48E}" type="datetimeFigureOut">
              <a:rPr lang="ru-RU" smtClean="0"/>
              <a:t>21.02.2021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4D60BC5-048A-4F4B-ADF6-64FA3D7FD403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1A90B13-A039-404D-A2BB-D8D26D17A48E}" type="datetimeFigureOut">
              <a:rPr lang="ru-RU" smtClean="0"/>
              <a:t>21.02.2021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4D60BC5-048A-4F4B-ADF6-64FA3D7FD403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2656"/>
            <a:ext cx="7772400" cy="1728191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chemeClr val="bg1">
                    <a:lumMod val="85000"/>
                    <a:lumOff val="1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 </a:t>
            </a:r>
            <a:r>
              <a:rPr lang="en-US" sz="2000" b="1" dirty="0" smtClean="0">
                <a:solidFill>
                  <a:schemeClr val="bg1">
                    <a:lumMod val="85000"/>
                    <a:lumOff val="1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b="1" dirty="0" smtClean="0">
                <a:solidFill>
                  <a:schemeClr val="bg1">
                    <a:lumMod val="85000"/>
                    <a:lumOff val="1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ДЕТСКИЙ САД </a:t>
            </a:r>
            <a:r>
              <a:rPr lang="en-US" sz="2000" b="1" dirty="0" smtClean="0">
                <a:solidFill>
                  <a:schemeClr val="bg1">
                    <a:lumMod val="85000"/>
                    <a:lumOff val="1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b="1" dirty="0" smtClean="0">
                <a:solidFill>
                  <a:schemeClr val="bg1">
                    <a:lumMod val="85000"/>
                    <a:lumOff val="1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ТЕРЕМОК</a:t>
            </a:r>
            <a:r>
              <a:rPr lang="en-US" sz="2000" b="1" dirty="0" smtClean="0">
                <a:solidFill>
                  <a:schemeClr val="bg1">
                    <a:lumMod val="85000"/>
                    <a:lumOff val="1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2000" b="1" dirty="0" smtClean="0">
                <a:solidFill>
                  <a:schemeClr val="bg1">
                    <a:lumMod val="85000"/>
                    <a:lumOff val="1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МУНИЦИПАЛЬНОГО ОБРАЗОВАНИЯ </a:t>
            </a:r>
            <a:br>
              <a:rPr lang="ru-RU" sz="2000" b="1" dirty="0" smtClean="0">
                <a:solidFill>
                  <a:schemeClr val="bg1">
                    <a:lumMod val="85000"/>
                    <a:lumOff val="1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en-US" sz="2000" b="1" dirty="0" smtClean="0">
                <a:solidFill>
                  <a:schemeClr val="bg1">
                    <a:lumMod val="85000"/>
                    <a:lumOff val="1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b="1" dirty="0" smtClean="0">
                <a:solidFill>
                  <a:schemeClr val="bg1">
                    <a:lumMod val="85000"/>
                    <a:lumOff val="1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ГОРОД ДЕСНОГОРСК</a:t>
            </a:r>
            <a:r>
              <a:rPr lang="en-US" sz="2000" b="1" dirty="0" smtClean="0">
                <a:solidFill>
                  <a:schemeClr val="bg1">
                    <a:lumMod val="85000"/>
                    <a:lumOff val="1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2000" b="1" dirty="0" smtClean="0">
                <a:solidFill>
                  <a:schemeClr val="bg1">
                    <a:lumMod val="85000"/>
                    <a:lumOff val="1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СМОЛЕНСКОЙ  ОБЛАСТИ</a:t>
            </a:r>
            <a:r>
              <a:rPr lang="ru-RU" sz="2000" b="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000" b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b="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940152" y="5589240"/>
            <a:ext cx="2880320" cy="792088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Филиппова В.И.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воспитатель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Рисунок 3" descr="turnir_znatakov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7704" y="1916832"/>
            <a:ext cx="4896544" cy="424847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008112"/>
          </a:xfrm>
        </p:spPr>
        <p:txBody>
          <a:bodyPr>
            <a:normAutofit/>
          </a:bodyPr>
          <a:lstStyle/>
          <a:p>
            <a:pPr algn="ctr"/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Предварительная работа: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Беседы о воде и воздухе , их роли в жизни человека;</a:t>
            </a:r>
          </a:p>
          <a:p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Проведение 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экспериментов с водой и 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воздухом;</a:t>
            </a:r>
            <a:endParaRPr lang="ru-RU" sz="2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Рассматривание 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иллюстраций на тему «Вода», «Воздух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»;</a:t>
            </a:r>
            <a:endParaRPr lang="ru-RU" sz="2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Использование 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игр о воде: «Какая бывает вода?», «Четыре стихии», «Разрезные картинки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»;</a:t>
            </a:r>
            <a:endParaRPr lang="ru-RU" sz="2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Наблюдение за водой на прогулке и группе.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Материал и оборудование: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35480"/>
            <a:ext cx="5626968" cy="458986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стаканы, чайные ложечки, 2 яйца, 2 апельсина, соль, сахар, мука, пищевой краситель, речной песок, дрожжи, воздушный шар, вода, различные ёмкости под воду.</a:t>
            </a:r>
          </a:p>
          <a:p>
            <a:endParaRPr lang="ru-RU" dirty="0"/>
          </a:p>
        </p:txBody>
      </p:sp>
      <p:pic>
        <p:nvPicPr>
          <p:cNvPr id="4" name="Рисунок 3" descr="3288d99a4ca1adb8747ec5b786c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56176" y="1988840"/>
            <a:ext cx="2736304" cy="3528392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936104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 опыт «Утопи яйцо».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IMG-3618738fb6d21bafef5a7181bc792527-V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556792"/>
            <a:ext cx="3960440" cy="4320479"/>
          </a:xfrm>
          <a:prstGeom prst="wedgeRoundRectCallout">
            <a:avLst/>
          </a:prstGeom>
          <a:ln>
            <a:solidFill>
              <a:schemeClr val="accent1">
                <a:lumMod val="50000"/>
              </a:schemeClr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5" name="Рисунок 4" descr="IMG-656fc7d0e1c5bb0ab25e8425a74c7d2e-V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7984" y="1556792"/>
            <a:ext cx="3888432" cy="4392488"/>
          </a:xfrm>
          <a:prstGeom prst="wedgeRoundRectCallout">
            <a:avLst>
              <a:gd name="adj1" fmla="val -21189"/>
              <a:gd name="adj2" fmla="val 59977"/>
              <a:gd name="adj3" fmla="val 16667"/>
            </a:avLst>
          </a:prstGeom>
          <a:ln>
            <a:solidFill>
              <a:schemeClr val="accent1">
                <a:lumMod val="50000"/>
              </a:schemeClr>
            </a:solidFill>
          </a:ln>
        </p:spPr>
      </p:pic>
      <p:sp>
        <p:nvSpPr>
          <p:cNvPr id="6" name="Овал 5"/>
          <p:cNvSpPr/>
          <p:nvPr/>
        </p:nvSpPr>
        <p:spPr>
          <a:xfrm>
            <a:off x="6516216" y="2708920"/>
            <a:ext cx="72008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008112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 опыт «Апельсиновое чудо»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IMG-2a234e2606a3da2d5e10e00a017bae68-V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9091" t="6818"/>
          <a:stretch>
            <a:fillRect/>
          </a:stretch>
        </p:blipFill>
        <p:spPr>
          <a:xfrm>
            <a:off x="611560" y="1628800"/>
            <a:ext cx="3003262" cy="41044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IMG-140a5bc7168d622aabddc90a71b252b9-V.jpg"/>
          <p:cNvPicPr>
            <a:picLocks noChangeAspect="1"/>
          </p:cNvPicPr>
          <p:nvPr/>
        </p:nvPicPr>
        <p:blipFill>
          <a:blip r:embed="rId3" cstate="print"/>
          <a:srcRect r="9434" b="15094"/>
          <a:stretch>
            <a:fillRect/>
          </a:stretch>
        </p:blipFill>
        <p:spPr>
          <a:xfrm>
            <a:off x="3995936" y="1412776"/>
            <a:ext cx="3960440" cy="49505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152128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 опыт «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Живые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дрожжи».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IMG-9841c84ea100ea38cb506fa1179a4e60-V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6562" t="37731" r="25632" b="13055"/>
          <a:stretch>
            <a:fillRect/>
          </a:stretch>
        </p:blipFill>
        <p:spPr>
          <a:xfrm>
            <a:off x="179512" y="1700808"/>
            <a:ext cx="2232248" cy="21602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IMG-796c9a1fe30a38ad0e9ae84fad5edf52-V.jpg"/>
          <p:cNvPicPr>
            <a:picLocks noChangeAspect="1"/>
          </p:cNvPicPr>
          <p:nvPr/>
        </p:nvPicPr>
        <p:blipFill>
          <a:blip r:embed="rId3" cstate="print"/>
          <a:srcRect l="8516" t="37043" r="30171" b="19526"/>
          <a:stretch>
            <a:fillRect/>
          </a:stretch>
        </p:blipFill>
        <p:spPr>
          <a:xfrm>
            <a:off x="1691680" y="3140968"/>
            <a:ext cx="2376264" cy="22442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IMG-6c3261156c431bf029aa02042eae102f-V.jpg"/>
          <p:cNvPicPr>
            <a:picLocks noChangeAspect="1"/>
          </p:cNvPicPr>
          <p:nvPr/>
        </p:nvPicPr>
        <p:blipFill>
          <a:blip r:embed="rId4" cstate="print"/>
          <a:srcRect l="5585" t="32114" r="27394" b="25998"/>
          <a:stretch>
            <a:fillRect/>
          </a:stretch>
        </p:blipFill>
        <p:spPr>
          <a:xfrm>
            <a:off x="3635896" y="1700808"/>
            <a:ext cx="2592288" cy="21602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 descr="IMG-d91019c779aa2369b66bb616aab3322d-V.jpg"/>
          <p:cNvPicPr>
            <a:picLocks noChangeAspect="1"/>
          </p:cNvPicPr>
          <p:nvPr/>
        </p:nvPicPr>
        <p:blipFill>
          <a:blip r:embed="rId5" cstate="print"/>
          <a:srcRect l="7518" t="34227" r="33485" b="26309"/>
          <a:stretch>
            <a:fillRect/>
          </a:stretch>
        </p:blipFill>
        <p:spPr>
          <a:xfrm>
            <a:off x="6012160" y="3140968"/>
            <a:ext cx="2664296" cy="23762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080120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 опыт «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Чем пахнет вода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?».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IMG-da62110418adb72d116a0dd51bf8e57e-V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27470" r="19378" b="8551"/>
          <a:stretch>
            <a:fillRect/>
          </a:stretch>
        </p:blipFill>
        <p:spPr>
          <a:xfrm>
            <a:off x="755576" y="1916832"/>
            <a:ext cx="2654151" cy="28083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bg2">
                <a:lumMod val="50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IMG-61bd5774dde6200cb282c51361a37c8e-V.jpg"/>
          <p:cNvPicPr>
            <a:picLocks noChangeAspect="1"/>
          </p:cNvPicPr>
          <p:nvPr/>
        </p:nvPicPr>
        <p:blipFill>
          <a:blip r:embed="rId3" cstate="print"/>
          <a:srcRect l="17540" t="7175" b="21071"/>
          <a:stretch>
            <a:fillRect/>
          </a:stretch>
        </p:blipFill>
        <p:spPr>
          <a:xfrm>
            <a:off x="3995936" y="1844824"/>
            <a:ext cx="4227934" cy="43204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15212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900" dirty="0" smtClean="0">
                <a:latin typeface="Times New Roman" pitchFamily="18" charset="0"/>
                <a:cs typeface="Times New Roman" pitchFamily="18" charset="0"/>
              </a:rPr>
              <a:t>5 опыт «</a:t>
            </a:r>
            <a:r>
              <a:rPr lang="ru-RU" sz="4900" b="1" dirty="0" smtClean="0">
                <a:latin typeface="Times New Roman" pitchFamily="18" charset="0"/>
                <a:cs typeface="Times New Roman" pitchFamily="18" charset="0"/>
              </a:rPr>
              <a:t>. </a:t>
            </a:r>
            <a:r>
              <a:rPr lang="ru-RU" sz="4900" dirty="0" smtClean="0">
                <a:latin typeface="Times New Roman" pitchFamily="18" charset="0"/>
                <a:cs typeface="Times New Roman" pitchFamily="18" charset="0"/>
              </a:rPr>
              <a:t>Какую форму примет вода</a:t>
            </a:r>
            <a:r>
              <a:rPr lang="ru-RU" sz="4900" dirty="0" smtClean="0">
                <a:latin typeface="Times New Roman" pitchFamily="18" charset="0"/>
                <a:cs typeface="Times New Roman" pitchFamily="18" charset="0"/>
              </a:rPr>
              <a:t>?»</a:t>
            </a:r>
            <a:endParaRPr lang="ru-RU" sz="49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IMG-0cd8ae27a85fd1f5df2cde9bb2610f32-V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7307" t="28460" r="15440" b="27149"/>
          <a:stretch>
            <a:fillRect/>
          </a:stretch>
        </p:blipFill>
        <p:spPr>
          <a:xfrm>
            <a:off x="467544" y="1916832"/>
            <a:ext cx="3806279" cy="30674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IMG-8649d87be660de25284d24ba0a3227b5-V.jpg"/>
          <p:cNvPicPr>
            <a:picLocks noChangeAspect="1"/>
          </p:cNvPicPr>
          <p:nvPr/>
        </p:nvPicPr>
        <p:blipFill>
          <a:blip r:embed="rId3" cstate="print"/>
          <a:srcRect l="11200" t="27699" r="13201" b="25451"/>
          <a:stretch>
            <a:fillRect/>
          </a:stretch>
        </p:blipFill>
        <p:spPr>
          <a:xfrm>
            <a:off x="4788024" y="3068960"/>
            <a:ext cx="3888432" cy="32129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6 опыт «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Что растворяется в воде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?»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IMG-da62110418adb72d116a0dd51bf8e57e-V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7716" t="56446" r="43417" b="11725"/>
          <a:stretch>
            <a:fillRect/>
          </a:stretch>
        </p:blipFill>
        <p:spPr>
          <a:xfrm>
            <a:off x="251520" y="1484784"/>
            <a:ext cx="2736304" cy="23762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IMG-b2ab9d0e6c1e1c5e027e2bb1ed8ae224-V.jpg"/>
          <p:cNvPicPr>
            <a:picLocks noChangeAspect="1"/>
          </p:cNvPicPr>
          <p:nvPr/>
        </p:nvPicPr>
        <p:blipFill>
          <a:blip r:embed="rId3" cstate="print"/>
          <a:srcRect l="17801" t="35300" r="27600" b="25850"/>
          <a:stretch>
            <a:fillRect/>
          </a:stretch>
        </p:blipFill>
        <p:spPr>
          <a:xfrm>
            <a:off x="3203848" y="2132856"/>
            <a:ext cx="2712950" cy="24482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IMG-e75b6d4d45093e7280a69791b17f3768-V.jpg"/>
          <p:cNvPicPr>
            <a:picLocks noChangeAspect="1"/>
          </p:cNvPicPr>
          <p:nvPr/>
        </p:nvPicPr>
        <p:blipFill>
          <a:blip r:embed="rId4" cstate="print"/>
          <a:srcRect t="62600" r="34601" b="13250"/>
          <a:stretch>
            <a:fillRect/>
          </a:stretch>
        </p:blipFill>
        <p:spPr>
          <a:xfrm>
            <a:off x="6012160" y="4149080"/>
            <a:ext cx="2855306" cy="22322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008112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Вывод: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484784"/>
            <a:ext cx="5400600" cy="5112568"/>
          </a:xfrm>
        </p:spPr>
        <p:txBody>
          <a:bodyPr>
            <a:normAutofit fontScale="92500"/>
          </a:bodyPr>
          <a:lstStyle/>
          <a:p>
            <a:pPr algn="just">
              <a:buNone/>
            </a:pPr>
            <a:r>
              <a:rPr lang="ru-RU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-Дети имеют </a:t>
            </a:r>
            <a:r>
              <a:rPr lang="ru-RU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элементарные представления о физических и химических свойствах </a:t>
            </a:r>
            <a:r>
              <a:rPr lang="ru-RU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явлениях; </a:t>
            </a:r>
          </a:p>
          <a:p>
            <a:pPr algn="just">
              <a:buNone/>
            </a:pPr>
            <a:r>
              <a:rPr lang="ru-RU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Могут устанавливать </a:t>
            </a:r>
            <a:r>
              <a:rPr lang="ru-RU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взаимосвязи, выдвигать гипотезы, делать </a:t>
            </a:r>
            <a:r>
              <a:rPr lang="ru-RU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выводы</a:t>
            </a:r>
            <a:r>
              <a:rPr lang="ru-RU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sz="2800" dirty="0" smtClean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-Умеют проводить </a:t>
            </a:r>
            <a:r>
              <a:rPr lang="ru-RU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простейшие опыты и эксперименты, соблюдая технику </a:t>
            </a:r>
            <a:r>
              <a:rPr lang="ru-RU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безопасности;</a:t>
            </a:r>
          </a:p>
          <a:p>
            <a:pPr algn="just">
              <a:buNone/>
            </a:pPr>
            <a:r>
              <a:rPr lang="ru-RU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-Имеют выраженный </a:t>
            </a:r>
            <a:r>
              <a:rPr lang="ru-RU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интерес к науке и научной деятельности.</a:t>
            </a:r>
          </a:p>
          <a:p>
            <a:pPr algn="just"/>
            <a:endParaRPr lang="ru-RU" dirty="0"/>
          </a:p>
        </p:txBody>
      </p:sp>
      <p:pic>
        <p:nvPicPr>
          <p:cNvPr id="4" name="Рисунок 3" descr="IMG-b3dbc190d23d47640ecfb6a2ba33c26f-V.jpg"/>
          <p:cNvPicPr>
            <a:picLocks noChangeAspect="1"/>
          </p:cNvPicPr>
          <p:nvPr/>
        </p:nvPicPr>
        <p:blipFill>
          <a:blip r:embed="rId2" cstate="print"/>
          <a:srcRect l="17800" t="13251"/>
          <a:stretch>
            <a:fillRect/>
          </a:stretch>
        </p:blipFill>
        <p:spPr>
          <a:xfrm>
            <a:off x="5868144" y="1628800"/>
            <a:ext cx="3059832" cy="44644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224136"/>
          </a:xfrm>
        </p:spPr>
        <p:txBody>
          <a:bodyPr>
            <a:normAutofit/>
          </a:bodyPr>
          <a:lstStyle/>
          <a:p>
            <a:pPr algn="ctr"/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Спасибо за внимание!!!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IMG-5192fc4a1a0b1e9777b15db850a52d37-V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-35305" r="-44054" b="13472"/>
          <a:stretch>
            <a:fillRect/>
          </a:stretch>
        </p:blipFill>
        <p:spPr>
          <a:xfrm>
            <a:off x="1763688" y="1935163"/>
            <a:ext cx="5904656" cy="37980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075240" cy="924712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Тема: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88840"/>
            <a:ext cx="8147248" cy="2088232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ru-RU" sz="4000" b="1" dirty="0" smtClean="0">
                <a:solidFill>
                  <a:schemeClr val="bg2">
                    <a:lumMod val="25000"/>
                  </a:schemeClr>
                </a:solidFill>
              </a:rPr>
              <a:t> </a:t>
            </a:r>
            <a:r>
              <a:rPr lang="ru-RU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Работа по </a:t>
            </a:r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опытно – экспериментальной </a:t>
            </a:r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деятельности(простейшие </a:t>
            </a:r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опыты и эксперименты по химии и физике) </a:t>
            </a:r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лаборатории «Умный </a:t>
            </a:r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совёнок»</a:t>
            </a:r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4000" b="1" dirty="0" smtClean="0">
              <a:solidFill>
                <a:schemeClr val="bg2">
                  <a:lumMod val="25000"/>
                </a:schemeClr>
              </a:solidFill>
            </a:endParaRPr>
          </a:p>
          <a:p>
            <a:pPr algn="ctr">
              <a:buNone/>
            </a:pPr>
            <a:endParaRPr lang="ru-RU" sz="4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Рисунок 4" descr="cov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11760" y="3645024"/>
            <a:ext cx="4104456" cy="273630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055840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«Природа так обо всем позаботилась, что повсюду ты находишь, чему учиться».</a:t>
            </a:r>
          </a:p>
          <a:p>
            <a:pPr algn="r">
              <a:buNone/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Леонардо да Винчи</a:t>
            </a:r>
          </a:p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Экспериментирование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- это один из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видов познавательной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деятельности, это любой опыт, попытка осуществить что-либо.</a:t>
            </a:r>
          </a:p>
          <a:p>
            <a:pPr algn="just">
              <a:buNone/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Ребенок рождается исследователем. Неутолимая жажда новых впечатлений, любопытство, постоянное стремление наблюдать и экспериментировать, самостоятельно искать новые сведения о мире. Знания, полученные самостоятельно, являются осознанными и более прочными. 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008112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Актуальность: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Цель: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способствовать формированию и развитию познавательных интересов, представлений об окружающем мире детей через опытно - экспериментальную деятельность.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936104"/>
          </a:xfrm>
        </p:spPr>
        <p:txBody>
          <a:bodyPr>
            <a:normAutofit/>
          </a:bodyPr>
          <a:lstStyle/>
          <a:p>
            <a:pPr algn="ctr"/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340768"/>
            <a:ext cx="8291264" cy="4983832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sz="3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-развивать умения обследовать предметы и явления с разных сторон, выявлять зависимости;</a:t>
            </a:r>
          </a:p>
          <a:p>
            <a:pPr>
              <a:buNone/>
            </a:pPr>
            <a:r>
              <a:rPr lang="ru-RU" sz="3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-помогать накоплению у детей конкретных представлений о предметах и их свойствах;</a:t>
            </a:r>
          </a:p>
          <a:p>
            <a:pPr>
              <a:buNone/>
            </a:pPr>
            <a:r>
              <a:rPr lang="ru-RU" sz="3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развитие представлений детей о химических свойствах веществ, физических свойствах и явлениях</a:t>
            </a:r>
            <a:r>
              <a:rPr lang="ru-RU" sz="3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sz="3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-развивать мыслительные операции, умение выдвигать гипотезы, делать выводы</a:t>
            </a:r>
            <a:r>
              <a:rPr lang="ru-RU" sz="3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sz="3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-формировать опыт выполнения правил техники безопасности при проведении экспериментов;</a:t>
            </a:r>
          </a:p>
          <a:p>
            <a:pPr>
              <a:buNone/>
            </a:pPr>
            <a:r>
              <a:rPr lang="ru-RU" sz="3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-развитие эрудиции и дальнейшего интереса к науке и научной деятельности;</a:t>
            </a:r>
          </a:p>
          <a:p>
            <a:pPr>
              <a:buNone/>
            </a:pPr>
            <a:r>
              <a:rPr lang="ru-RU" sz="3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-способствовать воспитанию самостоятельности, активности;</a:t>
            </a:r>
          </a:p>
          <a:p>
            <a:pPr>
              <a:buNone/>
            </a:pPr>
            <a:r>
              <a:rPr lang="ru-RU" sz="3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-развивать коммуникативные навыки.</a:t>
            </a:r>
          </a:p>
          <a:p>
            <a:pPr>
              <a:buNone/>
            </a:pPr>
            <a:endParaRPr lang="ru-RU" sz="3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008112"/>
          </a:xfrm>
        </p:spPr>
        <p:txBody>
          <a:bodyPr/>
          <a:lstStyle/>
          <a:p>
            <a:pPr algn="ctr"/>
            <a:r>
              <a:rPr lang="ru-RU" dirty="0" smtClean="0"/>
              <a:t>Значимые характеристики: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911824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План работы по опытно – экспериментальной деятельности в лаборатории «Умный совёнок», является частью образовательной программы МБДОУ "Детский сад "Теремок", формируемой участниками образовательных отношений.</a:t>
            </a:r>
          </a:p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Возраст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детей: опытно - экспериментальная деятельность проводится с детьми старшего дошкольного возраста (5 -7 лет - старшие и подготовительные к школе группы).</a:t>
            </a:r>
          </a:p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Деятельность проводят воспитатели старших и подготовительных к школе групп. </a:t>
            </a:r>
          </a:p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Опытно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экспериментальная деятельность осуществляется с детьми старших и подготовительных к школе групп по одному плану с расширением и усложнением содержания по темам в подготовительных к школе группах. Воспитатель  вправе корректировать план в зависимости от интересов детей.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08012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Содержимое 4" descr="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59632" y="2060848"/>
            <a:ext cx="6768753" cy="4464496"/>
          </a:xfrm>
          <a:prstGeom prst="ellipse">
            <a:avLst/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395536" y="188640"/>
            <a:ext cx="835292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Конспект по опытно-экспериментальной деятельности в подготовительной к школе группе.</a:t>
            </a:r>
            <a:endParaRPr lang="ru-RU" sz="3600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936104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Цель: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3888432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ru-RU" dirty="0" smtClean="0"/>
          </a:p>
          <a:p>
            <a:pPr algn="ctr">
              <a:buNone/>
            </a:pPr>
            <a:r>
              <a:rPr lang="ru-RU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развитие </a:t>
            </a:r>
            <a:r>
              <a:rPr lang="ru-RU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творческой познавательно – исследовательской активности детей в процессе экспериментирования.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368152"/>
          </a:xfrm>
        </p:spPr>
        <p:txBody>
          <a:bodyPr>
            <a:normAutofit/>
          </a:bodyPr>
          <a:lstStyle/>
          <a:p>
            <a:pPr algn="ctr"/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ru-RU" dirty="0" smtClean="0">
                <a:solidFill>
                  <a:schemeClr val="bg1"/>
                </a:solidFill>
              </a:rPr>
              <a:t>- способствовать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накоплению</a:t>
            </a:r>
            <a:r>
              <a:rPr lang="ru-RU" dirty="0" smtClean="0">
                <a:solidFill>
                  <a:schemeClr val="bg1"/>
                </a:solidFill>
              </a:rPr>
              <a:t> у детей конкретных представлений о свойствах, формах и видах различных предметов;</a:t>
            </a:r>
          </a:p>
          <a:p>
            <a:pPr algn="just">
              <a:buNone/>
            </a:pPr>
            <a:r>
              <a:rPr lang="ru-RU" dirty="0" smtClean="0">
                <a:solidFill>
                  <a:schemeClr val="bg1"/>
                </a:solidFill>
              </a:rPr>
              <a:t>- </a:t>
            </a:r>
            <a:r>
              <a:rPr lang="ru-RU" dirty="0" smtClean="0">
                <a:solidFill>
                  <a:schemeClr val="bg1"/>
                </a:solidFill>
              </a:rPr>
              <a:t>развивать умение обобщать, устанавливать причинно – следственные зависимости, умение делать выводы;</a:t>
            </a:r>
          </a:p>
          <a:p>
            <a:pPr algn="just">
              <a:buNone/>
            </a:pPr>
            <a:r>
              <a:rPr lang="ru-RU" dirty="0" smtClean="0">
                <a:solidFill>
                  <a:schemeClr val="bg1"/>
                </a:solidFill>
              </a:rPr>
              <a:t>- воспитывать любознательность, потребность в получении информации и соблюдения правил поведения при проведении опытов, соблюдая при этом необходимые меры </a:t>
            </a:r>
            <a:r>
              <a:rPr lang="ru-RU" dirty="0" smtClean="0">
                <a:solidFill>
                  <a:schemeClr val="bg1"/>
                </a:solidFill>
              </a:rPr>
              <a:t>безопасности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352</TotalTime>
  <Words>518</Words>
  <Application>Microsoft Office PowerPoint</Application>
  <PresentationFormat>Экран (4:3)</PresentationFormat>
  <Paragraphs>56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Поток</vt:lpstr>
      <vt:lpstr>МУНИЦИПАЛЬНОЕ БЮДЖЕТНОЕ ДОШКОЛЬНОЕ ОБРАЗОВАТЕЛЬНОЕ УЧРЕЖДЕНИЕ «ДЕТСКИЙ САД «ТЕРЕМОК» МУНИЦИПАЛЬНОГО ОБРАЗОВАНИЯ  «ГОРОД ДЕСНОГОРСК» СМОЛЕНСКОЙ  ОБЛАСТИ. </vt:lpstr>
      <vt:lpstr>Тема:</vt:lpstr>
      <vt:lpstr>Актуальность:</vt:lpstr>
      <vt:lpstr>Цель:</vt:lpstr>
      <vt:lpstr>Задачи:</vt:lpstr>
      <vt:lpstr>Значимые характеристики:</vt:lpstr>
      <vt:lpstr> </vt:lpstr>
      <vt:lpstr>Цель:</vt:lpstr>
      <vt:lpstr>Задачи:</vt:lpstr>
      <vt:lpstr>Предварительная работа:</vt:lpstr>
      <vt:lpstr>Материал и оборудование:</vt:lpstr>
      <vt:lpstr>1 опыт «Утопи яйцо».</vt:lpstr>
      <vt:lpstr>2 опыт «Апельсиновое чудо»</vt:lpstr>
      <vt:lpstr>3 опыт «Живые дрожжи».</vt:lpstr>
      <vt:lpstr>4 опыт «Чем пахнет вода?».</vt:lpstr>
      <vt:lpstr> 5 опыт «. Какую форму примет вода?»</vt:lpstr>
      <vt:lpstr>6 опыт «Что растворяется в воде?»</vt:lpstr>
      <vt:lpstr>Вывод:</vt:lpstr>
      <vt:lpstr>Спасибо за внимание!!!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home</dc:creator>
  <cp:lastModifiedBy>home</cp:lastModifiedBy>
  <cp:revision>36</cp:revision>
  <dcterms:created xsi:type="dcterms:W3CDTF">2021-02-21T13:26:15Z</dcterms:created>
  <dcterms:modified xsi:type="dcterms:W3CDTF">2021-02-21T19:19:02Z</dcterms:modified>
</cp:coreProperties>
</file>