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1" r:id="rId5"/>
    <p:sldId id="260" r:id="rId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662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F85C-2798-465E-B3F0-6BA40B3CD0C2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8C3-DDAF-416D-941D-B5E9ED98A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F85C-2798-465E-B3F0-6BA40B3CD0C2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8C3-DDAF-416D-941D-B5E9ED98A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7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F85C-2798-465E-B3F0-6BA40B3CD0C2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8C3-DDAF-416D-941D-B5E9ED98A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F85C-2798-465E-B3F0-6BA40B3CD0C2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8C3-DDAF-416D-941D-B5E9ED98A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16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F85C-2798-465E-B3F0-6BA40B3CD0C2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8C3-DDAF-416D-941D-B5E9ED98A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3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F85C-2798-465E-B3F0-6BA40B3CD0C2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8C3-DDAF-416D-941D-B5E9ED98A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91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F85C-2798-465E-B3F0-6BA40B3CD0C2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8C3-DDAF-416D-941D-B5E9ED98A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69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F85C-2798-465E-B3F0-6BA40B3CD0C2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8C3-DDAF-416D-941D-B5E9ED98A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8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F85C-2798-465E-B3F0-6BA40B3CD0C2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8C3-DDAF-416D-941D-B5E9ED98A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9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F85C-2798-465E-B3F0-6BA40B3CD0C2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8C3-DDAF-416D-941D-B5E9ED98A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9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F85C-2798-465E-B3F0-6BA40B3CD0C2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8C3-DDAF-416D-941D-B5E9ED98A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9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CF85C-2798-465E-B3F0-6BA40B3CD0C2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048C3-DDAF-416D-941D-B5E9ED98A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84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1"/>
          <a:stretch/>
        </p:blipFill>
        <p:spPr bwMode="auto">
          <a:xfrm>
            <a:off x="0" y="-101332"/>
            <a:ext cx="9124032" cy="695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8" y="192034"/>
            <a:ext cx="1414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1909" y="1988840"/>
            <a:ext cx="80925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Impact" panose="020B0806030902050204" pitchFamily="34" charset="0"/>
              </a:rPr>
              <a:t>Дидактическое пособие по ознакомлению  детей с праздниками</a:t>
            </a:r>
          </a:p>
          <a:p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Impact" panose="020B0806030902050204" pitchFamily="34" charset="0"/>
              </a:rPr>
              <a:t>                                                        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(разрезные картинки)</a:t>
            </a:r>
          </a:p>
          <a:p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              </a:t>
            </a:r>
            <a:r>
              <a:rPr lang="ru-RU" sz="3200" dirty="0" smtClean="0">
                <a:solidFill>
                  <a:srgbClr val="FF0000"/>
                </a:solidFill>
                <a:latin typeface="Impact" panose="020B0806030902050204" pitchFamily="34" charset="0"/>
              </a:rPr>
              <a:t>«Главные праздники страны»</a:t>
            </a:r>
          </a:p>
          <a:p>
            <a:r>
              <a:rPr lang="ru-RU" sz="3200" dirty="0">
                <a:solidFill>
                  <a:srgbClr val="FF0000"/>
                </a:solidFill>
                <a:latin typeface="Impact" panose="020B0806030902050204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Impact" panose="020B0806030902050204" pitchFamily="34" charset="0"/>
              </a:rPr>
              <a:t>                      </a:t>
            </a:r>
            <a:r>
              <a:rPr lang="ru-RU" sz="1600" dirty="0" smtClean="0">
                <a:solidFill>
                  <a:srgbClr val="0070C0"/>
                </a:solidFill>
                <a:latin typeface="Impact" panose="020B0806030902050204" pitchFamily="34" charset="0"/>
              </a:rPr>
              <a:t>Разновозрастной группы 5-7 лет  со  СДА</a:t>
            </a: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                                                                  </a:t>
            </a:r>
            <a:r>
              <a:rPr lang="tt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Воспитател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Зарипова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Т.Ю.</a:t>
            </a:r>
          </a:p>
          <a:p>
            <a:pPr lvl="0"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Кунакбаева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А.С.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92034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комбинированного вида  №33 «Аленький цветочек» </a:t>
            </a:r>
          </a:p>
          <a:p>
            <a:r>
              <a:rPr lang="ru-RU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Бугульминского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 Республики Татарстан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6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51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88640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0070C0"/>
                </a:solidFill>
                <a:effectLst/>
                <a:latin typeface="Times New Roman"/>
              </a:rPr>
              <a:t>Цель:</a:t>
            </a:r>
            <a:r>
              <a:rPr lang="ru-RU" sz="2000" i="0" dirty="0" smtClean="0">
                <a:solidFill>
                  <a:srgbClr val="0070C0"/>
                </a:solidFill>
                <a:effectLst/>
                <a:latin typeface="Times New Roman"/>
              </a:rPr>
              <a:t> расширять знания детей о праздниках России; правильно собирать изображение иллюстрации из отдельных частей.</a:t>
            </a:r>
            <a:endParaRPr lang="ru-RU" sz="2000" i="0" dirty="0" smtClean="0">
              <a:solidFill>
                <a:srgbClr val="0070C0"/>
              </a:solidFill>
              <a:effectLst/>
              <a:latin typeface="Open Sans"/>
            </a:endParaRPr>
          </a:p>
          <a:p>
            <a:r>
              <a:rPr lang="ru-RU" sz="2000" b="1" i="0" dirty="0" smtClean="0">
                <a:solidFill>
                  <a:srgbClr val="0070C0"/>
                </a:solidFill>
                <a:effectLst/>
                <a:latin typeface="Times New Roman"/>
              </a:rPr>
              <a:t>Задачи.</a:t>
            </a:r>
            <a:endParaRPr lang="ru-RU" sz="2000" b="1" i="0" dirty="0" smtClean="0">
              <a:solidFill>
                <a:srgbClr val="0070C0"/>
              </a:solidFill>
              <a:effectLst/>
              <a:latin typeface="Open Sans"/>
            </a:endParaRPr>
          </a:p>
          <a:p>
            <a:r>
              <a:rPr lang="ru-RU" sz="2000" b="1" i="0" dirty="0" smtClean="0">
                <a:solidFill>
                  <a:srgbClr val="0070C0"/>
                </a:solidFill>
                <a:effectLst/>
                <a:latin typeface="Times New Roman"/>
              </a:rPr>
              <a:t>Образовательные.</a:t>
            </a:r>
            <a:r>
              <a:rPr lang="ru-RU" sz="2000" i="0" dirty="0" smtClean="0">
                <a:solidFill>
                  <a:srgbClr val="0070C0"/>
                </a:solidFill>
                <a:effectLst/>
                <a:latin typeface="Times New Roman"/>
              </a:rPr>
              <a:t> Закреплять и систематизировать знания детей о праздниках России: государственные праздники, семейные праздники.</a:t>
            </a:r>
            <a:endParaRPr lang="ru-RU" sz="2000" i="0" dirty="0" smtClean="0">
              <a:solidFill>
                <a:srgbClr val="0070C0"/>
              </a:solidFill>
              <a:effectLst/>
              <a:latin typeface="Open Sans"/>
            </a:endParaRPr>
          </a:p>
          <a:p>
            <a:r>
              <a:rPr lang="ru-RU" sz="2000" b="1" i="0" dirty="0" smtClean="0">
                <a:solidFill>
                  <a:srgbClr val="0070C0"/>
                </a:solidFill>
                <a:effectLst/>
                <a:latin typeface="Times New Roman"/>
              </a:rPr>
              <a:t>Развивающие. </a:t>
            </a:r>
            <a:r>
              <a:rPr lang="ru-RU" sz="2000" i="0" dirty="0" smtClean="0">
                <a:solidFill>
                  <a:srgbClr val="0070C0"/>
                </a:solidFill>
                <a:effectLst/>
                <a:latin typeface="Times New Roman"/>
              </a:rPr>
              <a:t>Развивать познавательный интерес детей к истории и традициям своего народа; обогащать словарь детей. Развитие воображения, внимания, мышления, сообразительности, мелкой моторики рук, усидчивости, умения доводить начатое дело до конца.</a:t>
            </a:r>
            <a:endParaRPr lang="ru-RU" sz="2000" i="0" dirty="0" smtClean="0">
              <a:solidFill>
                <a:srgbClr val="0070C0"/>
              </a:solidFill>
              <a:effectLst/>
              <a:latin typeface="Open Sans"/>
            </a:endParaRPr>
          </a:p>
          <a:p>
            <a:r>
              <a:rPr lang="ru-RU" sz="2000" b="1" i="0" dirty="0" smtClean="0">
                <a:solidFill>
                  <a:srgbClr val="0070C0"/>
                </a:solidFill>
                <a:effectLst/>
                <a:latin typeface="Times New Roman"/>
              </a:rPr>
              <a:t>Воспитательные.</a:t>
            </a:r>
            <a:r>
              <a:rPr lang="ru-RU" sz="2000" i="0" dirty="0" smtClean="0">
                <a:solidFill>
                  <a:srgbClr val="0070C0"/>
                </a:solidFill>
                <a:effectLst/>
                <a:latin typeface="Times New Roman"/>
              </a:rPr>
              <a:t> Воспитывать патриотические чувства, любовь к Родине.</a:t>
            </a:r>
            <a:endParaRPr lang="ru-RU" sz="2000" i="0" dirty="0">
              <a:solidFill>
                <a:srgbClr val="0070C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5543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692696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конверты-карточки с изображением праздников; разрезные картинки, соответствующие изображениям на карточках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детьми на столе лежат разрезные картинки с изображением праздников.  Воспитатель предлагает детям внимательно рассмотреть и собрать картинку из отдельных частей. По окончании выполнения задания детям предлагается сравнить полученное изображение с изображением на  картинке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09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51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340768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70C0"/>
                </a:solidFill>
                <a:latin typeface="Impact" panose="020B0806030902050204" pitchFamily="34" charset="0"/>
              </a:rPr>
              <a:t>Дидактическое пособие по ознакомлению  детей с </a:t>
            </a:r>
            <a:r>
              <a:rPr lang="ru-RU" sz="2400" dirty="0" smtClean="0">
                <a:solidFill>
                  <a:srgbClr val="0070C0"/>
                </a:solidFill>
                <a:latin typeface="Impact" panose="020B0806030902050204" pitchFamily="34" charset="0"/>
              </a:rPr>
              <a:t>праздниками</a:t>
            </a:r>
            <a:r>
              <a:rPr lang="ru-RU" sz="2800" dirty="0" smtClean="0">
                <a:solidFill>
                  <a:srgbClr val="0070C0"/>
                </a:solidFill>
                <a:latin typeface="Impact" panose="020B0806030902050204" pitchFamily="34" charset="0"/>
              </a:rPr>
              <a:t>                           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разрезные картинки)</a:t>
            </a:r>
          </a:p>
          <a:p>
            <a:pPr lvl="0"/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               </a:t>
            </a:r>
            <a:r>
              <a:rPr lang="ru-RU" sz="4800" dirty="0">
                <a:solidFill>
                  <a:srgbClr val="FF0000"/>
                </a:solidFill>
                <a:latin typeface="Impact" panose="020B0806030902050204" pitchFamily="34" charset="0"/>
              </a:rPr>
              <a:t>«Главные праздники страны»</a:t>
            </a:r>
          </a:p>
          <a:p>
            <a:pPr lvl="0"/>
            <a:r>
              <a:rPr lang="ru-RU" sz="3200" dirty="0">
                <a:solidFill>
                  <a:srgbClr val="FF0000"/>
                </a:solidFill>
                <a:latin typeface="Impact" panose="020B0806030902050204" pitchFamily="34" charset="0"/>
              </a:rPr>
              <a:t>                       </a:t>
            </a:r>
            <a:r>
              <a:rPr lang="ru-RU" sz="2400" dirty="0">
                <a:solidFill>
                  <a:srgbClr val="0070C0"/>
                </a:solidFill>
                <a:latin typeface="Impact" panose="020B0806030902050204" pitchFamily="34" charset="0"/>
              </a:rPr>
              <a:t>Разновозрастной группы 5-7 лет  со  СДА</a:t>
            </a:r>
          </a:p>
        </p:txBody>
      </p:sp>
    </p:spTree>
    <p:extLst>
      <p:ext uri="{BB962C8B-B14F-4D97-AF65-F5344CB8AC3E}">
        <p14:creationId xmlns:p14="http://schemas.microsoft.com/office/powerpoint/2010/main" val="365543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51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430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136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Таскира</dc:creator>
  <cp:lastModifiedBy>Таскира</cp:lastModifiedBy>
  <cp:revision>8</cp:revision>
  <cp:lastPrinted>2025-01-23T18:17:49Z</cp:lastPrinted>
  <dcterms:created xsi:type="dcterms:W3CDTF">2025-01-23T16:56:43Z</dcterms:created>
  <dcterms:modified xsi:type="dcterms:W3CDTF">2025-01-23T18:26:19Z</dcterms:modified>
</cp:coreProperties>
</file>