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6" r:id="rId2"/>
    <p:sldId id="289" r:id="rId3"/>
    <p:sldId id="290" r:id="rId4"/>
    <p:sldId id="291" r:id="rId5"/>
    <p:sldId id="292" r:id="rId6"/>
    <p:sldId id="305" r:id="rId7"/>
    <p:sldId id="306" r:id="rId8"/>
    <p:sldId id="300" r:id="rId9"/>
    <p:sldId id="301" r:id="rId10"/>
    <p:sldId id="302" r:id="rId11"/>
    <p:sldId id="303" r:id="rId12"/>
    <p:sldId id="304" r:id="rId13"/>
    <p:sldId id="263" r:id="rId14"/>
    <p:sldId id="265" r:id="rId15"/>
    <p:sldId id="266" r:id="rId16"/>
    <p:sldId id="267" r:id="rId17"/>
    <p:sldId id="274" r:id="rId18"/>
    <p:sldId id="276" r:id="rId19"/>
    <p:sldId id="297" r:id="rId20"/>
    <p:sldId id="299" r:id="rId21"/>
    <p:sldId id="296" r:id="rId22"/>
    <p:sldId id="295" r:id="rId23"/>
    <p:sldId id="270" r:id="rId24"/>
    <p:sldId id="277" r:id="rId25"/>
    <p:sldId id="298" r:id="rId26"/>
    <p:sldId id="280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140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1928802"/>
            <a:ext cx="67687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«Плавание судов»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343000"/>
          </a:xfrm>
        </p:spPr>
        <p:txBody>
          <a:bodyPr>
            <a:normAutofit fontScale="70000" lnSpcReduction="20000"/>
          </a:bodyPr>
          <a:lstStyle/>
          <a:p>
            <a:r>
              <a:rPr lang="ru-RU" smtClean="0"/>
              <a:t>(презентация </a:t>
            </a:r>
            <a:r>
              <a:rPr lang="ru-RU" dirty="0" smtClean="0"/>
              <a:t>урока </a:t>
            </a:r>
            <a:r>
              <a:rPr lang="ru-RU" smtClean="0"/>
              <a:t>по физике)</a:t>
            </a:r>
            <a:endParaRPr lang="ru-RU" dirty="0" smtClean="0"/>
          </a:p>
          <a:p>
            <a:r>
              <a:rPr lang="ru-RU" dirty="0"/>
              <a:t>у</a:t>
            </a:r>
            <a:r>
              <a:rPr lang="ru-RU" dirty="0" smtClean="0"/>
              <a:t>читель физики МБОУ СОШ с. Тоора-Хем </a:t>
            </a:r>
            <a:r>
              <a:rPr lang="ru-RU" dirty="0" err="1" smtClean="0"/>
              <a:t>им.Л.Б</a:t>
            </a:r>
            <a:r>
              <a:rPr lang="ru-RU" dirty="0" smtClean="0"/>
              <a:t>. </a:t>
            </a:r>
            <a:r>
              <a:rPr lang="ru-RU" dirty="0" err="1" smtClean="0"/>
              <a:t>Чадамба</a:t>
            </a:r>
            <a:r>
              <a:rPr lang="ru-RU" dirty="0" smtClean="0"/>
              <a:t> </a:t>
            </a:r>
            <a:r>
              <a:rPr lang="ru-RU" dirty="0" err="1" smtClean="0"/>
              <a:t>Тоджинского</a:t>
            </a:r>
            <a:r>
              <a:rPr lang="ru-RU" dirty="0" smtClean="0"/>
              <a:t> района Республики Тыва</a:t>
            </a:r>
          </a:p>
          <a:p>
            <a:r>
              <a:rPr lang="ru-RU" dirty="0" err="1" smtClean="0"/>
              <a:t>Кушкаш</a:t>
            </a:r>
            <a:r>
              <a:rPr lang="ru-RU" dirty="0" smtClean="0"/>
              <a:t> Ч.А.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4294967295"/>
          </p:nvPr>
        </p:nvSpPr>
        <p:spPr>
          <a:xfrm>
            <a:off x="0" y="714375"/>
            <a:ext cx="8715375" cy="464343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3 . 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Установите соответствие, с помощью чего регулируют глубину своего погружения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А. рыбы                                        1. своего большого веса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Б.  киты                                        2.плавательного пузыря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                                    3. формы тела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                                    4.силы плавников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                                    5.уменьшения и увеличения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</a:t>
            </a:r>
            <a:r>
              <a:rPr lang="ru-RU" dirty="0" smtClean="0">
                <a:solidFill>
                  <a:schemeClr val="tx1"/>
                </a:solidFill>
              </a:rPr>
              <a:t> объема легких</a:t>
            </a:r>
          </a:p>
          <a:p>
            <a:pPr>
              <a:buNone/>
            </a:pPr>
            <a:endParaRPr lang="ru-RU" dirty="0" smtClean="0">
              <a:solidFill>
                <a:schemeClr val="tx1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00034" y="3143248"/>
          <a:ext cx="3071834" cy="1313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5917"/>
                <a:gridCol w="1535917"/>
              </a:tblGrid>
              <a:tr h="65659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А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Б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565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3200" dirty="0" smtClean="0">
                <a:latin typeface="Monotype Corsiva" pitchFamily="66" charset="0"/>
              </a:rPr>
              <a:t>4.По какой формуле рассчитывается сила, выталкивающая тело из жидкости или газа 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1.                                        3.</a:t>
            </a:r>
            <a:r>
              <a:rPr lang="ru-RU" dirty="0" smtClean="0">
                <a:latin typeface="Times New Roman"/>
                <a:ea typeface="Calibri"/>
              </a:rPr>
              <a:t> 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2.                                          4.</a:t>
            </a:r>
            <a:endParaRPr lang="ru-RU" dirty="0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2071678"/>
            <a:ext cx="1642704" cy="1085855"/>
          </a:xfrm>
          <a:prstGeom prst="rect">
            <a:avLst/>
          </a:prstGeom>
          <a:noFill/>
        </p:spPr>
      </p:pic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3929066"/>
            <a:ext cx="2221077" cy="642943"/>
          </a:xfrm>
          <a:prstGeom prst="rect">
            <a:avLst/>
          </a:prstGeom>
          <a:noFill/>
        </p:spPr>
      </p:pic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4" name="Picture 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2143116"/>
            <a:ext cx="2357454" cy="656506"/>
          </a:xfrm>
          <a:prstGeom prst="rect">
            <a:avLst/>
          </a:prstGeom>
          <a:noFill/>
        </p:spPr>
      </p:pic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6" name="Picture 1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3500438"/>
            <a:ext cx="2143140" cy="147560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85750" y="571500"/>
            <a:ext cx="8858250" cy="571500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/>
              <a:t>     5. Кусок пробки массой 100 г положили на поверхность воды. Определите силу Архимеда, которая действует на пробку. Плотность пробки 200 кг/м3, воды -1000 кг/м3.</a:t>
            </a:r>
          </a:p>
          <a:p>
            <a:pPr>
              <a:buNone/>
            </a:pPr>
            <a:r>
              <a:rPr lang="ru-RU" dirty="0" smtClean="0"/>
              <a:t>                     1.   1Н     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2.  2 Н            </a:t>
            </a:r>
          </a:p>
          <a:p>
            <a:pPr>
              <a:buNone/>
            </a:pPr>
            <a:r>
              <a:rPr lang="ru-RU" dirty="0" smtClean="0"/>
              <a:t>                     3. 100 Н        </a:t>
            </a:r>
          </a:p>
          <a:p>
            <a:pPr>
              <a:buNone/>
            </a:pPr>
            <a:r>
              <a:rPr lang="ru-RU" dirty="0" smtClean="0"/>
              <a:t>                     4. 10 Н	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Плоты, </a:t>
            </a:r>
            <a:r>
              <a:rPr lang="ru-RU" sz="3200" dirty="0" err="1" smtClean="0"/>
              <a:t>лодки,челн</a:t>
            </a:r>
            <a:r>
              <a:rPr lang="ru-RU" sz="3200" dirty="0" smtClean="0"/>
              <a:t> – первые средства передвижения людей по воде</a:t>
            </a:r>
            <a:endParaRPr lang="ru-RU" sz="3200" dirty="0"/>
          </a:p>
        </p:txBody>
      </p:sp>
      <p:pic>
        <p:nvPicPr>
          <p:cNvPr id="4" name="Содержимое 3" descr="1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500174"/>
            <a:ext cx="2676525" cy="1809750"/>
          </a:xfrm>
        </p:spPr>
      </p:pic>
      <p:pic>
        <p:nvPicPr>
          <p:cNvPr id="36866" name="Picture 2" descr="http://www.ostia-antica.org/fulltext/fisch/fisch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596573"/>
            <a:ext cx="5678186" cy="2547072"/>
          </a:xfrm>
          <a:prstGeom prst="rect">
            <a:avLst/>
          </a:prstGeom>
          <a:noFill/>
        </p:spPr>
      </p:pic>
      <p:pic>
        <p:nvPicPr>
          <p:cNvPr id="36868" name="Picture 4" descr="https://fbcdn-photos-g-a.akamaihd.net/hphotos-ak-xpa1/v/t1.0-0/s480x480/12075052_913829625365490_5721861477349143571_n.jpg?oh=8724ca547398c1c64f78878c959a25d5&amp;oe=56932455&amp;__gda__=1451532211_5672315253a84b040b781f75d7ba13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444810"/>
            <a:ext cx="3071834" cy="216308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717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Первый пароход</a:t>
            </a:r>
            <a:r>
              <a:rPr lang="ru-RU" sz="3200" dirty="0" smtClean="0"/>
              <a:t> построил американец </a:t>
            </a:r>
            <a:r>
              <a:rPr lang="ru-RU" sz="3200" dirty="0" err="1" smtClean="0"/>
              <a:t>Фитч</a:t>
            </a:r>
            <a:r>
              <a:rPr lang="ru-RU" sz="3200" dirty="0" smtClean="0"/>
              <a:t> в 1786 году. Корабль двигался за счет паровой машины, которая приводила в движение </a:t>
            </a:r>
            <a:r>
              <a:rPr lang="ru-RU" sz="3200" dirty="0" err="1" smtClean="0"/>
              <a:t>лопатообразные</a:t>
            </a:r>
            <a:r>
              <a:rPr lang="ru-RU" sz="3200" dirty="0" smtClean="0"/>
              <a:t> весла.</a:t>
            </a:r>
            <a:endParaRPr lang="ru-RU" sz="3200" dirty="0"/>
          </a:p>
        </p:txBody>
      </p:sp>
      <p:pic>
        <p:nvPicPr>
          <p:cNvPr id="4" name="Содержимое 3" descr="первый пароход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928934"/>
            <a:ext cx="3714776" cy="321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России первый морской пароход появился в 1815 году и был назван «Елизавета».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Пароход Клермон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000240"/>
            <a:ext cx="471490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Современные суда</a:t>
            </a:r>
            <a:endParaRPr lang="ru-RU" dirty="0"/>
          </a:p>
        </p:txBody>
      </p:sp>
      <p:pic>
        <p:nvPicPr>
          <p:cNvPr id="32770" name="Picture 2" descr="http://images60.fotki.com/v361/photos/4/1036544/10731225/2012_06_07sub0002-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143380"/>
            <a:ext cx="3214678" cy="2140976"/>
          </a:xfrm>
          <a:prstGeom prst="rect">
            <a:avLst/>
          </a:prstGeom>
          <a:noFill/>
        </p:spPr>
      </p:pic>
      <p:pic>
        <p:nvPicPr>
          <p:cNvPr id="32772" name="Picture 4" descr="https://im2-tub-ru.yandex.net/i?id=3842906ce62d98440c3e36bb88ed2830&amp;n=33&amp;h=190&amp;w=2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071942"/>
            <a:ext cx="3214710" cy="2143141"/>
          </a:xfrm>
          <a:prstGeom prst="rect">
            <a:avLst/>
          </a:prstGeom>
          <a:noFill/>
        </p:spPr>
      </p:pic>
      <p:pic>
        <p:nvPicPr>
          <p:cNvPr id="32776" name="Picture 8" descr="http://ff1.mosfont.ru/photo/00/27/58/275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357298"/>
            <a:ext cx="2571768" cy="2561053"/>
          </a:xfrm>
          <a:prstGeom prst="rect">
            <a:avLst/>
          </a:prstGeom>
          <a:noFill/>
        </p:spPr>
      </p:pic>
      <p:pic>
        <p:nvPicPr>
          <p:cNvPr id="32778" name="Picture 10" descr="http://img0.liveinternet.ru/images/attach/c/11/114/327/114327790_images__4_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1285860"/>
            <a:ext cx="3333772" cy="20002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понятия</a:t>
            </a:r>
            <a:endParaRPr lang="ru-RU" dirty="0"/>
          </a:p>
        </p:txBody>
      </p:sp>
      <p:sp>
        <p:nvSpPr>
          <p:cNvPr id="70658" name="Содержимое 2"/>
          <p:cNvSpPr>
            <a:spLocks noGrp="1"/>
          </p:cNvSpPr>
          <p:nvPr>
            <p:ph idx="4294967295"/>
          </p:nvPr>
        </p:nvSpPr>
        <p:spPr>
          <a:xfrm>
            <a:off x="0" y="1000109"/>
            <a:ext cx="5072066" cy="2000264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/>
              <a:t>   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/>
              <a:t>1. </a:t>
            </a:r>
            <a:r>
              <a:rPr lang="ru-RU" sz="4400" b="1" dirty="0" smtClean="0">
                <a:solidFill>
                  <a:srgbClr val="FF3300"/>
                </a:solidFill>
              </a:rPr>
              <a:t>Осадка</a:t>
            </a:r>
            <a:r>
              <a:rPr lang="ru-RU" dirty="0" smtClean="0">
                <a:solidFill>
                  <a:srgbClr val="FF3300"/>
                </a:solidFill>
              </a:rPr>
              <a:t>  </a:t>
            </a:r>
            <a:r>
              <a:rPr lang="ru-RU" sz="3600" dirty="0" smtClean="0"/>
              <a:t>— </a:t>
            </a:r>
            <a:r>
              <a:rPr lang="ru-RU" sz="3600" dirty="0"/>
              <a:t>глубина погружения корабля или судна в воду.</a:t>
            </a:r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214423"/>
            <a:ext cx="3043260" cy="2042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596" y="3357562"/>
            <a:ext cx="8143900" cy="256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4000" dirty="0" smtClean="0"/>
              <a:t>2.</a:t>
            </a:r>
            <a:r>
              <a:rPr lang="ru-RU" sz="4000" b="1" dirty="0" smtClean="0">
                <a:solidFill>
                  <a:srgbClr val="FF0000"/>
                </a:solidFill>
              </a:rPr>
              <a:t>Ватерлиния</a:t>
            </a:r>
            <a:r>
              <a:rPr lang="ru-RU" sz="4000" dirty="0" smtClean="0"/>
              <a:t> – наибольшая допустимая осадка.</a:t>
            </a:r>
            <a:r>
              <a:rPr lang="ru-RU" sz="4000" b="1" dirty="0" smtClean="0">
                <a:solidFill>
                  <a:srgbClr val="FF3300"/>
                </a:solidFill>
              </a:rPr>
              <a:t> </a:t>
            </a:r>
            <a:r>
              <a:rPr lang="en-US" sz="4000" b="1" dirty="0" smtClean="0"/>
              <a:t>3.</a:t>
            </a:r>
            <a:r>
              <a:rPr lang="ru-RU" sz="4000" b="1" dirty="0" smtClean="0">
                <a:solidFill>
                  <a:srgbClr val="FF3300"/>
                </a:solidFill>
              </a:rPr>
              <a:t>Водоизмещение судна</a:t>
            </a:r>
            <a:r>
              <a:rPr lang="ru-RU" sz="4000" b="1" dirty="0" smtClean="0">
                <a:solidFill>
                  <a:srgbClr val="FFFF00"/>
                </a:solidFill>
              </a:rPr>
              <a:t> </a:t>
            </a:r>
            <a:r>
              <a:rPr lang="ru-RU" sz="4000" b="1" dirty="0" smtClean="0"/>
              <a:t>- </a:t>
            </a:r>
            <a:r>
              <a:rPr lang="ru-RU" sz="4000" dirty="0" smtClean="0"/>
              <a:t> количество воды, вытесненное плавающим  судном.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60350"/>
            <a:ext cx="8415366" cy="58356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 smtClean="0"/>
              <a:t>4.</a:t>
            </a:r>
            <a:r>
              <a:rPr lang="ru-RU" b="1" dirty="0" smtClean="0">
                <a:solidFill>
                  <a:srgbClr val="FF3300"/>
                </a:solidFill>
              </a:rPr>
              <a:t>Грузоподъёмность </a:t>
            </a:r>
            <a:r>
              <a:rPr lang="ru-RU" b="1" dirty="0">
                <a:solidFill>
                  <a:srgbClr val="FF3300"/>
                </a:solidFill>
              </a:rPr>
              <a:t>судна</a:t>
            </a:r>
            <a:r>
              <a:rPr lang="ru-RU" b="1" dirty="0">
                <a:solidFill>
                  <a:srgbClr val="FFFF00"/>
                </a:solidFill>
              </a:rPr>
              <a:t>  </a:t>
            </a:r>
            <a:r>
              <a:rPr lang="ru-RU" b="1" dirty="0"/>
              <a:t>— </a:t>
            </a:r>
            <a:r>
              <a:rPr lang="ru-RU" dirty="0"/>
              <a:t>количество груза, которое судно может принять при погружении до предельной осадки. Грузоподъемность, </a:t>
            </a:r>
            <a:r>
              <a:rPr lang="ru-RU" dirty="0" smtClean="0"/>
              <a:t> </a:t>
            </a:r>
            <a:r>
              <a:rPr lang="ru-RU" dirty="0"/>
              <a:t>выражается в тоннах </a:t>
            </a:r>
            <a:r>
              <a:rPr lang="ru-RU" dirty="0" smtClean="0"/>
              <a:t>.</a:t>
            </a:r>
            <a:endParaRPr lang="en-US" dirty="0" smtClean="0"/>
          </a:p>
          <a:p>
            <a:pPr>
              <a:buFont typeface="Wingdings" pitchFamily="2" charset="2"/>
              <a:buNone/>
            </a:pPr>
            <a:endParaRPr lang="ru-RU" sz="2800" dirty="0"/>
          </a:p>
          <a:p>
            <a:pPr>
              <a:buFont typeface="Wingdings" pitchFamily="2" charset="2"/>
              <a:buNone/>
            </a:pPr>
            <a:r>
              <a:rPr lang="ru-RU" sz="2800" dirty="0"/>
              <a:t>    </a:t>
            </a:r>
            <a:r>
              <a:rPr lang="ru-RU" sz="2800" b="1" dirty="0">
                <a:solidFill>
                  <a:srgbClr val="FF3300"/>
                </a:solidFill>
              </a:rPr>
              <a:t>Масса судна вместе с массой принятого груза равна массе вытесненной воды</a:t>
            </a:r>
            <a:r>
              <a:rPr lang="ru-RU" sz="2800" b="1" dirty="0" smtClean="0">
                <a:solidFill>
                  <a:srgbClr val="FF3300"/>
                </a:solidFill>
              </a:rPr>
              <a:t>.</a:t>
            </a:r>
          </a:p>
          <a:p>
            <a:pPr>
              <a:buFont typeface="Wingdings" pitchFamily="2" charset="2"/>
              <a:buNone/>
            </a:pPr>
            <a:endParaRPr lang="ru-RU" sz="2800" b="1" dirty="0">
              <a:solidFill>
                <a:srgbClr val="FF33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2800" dirty="0"/>
              <a:t>     </a:t>
            </a:r>
            <a:r>
              <a:rPr lang="ru-RU" sz="2400" dirty="0"/>
              <a:t>Если масса судна вместе с массой принятого груза превысят массу воды, которую может вытеснить судно при погружении, корабль утонет</a:t>
            </a:r>
          </a:p>
          <a:p>
            <a:endParaRPr lang="ru-RU" sz="2800" dirty="0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3786190"/>
            <a:ext cx="2266950" cy="476250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1473" y="1643063"/>
            <a:ext cx="8072493" cy="489585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      </a:t>
            </a:r>
            <a:r>
              <a:rPr lang="ru-RU" sz="2800" dirty="0"/>
              <a:t>  </a:t>
            </a:r>
            <a:r>
              <a:rPr lang="ru-RU" dirty="0"/>
              <a:t>При плавании </a:t>
            </a:r>
            <a:r>
              <a:rPr lang="ru-RU" dirty="0" smtClean="0"/>
              <a:t>судно </a:t>
            </a:r>
            <a:r>
              <a:rPr lang="ru-RU" dirty="0"/>
              <a:t>на поверхности </a:t>
            </a:r>
            <a:r>
              <a:rPr lang="ru-RU" dirty="0" smtClean="0"/>
              <a:t>воды  </a:t>
            </a:r>
            <a:r>
              <a:rPr lang="ru-RU" dirty="0"/>
              <a:t>своей погруженной частью вытесняет столько жидкости, что вес ее равен весу </a:t>
            </a:r>
            <a:r>
              <a:rPr lang="ru-RU" dirty="0" smtClean="0"/>
              <a:t>судна </a:t>
            </a:r>
            <a:r>
              <a:rPr lang="ru-RU" dirty="0"/>
              <a:t>в воздухе, или силе тяжести, действующей на </a:t>
            </a:r>
            <a:r>
              <a:rPr lang="ru-RU" dirty="0" smtClean="0"/>
              <a:t>это судно. </a:t>
            </a:r>
            <a:r>
              <a:rPr lang="ru-RU" dirty="0"/>
              <a:t>На этом основано плавание судов в </a:t>
            </a:r>
            <a:r>
              <a:rPr lang="ru-RU" dirty="0" smtClean="0"/>
              <a:t>воде</a:t>
            </a:r>
            <a:r>
              <a:rPr lang="ru-RU" dirty="0"/>
              <a:t>.</a:t>
            </a:r>
          </a:p>
        </p:txBody>
      </p:sp>
      <p:sp>
        <p:nvSpPr>
          <p:cNvPr id="8090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20713"/>
            <a:ext cx="885825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F074B"/>
                </a:solidFill>
              </a:rPr>
              <a:t>   Принцип </a:t>
            </a:r>
            <a:r>
              <a:rPr lang="ru-RU" b="1" dirty="0">
                <a:solidFill>
                  <a:srgbClr val="1F074B"/>
                </a:solidFill>
              </a:rPr>
              <a:t>плавания судов</a:t>
            </a: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4572008"/>
            <a:ext cx="3600475" cy="1000132"/>
          </a:xfrm>
          <a:prstGeom prst="rect">
            <a:avLst/>
          </a:prstGeom>
          <a:noFill/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к уроку\0_9ba10_6bced366_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7224673" cy="478634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285860"/>
            <a:ext cx="62865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  </a:t>
            </a:r>
            <a:r>
              <a:rPr lang="ru-RU" sz="3200" dirty="0" smtClean="0"/>
              <a:t>Для погружения подводная лодка принимает балласт — воду — в цистерны. Для всплытия балласт продувается: вода вытесняется из цистерн сжатым воздухом. Когда лодка полностью погружена, она меняет глубину с помощью рулей. 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Подводные лодки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Упражнение 28 (1)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При переходе из реки в море осадка корабля уменьшается, так как плотность морской воды больше плотности воды чистой, соответственно архимедова сила больше.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</a:t>
            </a:r>
            <a:r>
              <a:rPr lang="ru-RU" dirty="0"/>
              <a:t>2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dirty="0" smtClean="0"/>
              <a:t>      Судно, погруженное в пресную воду до ватерлинии, вытесняет воду объемом 15000   . Вес судна без груза равен            Н. Чему равен вес груза.</a:t>
            </a:r>
            <a:endParaRPr lang="ru-RU" i="1" dirty="0" smtClean="0"/>
          </a:p>
          <a:p>
            <a:endParaRPr lang="ru-RU" dirty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3357562"/>
            <a:ext cx="342900" cy="419100"/>
          </a:xfrm>
          <a:prstGeom prst="rect">
            <a:avLst/>
          </a:prstGeom>
          <a:noFill/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3357562"/>
            <a:ext cx="1000125" cy="4191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3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dirty="0" smtClean="0"/>
              <a:t>      Подводная лодка «Наутилус» </a:t>
            </a:r>
            <a:r>
              <a:rPr lang="ru-RU" dirty="0" err="1" smtClean="0"/>
              <a:t>Жюля</a:t>
            </a:r>
            <a:r>
              <a:rPr lang="ru-RU" dirty="0" smtClean="0"/>
              <a:t> Верна имела скорость 50 узлов против 24 узлов советских судов. Выразите скорости лодок в км/ч. (1 узел = 1,852 км/ч)</a:t>
            </a:r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Однажды «Наутилус» опустился до глубины 16000 м, там давление равно 1600 атм. Современные суда могут выдержать давление не более 25 атм. На какую максимальную глубину они могут опуститься.</a:t>
            </a:r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Подведем итоги: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Критерии оценивания урока:</a:t>
            </a:r>
          </a:p>
          <a:p>
            <a:r>
              <a:rPr lang="ru-RU" dirty="0" smtClean="0"/>
              <a:t>Оценка «5» - даны правильные ответы на все вопросы теста, решены на доске (или в тетради первыми)  три задачи</a:t>
            </a:r>
          </a:p>
          <a:p>
            <a:r>
              <a:rPr lang="ru-RU" dirty="0" smtClean="0"/>
              <a:t>Оценка «4» - даны правильные ответы на 4 вопроса теста, решены на доске (или в тетради первыми) две задачи</a:t>
            </a:r>
          </a:p>
          <a:p>
            <a:r>
              <a:rPr lang="ru-RU" dirty="0" smtClean="0"/>
              <a:t>Оценка «3» - даны правильные ответы на 3 вопроса теста, решены на доске (или в тетради первыми)  одна задача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§53 - прочитать,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выполнить упражнение </a:t>
            </a:r>
            <a:r>
              <a:rPr lang="ru-RU" dirty="0"/>
              <a:t>28 (2,3</a:t>
            </a:r>
            <a:r>
              <a:rPr lang="ru-RU" dirty="0" smtClean="0"/>
              <a:t>).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Желающим подготовить доклады на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тему «История судостроения»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26064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B0F0"/>
                </a:solidFill>
                <a:latin typeface="Monotype Corsiva" pitchFamily="66" charset="0"/>
              </a:rPr>
              <a:t>Спасибо за урок!</a:t>
            </a:r>
            <a:br>
              <a:rPr lang="ru-RU" sz="6600" dirty="0" smtClean="0">
                <a:solidFill>
                  <a:srgbClr val="00B0F0"/>
                </a:solidFill>
                <a:latin typeface="Monotype Corsiva" pitchFamily="66" charset="0"/>
              </a:rPr>
            </a:br>
            <a:endParaRPr lang="ru-RU" sz="6600" dirty="0">
              <a:solidFill>
                <a:srgbClr val="00B0F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7599974" cy="413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C:\Users\1\Desktop\к уроку\iY0KE8OX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142984"/>
            <a:ext cx="5921083" cy="44291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000240"/>
            <a:ext cx="8229600" cy="2428892"/>
          </a:xfrm>
        </p:spPr>
        <p:txBody>
          <a:bodyPr>
            <a:normAutofit/>
          </a:bodyPr>
          <a:lstStyle/>
          <a:p>
            <a:r>
              <a:rPr lang="ru-RU" dirty="0" smtClean="0"/>
              <a:t>Что вы увидели общего в </a:t>
            </a:r>
            <a:r>
              <a:rPr lang="ru-RU" smtClean="0"/>
              <a:t>этих картинках?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4348" y="714357"/>
            <a:ext cx="7772400" cy="1143008"/>
          </a:xfrm>
        </p:spPr>
        <p:txBody>
          <a:bodyPr/>
          <a:lstStyle/>
          <a:p>
            <a:r>
              <a:rPr lang="ru-RU" dirty="0" smtClean="0"/>
              <a:t>Тема урока: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14414" y="2143116"/>
            <a:ext cx="6400800" cy="1752600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0070C0"/>
                </a:solidFill>
                <a:latin typeface="Monotype Corsiva" pitchFamily="66" charset="0"/>
              </a:rPr>
              <a:t>Плавание судов</a:t>
            </a:r>
            <a:endParaRPr lang="ru-RU" sz="8000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Повторить тему «Плавание тел»</a:t>
            </a:r>
          </a:p>
          <a:p>
            <a:r>
              <a:rPr lang="ru-RU" dirty="0" smtClean="0"/>
              <a:t>Рассмотреть историю судостроения</a:t>
            </a:r>
          </a:p>
          <a:p>
            <a:r>
              <a:rPr lang="ru-RU" dirty="0" smtClean="0"/>
              <a:t>Изучить принцип плавания судов, основные понятия урока.</a:t>
            </a:r>
          </a:p>
          <a:p>
            <a:r>
              <a:rPr lang="ru-RU" dirty="0" smtClean="0"/>
              <a:t>Решение задач по данной теме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знаний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/>
              <a:t>      1. </a:t>
            </a:r>
            <a:r>
              <a:rPr lang="ru-RU" sz="3600" dirty="0" smtClean="0">
                <a:latin typeface="Monotype Corsiva" pitchFamily="66" charset="0"/>
              </a:rPr>
              <a:t>Как называют силу, выталкивающую тело из жидкости или газа</a:t>
            </a:r>
          </a:p>
          <a:p>
            <a:pPr>
              <a:buNone/>
            </a:pPr>
            <a:r>
              <a:rPr lang="ru-RU" dirty="0" smtClean="0"/>
              <a:t>                     1. Сила тяжести                     </a:t>
            </a:r>
          </a:p>
          <a:p>
            <a:pPr>
              <a:buNone/>
            </a:pPr>
            <a:r>
              <a:rPr lang="ru-RU" dirty="0" smtClean="0"/>
              <a:t>                     2. Сила упругости</a:t>
            </a:r>
          </a:p>
          <a:p>
            <a:pPr>
              <a:buNone/>
            </a:pPr>
            <a:r>
              <a:rPr lang="ru-RU" dirty="0" smtClean="0"/>
              <a:t>                     3. Равнодействующая сила    </a:t>
            </a:r>
          </a:p>
          <a:p>
            <a:pPr>
              <a:buNone/>
            </a:pPr>
            <a:r>
              <a:rPr lang="ru-RU" dirty="0" smtClean="0"/>
              <a:t>                     4. Архимедова сила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571500"/>
            <a:ext cx="8501122" cy="555466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/>
              <a:t>    </a:t>
            </a:r>
            <a:r>
              <a:rPr lang="ru-RU" sz="3600" dirty="0" smtClean="0">
                <a:latin typeface="Monotype Corsiva" pitchFamily="66" charset="0"/>
              </a:rPr>
              <a:t>2.Тело, погруженное в жидкость, начинает  всплывать. Выберите правильное утверждение</a:t>
            </a:r>
            <a:r>
              <a:rPr lang="ru-RU" dirty="0" smtClean="0">
                <a:latin typeface="Monotype Corsiva" pitchFamily="66" charset="0"/>
              </a:rPr>
              <a:t>.</a:t>
            </a:r>
          </a:p>
          <a:p>
            <a:pPr>
              <a:buNone/>
            </a:pPr>
            <a:r>
              <a:rPr lang="ru-RU" sz="2800" dirty="0" smtClean="0"/>
              <a:t>А. Вес вытесненной телом жидкости равен весу этого тела в воздухе.</a:t>
            </a:r>
          </a:p>
          <a:p>
            <a:pPr>
              <a:buNone/>
            </a:pPr>
            <a:r>
              <a:rPr lang="ru-RU" sz="2800" dirty="0" smtClean="0"/>
              <a:t>Б. Плотность данного тела меньше плотности жидкости, в которую оно погружено.</a:t>
            </a:r>
          </a:p>
          <a:p>
            <a:pPr marL="514350" indent="-514350">
              <a:buNone/>
            </a:pPr>
            <a:r>
              <a:rPr lang="ru-RU" dirty="0" smtClean="0"/>
              <a:t>          1.Только А                3. Только Б    </a:t>
            </a:r>
          </a:p>
          <a:p>
            <a:pPr marL="514350" indent="-514350">
              <a:buNone/>
            </a:pPr>
            <a:r>
              <a:rPr lang="ru-RU" dirty="0"/>
              <a:t> </a:t>
            </a:r>
            <a:r>
              <a:rPr lang="ru-RU" dirty="0" smtClean="0"/>
              <a:t>         2.Верны А и Б          4. Оба неверны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298</TotalTime>
  <Words>665</Words>
  <Application>Microsoft Office PowerPoint</Application>
  <PresentationFormat>Экран (4:3)</PresentationFormat>
  <Paragraphs>81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«Плавание судов»</vt:lpstr>
      <vt:lpstr>Презентация PowerPoint</vt:lpstr>
      <vt:lpstr>Презентация PowerPoint</vt:lpstr>
      <vt:lpstr>Презентация PowerPoint</vt:lpstr>
      <vt:lpstr>Что вы увидели общего в этих картинках?</vt:lpstr>
      <vt:lpstr>Тема урока:</vt:lpstr>
      <vt:lpstr>Цель урока:</vt:lpstr>
      <vt:lpstr>Проверка знаний</vt:lpstr>
      <vt:lpstr>Презентация PowerPoint</vt:lpstr>
      <vt:lpstr>Презентация PowerPoint</vt:lpstr>
      <vt:lpstr>4.По какой формуле рассчитывается сила, выталкивающая тело из жидкости или газа </vt:lpstr>
      <vt:lpstr>Презентация PowerPoint</vt:lpstr>
      <vt:lpstr>Плоты, лодки,челн – первые средства передвижения людей по воде</vt:lpstr>
      <vt:lpstr>Первый пароход построил американец Фитч в 1786 году. Корабль двигался за счет паровой машины, которая приводила в движение лопатообразные весла.</vt:lpstr>
      <vt:lpstr>Презентация PowerPoint</vt:lpstr>
      <vt:lpstr>Современные суда</vt:lpstr>
      <vt:lpstr>Основные понятия</vt:lpstr>
      <vt:lpstr>Презентация PowerPoint</vt:lpstr>
      <vt:lpstr>   Принцип плавания судов</vt:lpstr>
      <vt:lpstr>Подводные лодки</vt:lpstr>
      <vt:lpstr>Упражнение 28 (1)</vt:lpstr>
      <vt:lpstr>Задача № 2</vt:lpstr>
      <vt:lpstr>Задача № 3</vt:lpstr>
      <vt:lpstr>Задача № 4</vt:lpstr>
      <vt:lpstr>Подведем итоги:</vt:lpstr>
      <vt:lpstr>Домашнее задание</vt:lpstr>
      <vt:lpstr>Спасибо за урок!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</dc:title>
  <dc:creator>Acer</dc:creator>
  <cp:lastModifiedBy>2</cp:lastModifiedBy>
  <cp:revision>54</cp:revision>
  <dcterms:created xsi:type="dcterms:W3CDTF">2015-11-04T18:48:05Z</dcterms:created>
  <dcterms:modified xsi:type="dcterms:W3CDTF">2025-02-18T07:40:39Z</dcterms:modified>
</cp:coreProperties>
</file>