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994" y="3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4" name="Прямоугольник 3"/>
          <p:cNvSpPr/>
          <p:nvPr/>
        </p:nvSpPr>
        <p:spPr>
          <a:xfrm>
            <a:off x="1043608" y="2348881"/>
            <a:ext cx="6552728" cy="2862322"/>
          </a:xfrm>
          <a:prstGeom prst="rect">
            <a:avLst/>
          </a:prstGeom>
        </p:spPr>
        <p:txBody>
          <a:bodyPr wrap="square">
            <a:spAutoFit/>
          </a:bodyPr>
          <a:lstStyle/>
          <a:p>
            <a:pPr algn="ctr"/>
            <a:r>
              <a:rPr lang="ru-RU" sz="3600" b="1" dirty="0" smtClean="0">
                <a:solidFill>
                  <a:schemeClr val="tx2">
                    <a:lumMod val="75000"/>
                  </a:schemeClr>
                </a:solidFill>
                <a:latin typeface="Monotype Corsiva" pitchFamily="66" charset="0"/>
              </a:rPr>
              <a:t>Консультация для педагогов Нравственно-патриотическое </a:t>
            </a:r>
            <a:r>
              <a:rPr lang="ru-RU" sz="3600" b="1" dirty="0" smtClean="0">
                <a:solidFill>
                  <a:schemeClr val="tx2">
                    <a:lumMod val="75000"/>
                  </a:schemeClr>
                </a:solidFill>
                <a:latin typeface="Monotype Corsiva" pitchFamily="66" charset="0"/>
              </a:rPr>
              <a:t>воспитание дошкольников средствами художественной литературы.</a:t>
            </a:r>
            <a:endParaRPr lang="ru-RU" sz="3600" b="1" dirty="0">
              <a:solidFill>
                <a:schemeClr val="tx2">
                  <a:lumMod val="75000"/>
                </a:schemeClr>
              </a:solidFill>
              <a:latin typeface="Monotype Corsiva" pitchFamily="66" charset="0"/>
            </a:endParaRPr>
          </a:p>
        </p:txBody>
      </p:sp>
      <p:sp>
        <p:nvSpPr>
          <p:cNvPr id="5" name="Прямоугольник 4"/>
          <p:cNvSpPr/>
          <p:nvPr/>
        </p:nvSpPr>
        <p:spPr>
          <a:xfrm>
            <a:off x="1043608" y="1268761"/>
            <a:ext cx="6624736" cy="461665"/>
          </a:xfrm>
          <a:prstGeom prst="rect">
            <a:avLst/>
          </a:prstGeom>
        </p:spPr>
        <p:txBody>
          <a:bodyPr wrap="square">
            <a:spAutoFit/>
          </a:bodyPr>
          <a:lstStyle/>
          <a:p>
            <a:pPr algn="ctr"/>
            <a:r>
              <a:rPr lang="ru-RU" sz="2400" dirty="0" smtClean="0">
                <a:solidFill>
                  <a:schemeClr val="tx2">
                    <a:lumMod val="75000"/>
                  </a:schemeClr>
                </a:solidFill>
                <a:latin typeface="Monotype Corsiva" pitchFamily="66" charset="0"/>
              </a:rPr>
              <a:t>МКДОУ ХМР «Детский сад «Светлячок»  д. Шапша» </a:t>
            </a:r>
            <a:endParaRPr lang="ru-RU" sz="2400" dirty="0">
              <a:solidFill>
                <a:schemeClr val="tx2">
                  <a:lumMod val="75000"/>
                </a:schemeClr>
              </a:solidFill>
            </a:endParaRPr>
          </a:p>
        </p:txBody>
      </p:sp>
      <p:sp>
        <p:nvSpPr>
          <p:cNvPr id="6" name="Прямоугольник 5"/>
          <p:cNvSpPr/>
          <p:nvPr/>
        </p:nvSpPr>
        <p:spPr>
          <a:xfrm>
            <a:off x="5076056" y="5085184"/>
            <a:ext cx="3240360" cy="1569660"/>
          </a:xfrm>
          <a:prstGeom prst="rect">
            <a:avLst/>
          </a:prstGeom>
        </p:spPr>
        <p:txBody>
          <a:bodyPr wrap="square">
            <a:spAutoFit/>
          </a:bodyPr>
          <a:lstStyle/>
          <a:p>
            <a:pPr algn="ctr"/>
            <a:r>
              <a:rPr lang="ru-RU" sz="2400" dirty="0" smtClean="0">
                <a:solidFill>
                  <a:schemeClr val="tx2">
                    <a:lumMod val="75000"/>
                  </a:schemeClr>
                </a:solidFill>
                <a:latin typeface="Monotype Corsiva" pitchFamily="66" charset="0"/>
              </a:rPr>
              <a:t>Подготовила воспитатель </a:t>
            </a:r>
          </a:p>
          <a:p>
            <a:pPr algn="ctr"/>
            <a:r>
              <a:rPr lang="ru-RU" sz="2400" dirty="0" smtClean="0">
                <a:solidFill>
                  <a:schemeClr val="tx2">
                    <a:lumMod val="75000"/>
                  </a:schemeClr>
                </a:solidFill>
                <a:latin typeface="Monotype Corsiva" pitchFamily="66" charset="0"/>
              </a:rPr>
              <a:t>Еремеева Ю,Л, </a:t>
            </a:r>
            <a:endParaRPr lang="ru-RU" sz="2400" dirty="0" smtClean="0">
              <a:solidFill>
                <a:schemeClr val="tx2">
                  <a:lumMod val="75000"/>
                </a:schemeClr>
              </a:solidFill>
              <a:latin typeface="Monotype Corsiva" pitchFamily="66" charset="0"/>
            </a:endParaRPr>
          </a:p>
          <a:p>
            <a:pPr algn="ctr"/>
            <a:r>
              <a:rPr lang="ru-RU" sz="2400" dirty="0" smtClean="0">
                <a:solidFill>
                  <a:schemeClr val="tx2">
                    <a:lumMod val="75000"/>
                  </a:schemeClr>
                </a:solidFill>
                <a:latin typeface="Monotype Corsiva" pitchFamily="66" charset="0"/>
              </a:rPr>
              <a:t>2023год </a:t>
            </a:r>
          </a:p>
          <a:p>
            <a:pPr algn="ctr"/>
            <a:endParaRPr lang="ru-RU" sz="2400" dirty="0" smtClean="0">
              <a:solidFill>
                <a:schemeClr val="tx2">
                  <a:lumMod val="7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pic>
        <p:nvPicPr>
          <p:cNvPr id="15364" name="Picture 4" descr="https://4x4photo.ru/wp-content/uploads/2023/06/2875080e-5c09-4605-8f97-d4027e8ded0c.jpg"/>
          <p:cNvPicPr>
            <a:picLocks noChangeAspect="1" noChangeArrowheads="1"/>
          </p:cNvPicPr>
          <p:nvPr/>
        </p:nvPicPr>
        <p:blipFill>
          <a:blip r:embed="rId3" cstate="print"/>
          <a:srcRect/>
          <a:stretch>
            <a:fillRect/>
          </a:stretch>
        </p:blipFill>
        <p:spPr bwMode="auto">
          <a:xfrm>
            <a:off x="467544" y="908720"/>
            <a:ext cx="8135254" cy="532859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14338" name="AutoShape 2" descr="https://deti-karusel.ru/wp-content/uploads/8/4/6/846408628fc5c6e67b785ae48f747c7c.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0" name="AutoShape 4" descr="https://deti-karusel.ru/wp-content/uploads/8/4/6/846408628fc5c6e67b785ae48f747c7c.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https://deti-karusel.ru/wp-content/uploads/8/4/6/846408628fc5c6e67b785ae48f747c7c.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4" name="AutoShape 8" descr="https://deti-karusel.ru/wp-content/uploads/8/4/6/846408628fc5c6e67b785ae48f747c7c.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6" name="Picture 10" descr="https://cdn3.static1-sima-land.com/items/634146/0/1600.jpg?v%5Cu003d0"/>
          <p:cNvPicPr>
            <a:picLocks noChangeAspect="1" noChangeArrowheads="1"/>
          </p:cNvPicPr>
          <p:nvPr/>
        </p:nvPicPr>
        <p:blipFill>
          <a:blip r:embed="rId3" cstate="print"/>
          <a:srcRect l="4706" t="14118" r="4706" b="16471"/>
          <a:stretch>
            <a:fillRect/>
          </a:stretch>
        </p:blipFill>
        <p:spPr bwMode="auto">
          <a:xfrm>
            <a:off x="899592" y="764704"/>
            <a:ext cx="7200800" cy="551749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3" name="Прямоугольник 2"/>
          <p:cNvSpPr/>
          <p:nvPr/>
        </p:nvSpPr>
        <p:spPr>
          <a:xfrm>
            <a:off x="1619672" y="1052736"/>
            <a:ext cx="5010680" cy="400110"/>
          </a:xfrm>
          <a:prstGeom prst="rect">
            <a:avLst/>
          </a:prstGeom>
        </p:spPr>
        <p:txBody>
          <a:bodyPr wrap="square">
            <a:spAutoFit/>
          </a:bodyPr>
          <a:lstStyle/>
          <a:p>
            <a:pPr algn="ctr"/>
            <a:r>
              <a:rPr lang="ru-RU" sz="2000" b="1" dirty="0" smtClean="0">
                <a:solidFill>
                  <a:schemeClr val="tx2">
                    <a:lumMod val="75000"/>
                  </a:schemeClr>
                </a:solidFill>
                <a:latin typeface="Times New Roman" pitchFamily="18" charset="0"/>
                <a:cs typeface="Times New Roman" pitchFamily="18" charset="0"/>
              </a:rPr>
              <a:t>Д/и «Из какого произведения отрывок»</a:t>
            </a:r>
            <a:endParaRPr lang="ru-RU" sz="2000" b="1" dirty="0">
              <a:solidFill>
                <a:schemeClr val="tx2">
                  <a:lumMod val="75000"/>
                </a:schemeClr>
              </a:solidFill>
              <a:latin typeface="Times New Roman" pitchFamily="18" charset="0"/>
              <a:cs typeface="Times New Roman" pitchFamily="18" charset="0"/>
            </a:endParaRPr>
          </a:p>
        </p:txBody>
      </p:sp>
      <p:sp>
        <p:nvSpPr>
          <p:cNvPr id="4" name="Прямоугольник 3"/>
          <p:cNvSpPr/>
          <p:nvPr/>
        </p:nvSpPr>
        <p:spPr>
          <a:xfrm>
            <a:off x="1043608" y="1700808"/>
            <a:ext cx="3888432" cy="4093428"/>
          </a:xfrm>
          <a:prstGeom prst="rect">
            <a:avLst/>
          </a:prstGeom>
        </p:spPr>
        <p:txBody>
          <a:bodyPr wrap="square">
            <a:spAutoFit/>
          </a:bodyPr>
          <a:lstStyle/>
          <a:p>
            <a:pPr lvl="0" algn="just" fontAlgn="base">
              <a:spcBef>
                <a:spcPct val="0"/>
              </a:spcBef>
              <a:spcAft>
                <a:spcPct val="0"/>
              </a:spcAft>
            </a:pPr>
            <a:r>
              <a:rPr lang="ru-RU" altLang="ru-RU" sz="2000" dirty="0" smtClean="0">
                <a:solidFill>
                  <a:srgbClr val="000000"/>
                </a:solidFill>
                <a:latin typeface="Times New Roman" pitchFamily="18" charset="0"/>
                <a:cs typeface="Times New Roman" pitchFamily="18" charset="0"/>
              </a:rPr>
              <a:t>Он шагает по району</a:t>
            </a:r>
            <a:endParaRPr lang="ru-RU" alt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От двора и до двора,</a:t>
            </a:r>
            <a:endParaRPr lang="ru-RU" alt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И опять на нём погоны,</a:t>
            </a:r>
            <a:endParaRPr lang="ru-RU" alt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С пистолетом кобура.</a:t>
            </a:r>
            <a:endParaRPr lang="ru-RU" alt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Он с кокардой на фуражке,</a:t>
            </a:r>
            <a:endParaRPr lang="ru-RU" alt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Он в шинели под ремнём,</a:t>
            </a:r>
            <a:endParaRPr lang="ru-RU" alt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Герб страны блестит на пряжке</a:t>
            </a:r>
            <a:endParaRPr lang="ru-RU" alt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Отразилось солнце в нём!</a:t>
            </a:r>
            <a:endParaRPr lang="ru-RU" alt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  </a:t>
            </a:r>
            <a:endParaRPr lang="ru-RU" alt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Он идёт из отделенья,</a:t>
            </a:r>
            <a:endParaRPr lang="ru-RU" alt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И какой-то пионер</a:t>
            </a:r>
            <a:endParaRPr lang="ru-RU" alt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Рот раскрыл от изумленья:</a:t>
            </a:r>
            <a:endParaRPr lang="ru-RU" alt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"Вот так </a:t>
            </a:r>
            <a:r>
              <a:rPr lang="ru-RU" altLang="ru-RU" sz="2000" dirty="0" err="1" smtClean="0">
                <a:solidFill>
                  <a:srgbClr val="000000"/>
                </a:solidFill>
                <a:latin typeface="Times New Roman" pitchFamily="18" charset="0"/>
                <a:cs typeface="Times New Roman" pitchFamily="18" charset="0"/>
              </a:rPr>
              <a:t>ми-ли-ци-о-нер</a:t>
            </a:r>
            <a:r>
              <a:rPr lang="ru-RU" altLang="ru-RU" sz="2000" dirty="0" smtClean="0">
                <a:solidFill>
                  <a:srgbClr val="000000"/>
                </a:solidFill>
                <a:latin typeface="Times New Roman" pitchFamily="18" charset="0"/>
                <a:cs typeface="Times New Roman" pitchFamily="18" charset="0"/>
              </a:rPr>
              <a:t>!"</a:t>
            </a:r>
            <a:endParaRPr lang="ru-RU" altLang="ru-RU" sz="2000" dirty="0">
              <a:solidFill>
                <a:srgbClr val="000000"/>
              </a:solidFill>
              <a:latin typeface="Times New Roman" pitchFamily="18" charset="0"/>
              <a:cs typeface="Times New Roman" pitchFamily="18" charset="0"/>
            </a:endParaRPr>
          </a:p>
        </p:txBody>
      </p:sp>
      <p:pic>
        <p:nvPicPr>
          <p:cNvPr id="24578" name="Picture 2" descr="https://bibliogorod32.ru/images/news/2023/March/112.jpg"/>
          <p:cNvPicPr>
            <a:picLocks noChangeAspect="1" noChangeArrowheads="1"/>
          </p:cNvPicPr>
          <p:nvPr/>
        </p:nvPicPr>
        <p:blipFill>
          <a:blip r:embed="rId3" cstate="print"/>
          <a:srcRect/>
          <a:stretch>
            <a:fillRect/>
          </a:stretch>
        </p:blipFill>
        <p:spPr bwMode="auto">
          <a:xfrm>
            <a:off x="-9613576" y="764704"/>
            <a:ext cx="8704969" cy="48965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337 -0.00023 L 1.08716 -0.02107 " pathEditMode="relative" rAng="0" ptsTypes="AA">
                                      <p:cBhvr>
                                        <p:cTn id="6" dur="2000" fill="hold"/>
                                        <p:tgtEl>
                                          <p:spTgt spid="24578"/>
                                        </p:tgtEl>
                                        <p:attrNameLst>
                                          <p:attrName>ppt_x</p:attrName>
                                          <p:attrName>ppt_y</p:attrName>
                                        </p:attrNameLst>
                                      </p:cBhvr>
                                      <p:rCtr x="512" y="-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3" name="Прямоугольник 2"/>
          <p:cNvSpPr/>
          <p:nvPr/>
        </p:nvSpPr>
        <p:spPr>
          <a:xfrm>
            <a:off x="1187624" y="1052736"/>
            <a:ext cx="6840760" cy="4708981"/>
          </a:xfrm>
          <a:prstGeom prst="rect">
            <a:avLst/>
          </a:prstGeom>
        </p:spPr>
        <p:txBody>
          <a:bodyPr wrap="square">
            <a:spAutoFit/>
          </a:bodyPr>
          <a:lstStyle/>
          <a:p>
            <a:pPr lvl="0" fontAlgn="base">
              <a:spcBef>
                <a:spcPct val="0"/>
              </a:spcBef>
              <a:spcAft>
                <a:spcPct val="0"/>
              </a:spcAft>
            </a:pPr>
            <a:r>
              <a:rPr lang="ru-RU" altLang="ru-RU" sz="2000" dirty="0" smtClean="0">
                <a:solidFill>
                  <a:srgbClr val="000000"/>
                </a:solidFill>
                <a:latin typeface="Times New Roman" pitchFamily="18" charset="0"/>
                <a:cs typeface="Times New Roman" pitchFamily="18" charset="0"/>
              </a:rPr>
              <a:t>Жила девочка Женя. Однажды послала её мама в магазин за баранками. Купила Женя семь баранок: две баранки с тмином для папы, две баранки с маком для мамы, две баранки с сахаром для себя и одну маленькую розовую баранку для братика Павлика.</a:t>
            </a:r>
            <a:endParaRPr lang="ru-RU" altLang="ru-RU" sz="2000" dirty="0" smtClean="0">
              <a:latin typeface="Times New Roman" pitchFamily="18" charset="0"/>
              <a:cs typeface="Times New Roman" pitchFamily="18" charset="0"/>
            </a:endParaRPr>
          </a:p>
          <a:p>
            <a:pPr lvl="0"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  </a:t>
            </a:r>
            <a:endParaRPr lang="ru-RU" altLang="ru-RU" sz="2000" dirty="0" smtClean="0">
              <a:latin typeface="Times New Roman" pitchFamily="18" charset="0"/>
              <a:cs typeface="Times New Roman" pitchFamily="18" charset="0"/>
            </a:endParaRPr>
          </a:p>
          <a:p>
            <a:pPr lvl="0"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Взяла Женя связку баранок и отправилась домой. Идет, по сторонам зевает, вывески читает, ворон считает. А сзади тем временем сзади пристала незнакомая собака, да все баранки одну за другой и съела. Сначала съела папины с тмином, потом мамины с маком, потом Женины с сахаром. Почувствовала Женя, что баранки стали что-то чересчур легкие. Обернулась, да уж поздно. Мочалка болтается пустая, а собака последнюю, розовую </a:t>
            </a:r>
            <a:r>
              <a:rPr lang="ru-RU" altLang="ru-RU" sz="2000" dirty="0" err="1" smtClean="0">
                <a:solidFill>
                  <a:srgbClr val="000000"/>
                </a:solidFill>
                <a:latin typeface="Times New Roman" pitchFamily="18" charset="0"/>
                <a:cs typeface="Times New Roman" pitchFamily="18" charset="0"/>
              </a:rPr>
              <a:t>Павликову</a:t>
            </a:r>
            <a:r>
              <a:rPr lang="ru-RU" altLang="ru-RU" sz="2000" dirty="0" smtClean="0">
                <a:solidFill>
                  <a:srgbClr val="000000"/>
                </a:solidFill>
                <a:latin typeface="Times New Roman" pitchFamily="18" charset="0"/>
                <a:cs typeface="Times New Roman" pitchFamily="18" charset="0"/>
              </a:rPr>
              <a:t> </a:t>
            </a:r>
            <a:r>
              <a:rPr lang="ru-RU" altLang="ru-RU" sz="2000" dirty="0" err="1" smtClean="0">
                <a:solidFill>
                  <a:srgbClr val="000000"/>
                </a:solidFill>
                <a:latin typeface="Times New Roman" pitchFamily="18" charset="0"/>
                <a:cs typeface="Times New Roman" pitchFamily="18" charset="0"/>
              </a:rPr>
              <a:t>бараночку</a:t>
            </a:r>
            <a:r>
              <a:rPr lang="ru-RU" altLang="ru-RU" sz="2000" dirty="0" smtClean="0">
                <a:solidFill>
                  <a:srgbClr val="000000"/>
                </a:solidFill>
                <a:latin typeface="Times New Roman" pitchFamily="18" charset="0"/>
                <a:cs typeface="Times New Roman" pitchFamily="18" charset="0"/>
              </a:rPr>
              <a:t> доедает, и счастливо облизывается.</a:t>
            </a:r>
          </a:p>
        </p:txBody>
      </p:sp>
      <p:pic>
        <p:nvPicPr>
          <p:cNvPr id="25602" name="Picture 2" descr="https://i6.otzovik.com/2017/09/11/5358422/img/2120782.png"/>
          <p:cNvPicPr>
            <a:picLocks noChangeAspect="1" noChangeArrowheads="1"/>
          </p:cNvPicPr>
          <p:nvPr/>
        </p:nvPicPr>
        <p:blipFill>
          <a:blip r:embed="rId3" cstate="print"/>
          <a:srcRect/>
          <a:stretch>
            <a:fillRect/>
          </a:stretch>
        </p:blipFill>
        <p:spPr bwMode="auto">
          <a:xfrm>
            <a:off x="-4861048" y="332656"/>
            <a:ext cx="4478463" cy="62474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1.48148E-6 L 0.75608 -0.03148 " pathEditMode="relative" ptsTypes="AA">
                                      <p:cBhvr>
                                        <p:cTn id="6" dur="2000" fill="hold"/>
                                        <p:tgtEl>
                                          <p:spTgt spid="2560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3" name="Прямоугольник 2"/>
          <p:cNvSpPr/>
          <p:nvPr/>
        </p:nvSpPr>
        <p:spPr>
          <a:xfrm>
            <a:off x="1403648" y="1700808"/>
            <a:ext cx="5454352" cy="3108543"/>
          </a:xfrm>
          <a:prstGeom prst="rect">
            <a:avLst/>
          </a:prstGeom>
        </p:spPr>
        <p:txBody>
          <a:bodyPr wrap="square">
            <a:spAutoFit/>
          </a:bodyPr>
          <a:lstStyle/>
          <a:p>
            <a:r>
              <a:rPr lang="ru-RU" sz="2800" dirty="0" smtClean="0">
                <a:latin typeface="Times New Roman" pitchFamily="18" charset="0"/>
                <a:cs typeface="Times New Roman" pitchFamily="18" charset="0"/>
              </a:rPr>
              <a:t>Кто стучится в дверь ко мне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 толстой сумкой на ремне,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 цифрой 5 на медной бляшке,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В синей форменной фуражке?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Это он,</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Это он,</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Ленинградский …….</a:t>
            </a:r>
            <a:endParaRPr lang="ru-RU" sz="2800" dirty="0">
              <a:latin typeface="Times New Roman" pitchFamily="18" charset="0"/>
              <a:cs typeface="Times New Roman" pitchFamily="18" charset="0"/>
            </a:endParaRPr>
          </a:p>
        </p:txBody>
      </p:sp>
      <p:pic>
        <p:nvPicPr>
          <p:cNvPr id="26626" name="Picture 2" descr="https://sun9-33.userapi.com/impg/c855432/v855432381/23cfdc/b5uUNn9EhBc.jpg?size=480x636&amp;quality=96&amp;sign=fd3a4be24d77b2ceb0a223c48f7c7d7d&amp;c_uniq_tag=aBBCTulwaVgkBqQuHJPsKKajkFiFq2KOKsc-Vpw1rUM&amp;type=album"/>
          <p:cNvPicPr>
            <a:picLocks noChangeAspect="1" noChangeArrowheads="1"/>
          </p:cNvPicPr>
          <p:nvPr/>
        </p:nvPicPr>
        <p:blipFill>
          <a:blip r:embed="rId3" cstate="print"/>
          <a:srcRect/>
          <a:stretch>
            <a:fillRect/>
          </a:stretch>
        </p:blipFill>
        <p:spPr bwMode="auto">
          <a:xfrm>
            <a:off x="-5509120" y="260648"/>
            <a:ext cx="4680520" cy="60579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48148E-6 L 0.82691 1.48148E-6 " pathEditMode="relative" ptsTypes="AA">
                                      <p:cBhvr>
                                        <p:cTn id="6" dur="2000" fill="hold"/>
                                        <p:tgtEl>
                                          <p:spTgt spid="266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3" name="Прямоугольник 2"/>
          <p:cNvSpPr/>
          <p:nvPr/>
        </p:nvSpPr>
        <p:spPr>
          <a:xfrm>
            <a:off x="683568" y="1052736"/>
            <a:ext cx="7920880" cy="4708981"/>
          </a:xfrm>
          <a:prstGeom prst="rect">
            <a:avLst/>
          </a:prstGeom>
        </p:spPr>
        <p:txBody>
          <a:bodyPr wrap="square">
            <a:spAutoFit/>
          </a:bodyPr>
          <a:lstStyle/>
          <a:p>
            <a:pPr algn="ctr"/>
            <a:r>
              <a:rPr lang="ru-RU" sz="2000" i="1" u="sng" dirty="0" smtClean="0">
                <a:solidFill>
                  <a:schemeClr val="tx2">
                    <a:lumMod val="75000"/>
                  </a:schemeClr>
                </a:solidFill>
                <a:latin typeface="Times New Roman" pitchFamily="18" charset="0"/>
                <a:cs typeface="Times New Roman" pitchFamily="18" charset="0"/>
              </a:rPr>
              <a:t>Перечень художественной литературы по нравственно - патриотическому воспитанию детей дошкольного возраста Перечень литературы Задачи </a:t>
            </a:r>
          </a:p>
          <a:p>
            <a:endParaRPr lang="ru-RU" sz="2000" dirty="0" smtClean="0"/>
          </a:p>
          <a:p>
            <a:r>
              <a:rPr lang="ru-RU" sz="2000" b="1" dirty="0" smtClean="0">
                <a:solidFill>
                  <a:schemeClr val="tx2">
                    <a:lumMod val="75000"/>
                  </a:schemeClr>
                </a:solidFill>
                <a:latin typeface="Times New Roman" pitchFamily="18" charset="0"/>
                <a:cs typeface="Times New Roman" pitchFamily="18" charset="0"/>
              </a:rPr>
              <a:t>Вторая младшая группа (3 – 4 года</a:t>
            </a:r>
            <a:r>
              <a:rPr lang="ru-RU" sz="2000" dirty="0" smtClean="0">
                <a:latin typeface="Times New Roman" pitchFamily="18" charset="0"/>
                <a:cs typeface="Times New Roman" pitchFamily="18" charset="0"/>
              </a:rPr>
              <a:t>) Е. Благинина «Мама спит, она устала…» К.Д. Ушинский Рассказы для детей 3 – 4 лет П. Синявский «Родная земля», «Родное», «Родной огонек», «Что такое Родина?», «Рисунок», «Родная песенка» А.И. </a:t>
            </a:r>
            <a:r>
              <a:rPr lang="ru-RU" sz="2000" dirty="0" err="1" smtClean="0">
                <a:latin typeface="Times New Roman" pitchFamily="18" charset="0"/>
                <a:cs typeface="Times New Roman" pitchFamily="18" charset="0"/>
              </a:rPr>
              <a:t>Горляк</a:t>
            </a:r>
            <a:r>
              <a:rPr lang="ru-RU" sz="2000" dirty="0" smtClean="0">
                <a:latin typeface="Times New Roman" pitchFamily="18" charset="0"/>
                <a:cs typeface="Times New Roman" pitchFamily="18" charset="0"/>
              </a:rPr>
              <a:t> «Белая ромашка…» Л. </a:t>
            </a:r>
            <a:r>
              <a:rPr lang="ru-RU" sz="2000" dirty="0" err="1" smtClean="0">
                <a:latin typeface="Times New Roman" pitchFamily="18" charset="0"/>
                <a:cs typeface="Times New Roman" pitchFamily="18" charset="0"/>
              </a:rPr>
              <a:t>Олифирова</a:t>
            </a:r>
            <a:r>
              <a:rPr lang="ru-RU" sz="2000" dirty="0" smtClean="0">
                <a:latin typeface="Times New Roman" pitchFamily="18" charset="0"/>
                <a:cs typeface="Times New Roman" pitchFamily="18" charset="0"/>
              </a:rPr>
              <a:t> «Главные слова» А. Барто «Флажок» Русские народные потешки, </a:t>
            </a:r>
            <a:r>
              <a:rPr lang="ru-RU" sz="2000" dirty="0" err="1" smtClean="0">
                <a:latin typeface="Times New Roman" pitchFamily="18" charset="0"/>
                <a:cs typeface="Times New Roman" pitchFamily="18" charset="0"/>
              </a:rPr>
              <a:t>заклички</a:t>
            </a:r>
            <a:r>
              <a:rPr lang="ru-RU" sz="2000" dirty="0" smtClean="0">
                <a:latin typeface="Times New Roman" pitchFamily="18" charset="0"/>
                <a:cs typeface="Times New Roman" pitchFamily="18" charset="0"/>
              </a:rPr>
              <a:t>, песенки: «</a:t>
            </a:r>
            <a:r>
              <a:rPr lang="ru-RU" sz="2000" dirty="0" err="1" smtClean="0">
                <a:latin typeface="Times New Roman" pitchFamily="18" charset="0"/>
                <a:cs typeface="Times New Roman" pitchFamily="18" charset="0"/>
              </a:rPr>
              <a:t>Аты</a:t>
            </a:r>
            <a:r>
              <a:rPr lang="ru-RU" sz="2000" dirty="0" smtClean="0">
                <a:latin typeface="Times New Roman" pitchFamily="18" charset="0"/>
                <a:cs typeface="Times New Roman" pitchFamily="18" charset="0"/>
              </a:rPr>
              <a:t> – баты, шли солдаты» </a:t>
            </a:r>
          </a:p>
          <a:p>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Задачи: </a:t>
            </a:r>
            <a:r>
              <a:rPr lang="ru-RU" sz="2000" dirty="0" smtClean="0">
                <a:latin typeface="Times New Roman" pitchFamily="18" charset="0"/>
                <a:cs typeface="Times New Roman" pitchFamily="18" charset="0"/>
              </a:rPr>
              <a:t>Знакомить с художественной литературой по патриотическому воспитанию и расширять знания о своей семье, родном городе, стране, через художественное слово, воспитывать интерес к истории</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3" name="Прямоугольник 2"/>
          <p:cNvSpPr/>
          <p:nvPr/>
        </p:nvSpPr>
        <p:spPr>
          <a:xfrm>
            <a:off x="395536" y="908720"/>
            <a:ext cx="8064896" cy="4001095"/>
          </a:xfrm>
          <a:prstGeom prst="rect">
            <a:avLst/>
          </a:prstGeom>
        </p:spPr>
        <p:txBody>
          <a:bodyPr wrap="square">
            <a:spAutoFit/>
          </a:bodyPr>
          <a:lstStyle/>
          <a:p>
            <a:r>
              <a:rPr lang="ru-RU" sz="2000" b="1" dirty="0" smtClean="0">
                <a:solidFill>
                  <a:schemeClr val="tx2">
                    <a:lumMod val="75000"/>
                  </a:schemeClr>
                </a:solidFill>
                <a:latin typeface="Times New Roman" pitchFamily="18" charset="0"/>
                <a:cs typeface="Times New Roman" pitchFamily="18" charset="0"/>
              </a:rPr>
              <a:t>Средняя группа (4 – 5 лет) </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В.В. Маяковский «Что такое хорошо и что такое плохо?» К.Д. Ушинский Рассказы для детей 4 – 5 лет Л. Кассиль «Сестра», «Твои защитники» О. Емельянова «Любовь к Родине», «Наша родина – Россия!» В. Степанов «Необъятная страна» Л. </a:t>
            </a:r>
            <a:r>
              <a:rPr lang="ru-RU" dirty="0" err="1" smtClean="0">
                <a:latin typeface="Times New Roman" pitchFamily="18" charset="0"/>
                <a:cs typeface="Times New Roman" pitchFamily="18" charset="0"/>
              </a:rPr>
              <a:t>Олифирова</a:t>
            </a:r>
            <a:r>
              <a:rPr lang="ru-RU" dirty="0" smtClean="0">
                <a:latin typeface="Times New Roman" pitchFamily="18" charset="0"/>
                <a:cs typeface="Times New Roman" pitchFamily="18" charset="0"/>
              </a:rPr>
              <a:t> «Главные слова», «Наша Родина», «Родимая страна» В. Орлов «Я узнал, что у меня…», «Разноцветная планета», «Родное» В. Шариков «Самый лучший в мире </a:t>
            </a:r>
            <a:r>
              <a:rPr lang="ru-RU" dirty="0" err="1" smtClean="0">
                <a:latin typeface="Times New Roman" pitchFamily="18" charset="0"/>
                <a:cs typeface="Times New Roman" pitchFamily="18" charset="0"/>
              </a:rPr>
              <a:t>Триколор</a:t>
            </a:r>
            <a:r>
              <a:rPr lang="ru-RU" dirty="0" smtClean="0">
                <a:latin typeface="Times New Roman" pitchFamily="18" charset="0"/>
                <a:cs typeface="Times New Roman" pitchFamily="18" charset="0"/>
              </a:rPr>
              <a:t> в России…» П. Синявский «Родная земля» Ю. </a:t>
            </a:r>
            <a:r>
              <a:rPr lang="ru-RU" dirty="0" err="1" smtClean="0">
                <a:latin typeface="Times New Roman" pitchFamily="18" charset="0"/>
                <a:cs typeface="Times New Roman" pitchFamily="18" charset="0"/>
              </a:rPr>
              <a:t>Друнина</a:t>
            </a:r>
            <a:r>
              <a:rPr lang="ru-RU" dirty="0" smtClean="0">
                <a:latin typeface="Times New Roman" pitchFamily="18" charset="0"/>
                <a:cs typeface="Times New Roman" pitchFamily="18" charset="0"/>
              </a:rPr>
              <a:t> «Веет чем – то родным и древнем» Е. Трутнева «За мир, за детей» А. Пришелец «Наш край», «Необъятная страна» Т. Бокова «Родина» Ю. </a:t>
            </a:r>
            <a:r>
              <a:rPr lang="ru-RU" dirty="0" err="1" smtClean="0">
                <a:latin typeface="Times New Roman" pitchFamily="18" charset="0"/>
                <a:cs typeface="Times New Roman" pitchFamily="18" charset="0"/>
              </a:rPr>
              <a:t>Энтин</a:t>
            </a:r>
            <a:r>
              <a:rPr lang="ru-RU" dirty="0" smtClean="0">
                <a:latin typeface="Times New Roman" pitchFamily="18" charset="0"/>
                <a:cs typeface="Times New Roman" pitchFamily="18" charset="0"/>
              </a:rPr>
              <a:t> «Край, в котором ты живешь» Р. </a:t>
            </a:r>
            <a:r>
              <a:rPr lang="ru-RU" dirty="0" err="1" smtClean="0">
                <a:latin typeface="Times New Roman" pitchFamily="18" charset="0"/>
                <a:cs typeface="Times New Roman" pitchFamily="18" charset="0"/>
              </a:rPr>
              <a:t>Босилек</a:t>
            </a:r>
            <a:r>
              <a:rPr lang="ru-RU" dirty="0" smtClean="0">
                <a:latin typeface="Times New Roman" pitchFamily="18" charset="0"/>
                <a:cs typeface="Times New Roman" pitchFamily="18" charset="0"/>
              </a:rPr>
              <a:t> «Над родной землею» Л. Воронько «Лучше нет родного края»</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4" name="Прямоугольник 3"/>
          <p:cNvSpPr/>
          <p:nvPr/>
        </p:nvSpPr>
        <p:spPr>
          <a:xfrm>
            <a:off x="467544" y="4293096"/>
            <a:ext cx="7992888" cy="1754326"/>
          </a:xfrm>
          <a:prstGeom prst="rect">
            <a:avLst/>
          </a:prstGeom>
        </p:spPr>
        <p:txBody>
          <a:bodyPr wrap="square">
            <a:spAutoFit/>
          </a:bodyPr>
          <a:lstStyle/>
          <a:p>
            <a:r>
              <a:rPr lang="ru-RU" b="1" dirty="0" smtClean="0">
                <a:latin typeface="Times New Roman" pitchFamily="18" charset="0"/>
                <a:cs typeface="Times New Roman" pitchFamily="18" charset="0"/>
              </a:rPr>
              <a:t>Задачи: </a:t>
            </a:r>
            <a:r>
              <a:rPr lang="ru-RU" dirty="0" smtClean="0">
                <a:latin typeface="Times New Roman" pitchFamily="18" charset="0"/>
                <a:cs typeface="Times New Roman" pitchFamily="18" charset="0"/>
              </a:rPr>
              <a:t>Осознание принадлежности к своему городу, национальности; • Формирование гуманного и культурного поведения, соблюдение моральных норм, доброжелательных отношений между детьми; • Пробуждение бережного отношения к своему языку; • Воспитание положительного отношения к труду, желания трудиться; • Развитие способности верить в себя и в свои возможности; • Формирование представлений родном крае</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3" name="Прямоугольник 2"/>
          <p:cNvSpPr/>
          <p:nvPr/>
        </p:nvSpPr>
        <p:spPr>
          <a:xfrm>
            <a:off x="323528" y="1268760"/>
            <a:ext cx="8208912" cy="4524315"/>
          </a:xfrm>
          <a:prstGeom prst="rect">
            <a:avLst/>
          </a:prstGeom>
        </p:spPr>
        <p:txBody>
          <a:bodyPr wrap="square">
            <a:spAutoFit/>
          </a:bodyPr>
          <a:lstStyle/>
          <a:p>
            <a:r>
              <a:rPr lang="ru-RU" sz="2000" b="1" dirty="0" smtClean="0">
                <a:solidFill>
                  <a:schemeClr val="tx2">
                    <a:lumMod val="75000"/>
                  </a:schemeClr>
                </a:solidFill>
                <a:latin typeface="Times New Roman" pitchFamily="18" charset="0"/>
                <a:cs typeface="Times New Roman" pitchFamily="18" charset="0"/>
              </a:rPr>
              <a:t>Старшая группа (5 - 6 лет) </a:t>
            </a:r>
            <a:r>
              <a:rPr lang="ru-RU" dirty="0" smtClean="0">
                <a:latin typeface="Times New Roman" pitchFamily="18" charset="0"/>
                <a:cs typeface="Times New Roman" pitchFamily="18" charset="0"/>
              </a:rPr>
              <a:t>К.Д. Ушинский Рассказы для детей 5 – 6 лет А. Митяев «Мешок овсянки» А. Прокофьев «Родина» А. Твардовский «Рассказ танкиста» З. Александрова «Дозор», «Родина» К. Симонов «Сын артиллериста» М. Исаковский «Здесь похоронен красноармеец», «Навек запомни» М.Ю. Лермонтов «Родина» О. </a:t>
            </a:r>
            <a:r>
              <a:rPr lang="ru-RU" dirty="0" err="1" smtClean="0">
                <a:latin typeface="Times New Roman" pitchFamily="18" charset="0"/>
                <a:cs typeface="Times New Roman" pitchFamily="18" charset="0"/>
              </a:rPr>
              <a:t>Высотская</a:t>
            </a:r>
            <a:r>
              <a:rPr lang="ru-RU" dirty="0" smtClean="0">
                <a:latin typeface="Times New Roman" pitchFamily="18" charset="0"/>
                <a:cs typeface="Times New Roman" pitchFamily="18" charset="0"/>
              </a:rPr>
              <a:t> «Мой брат уехал на границу», «Салют» С. </a:t>
            </a:r>
            <a:r>
              <a:rPr lang="ru-RU" dirty="0" err="1" smtClean="0">
                <a:latin typeface="Times New Roman" pitchFamily="18" charset="0"/>
                <a:cs typeface="Times New Roman" pitchFamily="18" charset="0"/>
              </a:rPr>
              <a:t>Баруздин</a:t>
            </a:r>
            <a:r>
              <a:rPr lang="ru-RU" dirty="0" smtClean="0">
                <a:latin typeface="Times New Roman" pitchFamily="18" charset="0"/>
                <a:cs typeface="Times New Roman" pitchFamily="18" charset="0"/>
              </a:rPr>
              <a:t> «Слава», «Страна, где мы живём», «За Родину» С. Михалков «Моя улица» В. Степанов «Песня», «Российская семья», «Наш дом», «Встреча» В. </a:t>
            </a:r>
            <a:r>
              <a:rPr lang="ru-RU" dirty="0" err="1" smtClean="0">
                <a:latin typeface="Times New Roman" pitchFamily="18" charset="0"/>
                <a:cs typeface="Times New Roman" pitchFamily="18" charset="0"/>
              </a:rPr>
              <a:t>Семернин</a:t>
            </a:r>
            <a:r>
              <a:rPr lang="ru-RU" dirty="0" smtClean="0">
                <a:latin typeface="Times New Roman" pitchFamily="18" charset="0"/>
                <a:cs typeface="Times New Roman" pitchFamily="18" charset="0"/>
              </a:rPr>
              <a:t> «Родиной зовётся…» П. Синявский «Рисунок», «Россия» Г. Ладонщиков «Родная земля», «Скворец на чужбине» П. Вяземский «Степь», «Ещё тройка» В. Жуковский «Там небеса и воды ясны», «Родного неба милый свет» А. С. Пушкин «Зимнее утро» Ф, Глинка «Сон русского на чужбине», «Москва» М. Лермонтов «Родина», отрывок из поэмы «Сашка» Н. Крупина «</a:t>
            </a:r>
            <a:r>
              <a:rPr lang="ru-RU" dirty="0" err="1" smtClean="0">
                <a:latin typeface="Times New Roman" pitchFamily="18" charset="0"/>
                <a:cs typeface="Times New Roman" pitchFamily="18" charset="0"/>
              </a:rPr>
              <a:t>Аты</a:t>
            </a:r>
            <a:r>
              <a:rPr lang="ru-RU" dirty="0" smtClean="0">
                <a:latin typeface="Times New Roman" pitchFamily="18" charset="0"/>
                <a:cs typeface="Times New Roman" pitchFamily="18" charset="0"/>
              </a:rPr>
              <a:t> – Баты» А.Д. Головин «День Победы» А.Я. Гольдберг «Баллада об угольке» Н. П. Сидоренкова «Русь» Л.С. </a:t>
            </a:r>
            <a:r>
              <a:rPr lang="ru-RU" dirty="0" err="1" smtClean="0">
                <a:latin typeface="Times New Roman" pitchFamily="18" charset="0"/>
                <a:cs typeface="Times New Roman" pitchFamily="18" charset="0"/>
              </a:rPr>
              <a:t>Кызыма</a:t>
            </a:r>
            <a:r>
              <a:rPr lang="ru-RU" dirty="0" smtClean="0">
                <a:latin typeface="Times New Roman" pitchFamily="18" charset="0"/>
                <a:cs typeface="Times New Roman" pitchFamily="18" charset="0"/>
              </a:rPr>
              <a:t> «Если был бы я художник», «Родина» А. </a:t>
            </a:r>
            <a:r>
              <a:rPr lang="ru-RU" dirty="0" err="1" smtClean="0">
                <a:latin typeface="Times New Roman" pitchFamily="18" charset="0"/>
                <a:cs typeface="Times New Roman" pitchFamily="18" charset="0"/>
              </a:rPr>
              <a:t>Горляк</a:t>
            </a:r>
            <a:r>
              <a:rPr lang="ru-RU" dirty="0" smtClean="0">
                <a:latin typeface="Times New Roman" pitchFamily="18" charset="0"/>
                <a:cs typeface="Times New Roman" pitchFamily="18" charset="0"/>
              </a:rPr>
              <a:t> «Красная площадь» Н. Забила «Как велика моя земля» (отрывок) Т. Белозеров «В родном краю» А. </a:t>
            </a:r>
            <a:r>
              <a:rPr lang="ru-RU" dirty="0" err="1" smtClean="0">
                <a:latin typeface="Times New Roman" pitchFamily="18" charset="0"/>
                <a:cs typeface="Times New Roman" pitchFamily="18" charset="0"/>
              </a:rPr>
              <a:t>Агебаев</a:t>
            </a:r>
            <a:r>
              <a:rPr lang="ru-RU" dirty="0" smtClean="0">
                <a:latin typeface="Times New Roman" pitchFamily="18" charset="0"/>
                <a:cs typeface="Times New Roman" pitchFamily="18" charset="0"/>
              </a:rPr>
              <a:t> «День Победы»</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3" name="Прямоугольник 2"/>
          <p:cNvSpPr/>
          <p:nvPr/>
        </p:nvSpPr>
        <p:spPr>
          <a:xfrm>
            <a:off x="467544" y="1124744"/>
            <a:ext cx="8280920" cy="4708981"/>
          </a:xfrm>
          <a:prstGeom prst="rect">
            <a:avLst/>
          </a:prstGeom>
        </p:spPr>
        <p:txBody>
          <a:bodyPr wrap="square">
            <a:spAutoFit/>
          </a:bodyPr>
          <a:lstStyle/>
          <a:p>
            <a:r>
              <a:rPr lang="ru-RU" sz="2000" b="1" dirty="0" smtClean="0">
                <a:solidFill>
                  <a:schemeClr val="tx2">
                    <a:lumMod val="75000"/>
                  </a:schemeClr>
                </a:solidFill>
                <a:latin typeface="Times New Roman" pitchFamily="18" charset="0"/>
                <a:cs typeface="Times New Roman" pitchFamily="18" charset="0"/>
              </a:rPr>
              <a:t>Подготовительная к школе группа (6 – 7 лет)</a:t>
            </a:r>
          </a:p>
          <a:p>
            <a:r>
              <a:rPr lang="ru-RU" sz="2000" dirty="0" smtClean="0">
                <a:latin typeface="Times New Roman" pitchFamily="18" charset="0"/>
                <a:cs typeface="Times New Roman" pitchFamily="18" charset="0"/>
              </a:rPr>
              <a:t>К.Д. Ушинский Рассказы для детей 6 – 7 лет А. Барто «На заставе» А. </a:t>
            </a:r>
            <a:r>
              <a:rPr lang="ru-RU" sz="2000" dirty="0" err="1" smtClean="0">
                <a:latin typeface="Times New Roman" pitchFamily="18" charset="0"/>
                <a:cs typeface="Times New Roman" pitchFamily="18" charset="0"/>
              </a:rPr>
              <a:t>Дугилов</a:t>
            </a:r>
            <a:r>
              <a:rPr lang="ru-RU" sz="2000" dirty="0" smtClean="0">
                <a:latin typeface="Times New Roman" pitchFamily="18" charset="0"/>
                <a:cs typeface="Times New Roman" pitchFamily="18" charset="0"/>
              </a:rPr>
              <a:t> «Моя улица». А. Митяев «Землянка», «Мешок овсянки», «Почему Армия родная», «Москва» А. Прокофьев «Родина» В.Н. Орлов «Парад», «Салют», «Родина», «Здравствуй, Родина моя», «Рисунок», «Старший брат», «Что нельзя купить» • Осознание принадлежности к своему народу, республике, государству; • Формирование гуманного и культурного поведения, толерантного сознания. Активное участие в жизни города, осознание себя как личности – гражданина своей «малой» родины; • Воспитание уважения к людям труда, формирование потребности З. Александрова «Дозор», «Родина» Л. Кассиль «Сестра», «Памятник советскому солдату», «Твои защитники» М. Исаковский «Здесь похоронен красноармеец» М.Ю. Лермонтов «Родина» О. Высоцкая «Мой брат уехал на границу» С. Алексеев «Первый ночной таран», «Дом» С. Михалков «Моя улица»</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3" name="Прямоугольник 2"/>
          <p:cNvSpPr/>
          <p:nvPr/>
        </p:nvSpPr>
        <p:spPr>
          <a:xfrm>
            <a:off x="1187624" y="1340768"/>
            <a:ext cx="6768752" cy="3785652"/>
          </a:xfrm>
          <a:prstGeom prst="rect">
            <a:avLst/>
          </a:prstGeom>
        </p:spPr>
        <p:txBody>
          <a:bodyPr wrap="square">
            <a:spAutoFit/>
          </a:bodyPr>
          <a:lstStyle/>
          <a:p>
            <a:pPr algn="ctr"/>
            <a:r>
              <a:rPr lang="ru-RU" sz="2400" dirty="0" smtClean="0">
                <a:solidFill>
                  <a:srgbClr val="002060"/>
                </a:solidFill>
                <a:latin typeface="Times New Roman" pitchFamily="18" charset="0"/>
                <a:cs typeface="Times New Roman" pitchFamily="18" charset="0"/>
              </a:rPr>
              <a:t>Воспитать патриота своей Родины - ответственная и сложная задача. Решение которой в дошкольном возрасте только начинается. Планомерная, систематическая работа, использование разнообразных средств воспитания, общие усилия детского сада и семьи,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a:t>
            </a:r>
            <a:endParaRPr lang="ru-RU" sz="2400" dirty="0">
              <a:solidFill>
                <a:srgbClr val="002060"/>
              </a:solidFill>
              <a:latin typeface="Times New Roman" pitchFamily="18" charset="0"/>
              <a:cs typeface="Times New Roman" pitchFamily="18" charset="0"/>
            </a:endParaRPr>
          </a:p>
        </p:txBody>
      </p:sp>
      <p:sp>
        <p:nvSpPr>
          <p:cNvPr id="4" name="Прямоугольник 3"/>
          <p:cNvSpPr/>
          <p:nvPr/>
        </p:nvSpPr>
        <p:spPr>
          <a:xfrm rot="10800000" flipV="1">
            <a:off x="1763683" y="4939317"/>
            <a:ext cx="6192689" cy="830997"/>
          </a:xfrm>
          <a:prstGeom prst="rect">
            <a:avLst/>
          </a:prstGeom>
        </p:spPr>
        <p:txBody>
          <a:bodyPr wrap="square">
            <a:spAutoFit/>
          </a:bodyPr>
          <a:lstStyle/>
          <a:p>
            <a:r>
              <a:rPr lang="ru-RU" sz="4800" dirty="0" smtClean="0">
                <a:solidFill>
                  <a:srgbClr val="FF0000"/>
                </a:solidFill>
                <a:latin typeface="Monotype Corsiva" pitchFamily="66" charset="0"/>
                <a:cs typeface="Times New Roman" pitchFamily="18" charset="0"/>
              </a:rPr>
              <a:t>Спасибо за   внимание!</a:t>
            </a:r>
            <a:endParaRPr lang="ru-RU" sz="48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3" name="Прямоугольник 2"/>
          <p:cNvSpPr/>
          <p:nvPr/>
        </p:nvSpPr>
        <p:spPr>
          <a:xfrm>
            <a:off x="467544" y="764704"/>
            <a:ext cx="8424936" cy="7366313"/>
          </a:xfrm>
          <a:prstGeom prst="rect">
            <a:avLst/>
          </a:prstGeom>
        </p:spPr>
        <p:txBody>
          <a:bodyPr wrap="square">
            <a:spAutoFit/>
          </a:bodyPr>
          <a:lstStyle/>
          <a:p>
            <a:r>
              <a:rPr lang="ru-RU" sz="1600" dirty="0" smtClean="0">
                <a:latin typeface="Times New Roman" pitchFamily="18" charset="0"/>
                <a:cs typeface="Times New Roman" pitchFamily="18" charset="0"/>
              </a:rPr>
              <a:t>В настоящее время перед дошкольными образовательными учреждениями остро встала проблема гражданско-патриотического воспитания подрастающего поколения. Дети, начиная с дошкольного возраста, страдают дефицитом знаний о родном городе, стране, особенностей русских традиций. Равнодушное отношение к близким людям, товарищам по группе, недостаток сочувствия и сострадания к чужому горю. Недостаточно сформирована система работы с родителями по проблеме нравственно - патриотического воспитания в семье.</a:t>
            </a:r>
          </a:p>
          <a:p>
            <a:r>
              <a:rPr lang="ru-RU" sz="1600" dirty="0" smtClean="0">
                <a:latin typeface="Times New Roman" pitchFamily="18" charset="0"/>
                <a:cs typeface="Times New Roman" pitchFamily="18" charset="0"/>
              </a:rPr>
              <a:t>Воспитание любви к своей Родине и уважения к своему народу начинается с раннего детства. И начинается не с абстрактного «мы любим нашу страну», а с знаний, с отношения, которое формируется у детей всюду – в семье, СМИ, на улице, на народных праздниках, мероприятиях, ну и конечно в детском саду, и в школе, под руководством воспитателей и учителей. Проблема гражданско-патриотического воспитания в</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современном мире актуальна. Принята государственная программа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«Патриотическое воспитание граждан Российской Федерации»,</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направленная на все социальные слои и возрастные группы граждан</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России. Между тем в средствах массовой информации продолжается</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дискуссия о том, надо ли воспитывать любовь к Родине. Но если мы не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научим ребенка любить свою страну: ее леса, моря, озера, горы,</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исторические памятники, словом рукотворные и природные чудеса, то</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кому она будет нужна? Кто будет радоваться ее достижениями, и болеть ее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горестями. Судьба Родины в руках человека. Родина такова, какой мы ее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делаем сами. Желание беречь и приумножать исторические и природные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богатства - вот цель воспитания любви к Родине, воспитание патриотов</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своего Отечества</a:t>
            </a:r>
          </a:p>
          <a:p>
            <a:r>
              <a:rPr lang="ru-RU" sz="2000" dirty="0" smtClean="0"/>
              <a:t/>
            </a:r>
            <a:br>
              <a:rPr lang="ru-RU" sz="2000" dirty="0" smtClean="0"/>
            </a:b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p>
          <a:p>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5" name="Прямоугольник 4"/>
          <p:cNvSpPr/>
          <p:nvPr/>
        </p:nvSpPr>
        <p:spPr>
          <a:xfrm>
            <a:off x="539552" y="1844824"/>
            <a:ext cx="7416824" cy="369332"/>
          </a:xfrm>
          <a:prstGeom prst="rect">
            <a:avLst/>
          </a:prstGeom>
        </p:spPr>
        <p:txBody>
          <a:bodyPr wrap="square">
            <a:spAutoFit/>
          </a:bodyPr>
          <a:lstStyle/>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3" name="Прямоугольник 2"/>
          <p:cNvSpPr/>
          <p:nvPr/>
        </p:nvSpPr>
        <p:spPr>
          <a:xfrm>
            <a:off x="899592" y="1443841"/>
            <a:ext cx="7488832" cy="3785652"/>
          </a:xfrm>
          <a:prstGeom prst="rect">
            <a:avLst/>
          </a:prstGeom>
        </p:spPr>
        <p:txBody>
          <a:bodyPr wrap="square">
            <a:spAutoFit/>
          </a:bodyPr>
          <a:lstStyle/>
          <a:p>
            <a:r>
              <a:rPr lang="ru-RU" sz="2400" b="1" dirty="0" smtClean="0">
                <a:solidFill>
                  <a:srgbClr val="333333"/>
                </a:solidFill>
                <a:latin typeface="Times New Roman" pitchFamily="18" charset="0"/>
                <a:cs typeface="Times New Roman" pitchFamily="18" charset="0"/>
              </a:rPr>
              <a:t>Патриотическое воспитание </a:t>
            </a:r>
            <a:r>
              <a:rPr lang="ru-RU" sz="2400" dirty="0" smtClean="0">
                <a:solidFill>
                  <a:srgbClr val="333333"/>
                </a:solidFill>
                <a:latin typeface="Times New Roman" pitchFamily="18" charset="0"/>
                <a:cs typeface="Times New Roman" pitchFamily="18" charset="0"/>
              </a:rPr>
              <a:t>– это сложный педагогический процесс, в результате которого у ребенка формируются представления, взгляды, убеждения, патриотическая позиция. Именно в дошкольном возрасте идет процесс социальной адаптации, жизненного определения, становление личности, формируются основные нравственные качества ребенка. Поэтому патриотическое воспитание детей является одной из основных задач дошкольного образовательного учреждения.</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3" name="Прямоугольник 2"/>
          <p:cNvSpPr/>
          <p:nvPr/>
        </p:nvSpPr>
        <p:spPr>
          <a:xfrm>
            <a:off x="179512" y="980728"/>
            <a:ext cx="8712968" cy="1015663"/>
          </a:xfrm>
          <a:prstGeom prst="rect">
            <a:avLst/>
          </a:prstGeom>
        </p:spPr>
        <p:txBody>
          <a:bodyPr wrap="square">
            <a:spAutoFit/>
          </a:bodyPr>
          <a:lstStyle/>
          <a:p>
            <a:pPr algn="ctr"/>
            <a:r>
              <a:rPr lang="ru-RU" b="1" dirty="0" smtClean="0">
                <a:solidFill>
                  <a:schemeClr val="tx2">
                    <a:lumMod val="75000"/>
                  </a:schemeClr>
                </a:solidFill>
                <a:latin typeface="Times New Roman" pitchFamily="18" charset="0"/>
                <a:cs typeface="Times New Roman" pitchFamily="18" charset="0"/>
              </a:rPr>
              <a:t>В рамках развивающего потенциала художественной литературы - целесообразно применять следующие принципы для воспитания патриотизма у детей</a:t>
            </a:r>
            <a:r>
              <a:rPr lang="ru-RU" sz="2400" b="1" dirty="0" smtClean="0">
                <a:solidFill>
                  <a:schemeClr val="tx2">
                    <a:lumMod val="75000"/>
                  </a:schemeClr>
                </a:solidFill>
                <a:latin typeface="Times New Roman" pitchFamily="18" charset="0"/>
                <a:cs typeface="Times New Roman" pitchFamily="18" charset="0"/>
              </a:rPr>
              <a:t>:</a:t>
            </a:r>
            <a:r>
              <a:rPr lang="ru-RU" sz="900" dirty="0" smtClean="0"/>
              <a:t/>
            </a:r>
            <a:br>
              <a:rPr lang="ru-RU" sz="900" dirty="0" smtClean="0"/>
            </a:br>
            <a:endParaRPr lang="ru-RU" dirty="0"/>
          </a:p>
        </p:txBody>
      </p:sp>
      <p:sp>
        <p:nvSpPr>
          <p:cNvPr id="4" name="Прямоугольник 3"/>
          <p:cNvSpPr/>
          <p:nvPr/>
        </p:nvSpPr>
        <p:spPr>
          <a:xfrm>
            <a:off x="467544" y="1700808"/>
            <a:ext cx="8424936" cy="4801314"/>
          </a:xfrm>
          <a:prstGeom prst="rect">
            <a:avLst/>
          </a:prstGeom>
        </p:spPr>
        <p:txBody>
          <a:bodyPr wrap="square">
            <a:spAutoFit/>
          </a:bodyPr>
          <a:lstStyle/>
          <a:p>
            <a:r>
              <a:rPr lang="ru-RU" dirty="0" smtClean="0"/>
              <a:t>– </a:t>
            </a:r>
            <a:r>
              <a:rPr lang="ru-RU" dirty="0" smtClean="0">
                <a:latin typeface="Times New Roman" pitchFamily="18" charset="0"/>
                <a:cs typeface="Times New Roman" pitchFamily="18" charset="0"/>
              </a:rPr>
              <a:t>принцип учета самоценного значения художественных произведений для воспитания патриотизма детей;</a:t>
            </a:r>
          </a:p>
          <a:p>
            <a:r>
              <a:rPr lang="ru-RU" dirty="0" smtClean="0">
                <a:latin typeface="Times New Roman" pitchFamily="18" charset="0"/>
                <a:cs typeface="Times New Roman" pitchFamily="18" charset="0"/>
              </a:rPr>
              <a:t>– принцип подбора конкретных художественных текстов, исходя из их морального и духовно-развивающего потенциала;</a:t>
            </a:r>
          </a:p>
          <a:p>
            <a:r>
              <a:rPr lang="ru-RU" dirty="0" smtClean="0">
                <a:latin typeface="Times New Roman" pitchFamily="18" charset="0"/>
                <a:cs typeface="Times New Roman" pitchFamily="18" charset="0"/>
              </a:rPr>
              <a:t>– принцип использования, кроме привычных жанров (поэзия, сказка, рассказ), больших литературных форм авторских сказочных и реалистических повестей, а также циклов рассказов и сказок со сквозным главным героем, создающих целостную картину событий. Это является особенно существенным для детей старшего дошкольного возраста, так как позволяет им показать широкий спектр возможных моделей поведения в разнообразных и меняющихся обстоятельствах;</a:t>
            </a:r>
          </a:p>
          <a:p>
            <a:r>
              <a:rPr lang="ru-RU" dirty="0" smtClean="0">
                <a:latin typeface="Times New Roman" pitchFamily="18" charset="0"/>
                <a:cs typeface="Times New Roman" pitchFamily="18" charset="0"/>
              </a:rPr>
              <a:t>– принцип использования совокупности художественных текстов, специально отобранных с учетом их структуры (художественной формы) и содержательно-смыслового наполнения. Эта совокупность имеет вид обязательной систематической программы, но также может быть представлена лишь в виде рекомендательного круга чтения. Педагог может подготовить список художественных произведений, воспитывающих патриотизм, которые он мог бы рекомендовать родителям для совместного прочтения с детьми дома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4" name="Прямоугольник 3"/>
          <p:cNvSpPr/>
          <p:nvPr/>
        </p:nvSpPr>
        <p:spPr>
          <a:xfrm>
            <a:off x="323528" y="836712"/>
            <a:ext cx="8568952" cy="954107"/>
          </a:xfrm>
          <a:prstGeom prst="rect">
            <a:avLst/>
          </a:prstGeom>
        </p:spPr>
        <p:txBody>
          <a:bodyPr wrap="square">
            <a:spAutoFit/>
          </a:bodyPr>
          <a:lstStyle/>
          <a:p>
            <a:pPr algn="ctr"/>
            <a:r>
              <a:rPr lang="ru-RU" sz="2800" b="1" dirty="0" smtClean="0">
                <a:solidFill>
                  <a:schemeClr val="tx2">
                    <a:lumMod val="75000"/>
                  </a:schemeClr>
                </a:solidFill>
                <a:latin typeface="Times New Roman" pitchFamily="18" charset="0"/>
                <a:cs typeface="Times New Roman" pitchFamily="18" charset="0"/>
              </a:rPr>
              <a:t>Составляющие патриотического воспитания</a:t>
            </a:r>
          </a:p>
          <a:p>
            <a:pPr algn="ctr"/>
            <a:r>
              <a:rPr lang="ru-RU" sz="2800" b="1" dirty="0" smtClean="0">
                <a:solidFill>
                  <a:schemeClr val="tx2">
                    <a:lumMod val="75000"/>
                  </a:schemeClr>
                </a:solidFill>
                <a:latin typeface="Times New Roman" pitchFamily="18" charset="0"/>
                <a:cs typeface="Times New Roman" pitchFamily="18" charset="0"/>
              </a:rPr>
              <a:t> в художественной литературе</a:t>
            </a:r>
            <a:endParaRPr lang="ru-RU" sz="2800" b="1" dirty="0">
              <a:solidFill>
                <a:schemeClr val="tx2">
                  <a:lumMod val="75000"/>
                </a:schemeClr>
              </a:solidFill>
              <a:latin typeface="Times New Roman" pitchFamily="18" charset="0"/>
              <a:cs typeface="Times New Roman" pitchFamily="18" charset="0"/>
            </a:endParaRPr>
          </a:p>
        </p:txBody>
      </p:sp>
      <p:sp>
        <p:nvSpPr>
          <p:cNvPr id="5" name="Прямоугольник 4"/>
          <p:cNvSpPr/>
          <p:nvPr/>
        </p:nvSpPr>
        <p:spPr>
          <a:xfrm>
            <a:off x="1043608" y="2136339"/>
            <a:ext cx="5814392" cy="3416320"/>
          </a:xfrm>
          <a:prstGeom prst="rect">
            <a:avLst/>
          </a:prstGeom>
        </p:spPr>
        <p:txBody>
          <a:bodyPr wrap="square">
            <a:spAutoFit/>
          </a:bodyPr>
          <a:lstStyle/>
          <a:p>
            <a:r>
              <a:rPr lang="ru-RU" dirty="0" smtClean="0"/>
              <a:t>- </a:t>
            </a:r>
            <a:r>
              <a:rPr lang="ru-RU" sz="2400" dirty="0" smtClean="0">
                <a:latin typeface="Times New Roman" pitchFamily="18" charset="0"/>
                <a:cs typeface="Times New Roman" pitchFamily="18" charset="0"/>
              </a:rPr>
              <a:t>О Великой Отечественной войне</a:t>
            </a:r>
          </a:p>
          <a:p>
            <a:r>
              <a:rPr lang="ru-RU" sz="2400" dirty="0" smtClean="0">
                <a:latin typeface="Times New Roman" pitchFamily="18" charset="0"/>
                <a:cs typeface="Times New Roman" pitchFamily="18" charset="0"/>
              </a:rPr>
              <a:t>- О природе</a:t>
            </a:r>
          </a:p>
          <a:p>
            <a:r>
              <a:rPr lang="ru-RU" sz="2400" dirty="0" smtClean="0">
                <a:latin typeface="Times New Roman" pitchFamily="18" charset="0"/>
                <a:cs typeface="Times New Roman" pitchFamily="18" charset="0"/>
              </a:rPr>
              <a:t>- О столице России и о родном городе</a:t>
            </a:r>
          </a:p>
          <a:p>
            <a:r>
              <a:rPr lang="ru-RU" sz="2400" dirty="0" smtClean="0">
                <a:latin typeface="Times New Roman" pitchFamily="18" charset="0"/>
                <a:cs typeface="Times New Roman" pitchFamily="18" charset="0"/>
              </a:rPr>
              <a:t>- Рассказы о различных профессиях</a:t>
            </a:r>
          </a:p>
          <a:p>
            <a:r>
              <a:rPr lang="ru-RU" sz="2400" dirty="0" smtClean="0">
                <a:latin typeface="Times New Roman" pitchFamily="18" charset="0"/>
                <a:cs typeface="Times New Roman" pitchFamily="18" charset="0"/>
              </a:rPr>
              <a:t>- Фольклор:</a:t>
            </a:r>
          </a:p>
          <a:p>
            <a:pPr>
              <a:buFont typeface="Wingdings" panose="05000000000000000000" pitchFamily="2" charset="2"/>
              <a:buChar char="ü"/>
            </a:pPr>
            <a:r>
              <a:rPr lang="ru-RU" sz="2400" dirty="0" smtClean="0">
                <a:latin typeface="Times New Roman" pitchFamily="18" charset="0"/>
                <a:cs typeface="Times New Roman" pitchFamily="18" charset="0"/>
              </a:rPr>
              <a:t>Пословицы</a:t>
            </a:r>
          </a:p>
          <a:p>
            <a:pPr>
              <a:buFont typeface="Wingdings" panose="05000000000000000000" pitchFamily="2" charset="2"/>
              <a:buChar char="ü"/>
            </a:pPr>
            <a:r>
              <a:rPr lang="ru-RU" sz="2400" dirty="0" smtClean="0">
                <a:latin typeface="Times New Roman" pitchFamily="18" charset="0"/>
                <a:cs typeface="Times New Roman" pitchFamily="18" charset="0"/>
              </a:rPr>
              <a:t>Поговорки</a:t>
            </a:r>
          </a:p>
          <a:p>
            <a:pPr>
              <a:buFont typeface="Wingdings" panose="05000000000000000000" pitchFamily="2" charset="2"/>
              <a:buChar char="ü"/>
            </a:pPr>
            <a:r>
              <a:rPr lang="ru-RU" sz="2400" dirty="0" smtClean="0">
                <a:latin typeface="Times New Roman" pitchFamily="18" charset="0"/>
                <a:cs typeface="Times New Roman" pitchFamily="18" charset="0"/>
              </a:rPr>
              <a:t>Сказки</a:t>
            </a:r>
          </a:p>
          <a:p>
            <a:pPr>
              <a:buFont typeface="Wingdings" panose="05000000000000000000" pitchFamily="2" charset="2"/>
              <a:buChar char="ü"/>
            </a:pPr>
            <a:r>
              <a:rPr lang="ru-RU" sz="2400" dirty="0" smtClean="0">
                <a:latin typeface="Times New Roman" pitchFamily="18" charset="0"/>
                <a:cs typeface="Times New Roman" pitchFamily="18" charset="0"/>
              </a:rPr>
              <a:t>Былины</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sp>
        <p:nvSpPr>
          <p:cNvPr id="3" name="Прямоугольник 2"/>
          <p:cNvSpPr/>
          <p:nvPr/>
        </p:nvSpPr>
        <p:spPr>
          <a:xfrm>
            <a:off x="1115616" y="1997839"/>
            <a:ext cx="7128792" cy="2862322"/>
          </a:xfrm>
          <a:prstGeom prst="rect">
            <a:avLst/>
          </a:prstGeom>
        </p:spPr>
        <p:txBody>
          <a:bodyPr wrap="square">
            <a:spAutoFit/>
          </a:bodyPr>
          <a:lstStyle/>
          <a:p>
            <a:r>
              <a:rPr lang="ru-RU" sz="2000" dirty="0" smtClean="0">
                <a:latin typeface="Times New Roman" pitchFamily="18" charset="0"/>
                <a:cs typeface="Times New Roman" pitchFamily="18" charset="0"/>
              </a:rPr>
              <a:t>Игра: «Научим послушанию» Ход: раздаются карточки с иллюстрациями к знакомым сказкам, в которых дети ослушались наказа старших: «Гуси-лебеди», «Колобок», «Волк и семеро козлят», «Красная шапочка», «Сестрица Алёнушка и братец Иванушка» и др. </a:t>
            </a:r>
          </a:p>
          <a:p>
            <a:endParaRPr lang="ru-RU" sz="2000" dirty="0" smtClean="0">
              <a:latin typeface="Times New Roman" pitchFamily="18" charset="0"/>
              <a:cs typeface="Times New Roman" pitchFamily="18" charset="0"/>
            </a:endParaRPr>
          </a:p>
          <a:p>
            <a:r>
              <a:rPr lang="ru-RU" sz="2000" dirty="0" smtClean="0">
                <a:solidFill>
                  <a:schemeClr val="tx2">
                    <a:lumMod val="75000"/>
                  </a:schemeClr>
                </a:solidFill>
                <a:latin typeface="Times New Roman" pitchFamily="18" charset="0"/>
                <a:cs typeface="Times New Roman" pitchFamily="18" charset="0"/>
              </a:rPr>
              <a:t>Вашему вниманию  представлены  картинки из  сказок</a:t>
            </a:r>
          </a:p>
          <a:p>
            <a:r>
              <a:rPr lang="ru-RU" sz="2000" dirty="0" smtClean="0">
                <a:latin typeface="Times New Roman" pitchFamily="18" charset="0"/>
                <a:cs typeface="Times New Roman" pitchFamily="18" charset="0"/>
              </a:rPr>
              <a:t>Задание — рассказать, как надо было действовать героям, чтобы избежать неудобной ситуации</a:t>
            </a:r>
            <a:endParaRPr lang="ru-RU" sz="2000" dirty="0">
              <a:latin typeface="Times New Roman" pitchFamily="18" charset="0"/>
              <a:cs typeface="Times New Roman" pitchFamily="18" charset="0"/>
            </a:endParaRPr>
          </a:p>
        </p:txBody>
      </p:sp>
      <p:sp>
        <p:nvSpPr>
          <p:cNvPr id="4" name="Прямоугольник 3"/>
          <p:cNvSpPr/>
          <p:nvPr/>
        </p:nvSpPr>
        <p:spPr>
          <a:xfrm>
            <a:off x="1403648" y="1124744"/>
            <a:ext cx="6336704" cy="523220"/>
          </a:xfrm>
          <a:prstGeom prst="rect">
            <a:avLst/>
          </a:prstGeom>
        </p:spPr>
        <p:txBody>
          <a:bodyPr wrap="square">
            <a:spAutoFit/>
          </a:bodyPr>
          <a:lstStyle/>
          <a:p>
            <a:pPr algn="ctr"/>
            <a:r>
              <a:rPr lang="ru-RU" sz="2800" dirty="0" smtClean="0">
                <a:solidFill>
                  <a:schemeClr val="tx2">
                    <a:lumMod val="75000"/>
                  </a:schemeClr>
                </a:solidFill>
                <a:latin typeface="Times New Roman" pitchFamily="18" charset="0"/>
                <a:cs typeface="Times New Roman" pitchFamily="18" charset="0"/>
              </a:rPr>
              <a:t>Игры на семинаре-практикуме</a:t>
            </a:r>
            <a:endParaRPr lang="ru-RU" sz="2800"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548680"/>
            <a:ext cx="8198747" cy="578876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pic>
        <p:nvPicPr>
          <p:cNvPr id="17410" name="Picture 2" descr="https://stotysyhc.ru/wp-content/uploads/2022/09/1625522778_17-phonoteka-org-p-zastavka-k-skazke-kolobok-krasivie-zastavk-17.jpg"/>
          <p:cNvPicPr>
            <a:picLocks noChangeAspect="1" noChangeArrowheads="1"/>
          </p:cNvPicPr>
          <p:nvPr/>
        </p:nvPicPr>
        <p:blipFill>
          <a:blip r:embed="rId3" cstate="print"/>
          <a:srcRect/>
          <a:stretch>
            <a:fillRect/>
          </a:stretch>
        </p:blipFill>
        <p:spPr bwMode="auto">
          <a:xfrm>
            <a:off x="467544" y="1052736"/>
            <a:ext cx="8338639" cy="50405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znanio.ru/d5af0e/ac/98/28f997ae481d7fc12cb496b52025926928.jpg"/>
          <p:cNvPicPr>
            <a:picLocks noChangeAspect="1" noChangeArrowheads="1"/>
          </p:cNvPicPr>
          <p:nvPr/>
        </p:nvPicPr>
        <p:blipFill>
          <a:blip r:embed="rId2" cstate="print"/>
          <a:srcRect/>
          <a:stretch>
            <a:fillRect/>
          </a:stretch>
        </p:blipFill>
        <p:spPr bwMode="auto">
          <a:xfrm>
            <a:off x="191235" y="132077"/>
            <a:ext cx="8701245" cy="6537283"/>
          </a:xfrm>
          <a:prstGeom prst="rect">
            <a:avLst/>
          </a:prstGeom>
          <a:noFill/>
        </p:spPr>
      </p:pic>
      <p:pic>
        <p:nvPicPr>
          <p:cNvPr id="16386" name="Picture 2" descr="https://sun9-59.userapi.com/impg/CI6dCKrYdG2sPesmaVtkiEF5TZvNdOrdKlGNAA/hoZNB_YrkT8.jpg?size=569x364&amp;quality=96&amp;sign=17e116222b4c7fa62c20ff8be79d85ac&amp;type=album"/>
          <p:cNvPicPr>
            <a:picLocks noChangeAspect="1" noChangeArrowheads="1"/>
          </p:cNvPicPr>
          <p:nvPr/>
        </p:nvPicPr>
        <p:blipFill>
          <a:blip r:embed="rId3" cstate="print"/>
          <a:srcRect/>
          <a:stretch>
            <a:fillRect/>
          </a:stretch>
        </p:blipFill>
        <p:spPr bwMode="auto">
          <a:xfrm>
            <a:off x="467545" y="946305"/>
            <a:ext cx="8302284" cy="531112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1588</Words>
  <Application>Microsoft Office PowerPoint</Application>
  <PresentationFormat>Экран (4:3)</PresentationFormat>
  <Paragraphs>63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Юлия</cp:lastModifiedBy>
  <cp:revision>5</cp:revision>
  <dcterms:created xsi:type="dcterms:W3CDTF">2024-02-27T07:59:25Z</dcterms:created>
  <dcterms:modified xsi:type="dcterms:W3CDTF">2025-02-12T05:05:50Z</dcterms:modified>
</cp:coreProperties>
</file>