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" r="8055"/>
          <a:stretch/>
        </p:blipFill>
        <p:spPr>
          <a:xfrm>
            <a:off x="-19515" y="2060848"/>
            <a:ext cx="9163515" cy="2635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79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178" y="476672"/>
            <a:ext cx="3001832" cy="56424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67944" y="2348880"/>
            <a:ext cx="466986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/>
              <a:t>Ломаная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137771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840" y="260648"/>
            <a:ext cx="4984477" cy="2240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439880" y="2822378"/>
            <a:ext cx="7975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Отрезки ломаной называются звеньями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3528" y="4135011"/>
            <a:ext cx="8552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Концы отрезков ломаной называются</a:t>
            </a:r>
            <a:r>
              <a:rPr lang="en-US" sz="3600" dirty="0" smtClean="0"/>
              <a:t> </a:t>
            </a:r>
            <a:r>
              <a:rPr lang="ru-RU" sz="3600" dirty="0" smtClean="0"/>
              <a:t>вершинами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444916" y="3488680"/>
            <a:ext cx="37497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/>
              <a:t>(</a:t>
            </a:r>
            <a:r>
              <a:rPr lang="en-US" sz="3600" dirty="0"/>
              <a:t>AB, BC, CD, DA)</a:t>
            </a:r>
            <a:endParaRPr lang="ru-RU" sz="3600" dirty="0"/>
          </a:p>
        </p:txBody>
      </p:sp>
      <p:sp>
        <p:nvSpPr>
          <p:cNvPr id="27" name="TextBox 26"/>
          <p:cNvSpPr txBox="1"/>
          <p:nvPr/>
        </p:nvSpPr>
        <p:spPr>
          <a:xfrm>
            <a:off x="3267374" y="5445224"/>
            <a:ext cx="24673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(A, B, C, D)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07024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251520" y="3356992"/>
            <a:ext cx="8424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467544" y="1340768"/>
            <a:ext cx="936104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403648" y="1340768"/>
            <a:ext cx="432048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 flipV="1">
            <a:off x="467544" y="1844824"/>
            <a:ext cx="1368152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755576" y="3933056"/>
            <a:ext cx="504056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259632" y="3933056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339752" y="3933056"/>
            <a:ext cx="504056" cy="689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755576" y="5161736"/>
            <a:ext cx="1044116" cy="571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915816" y="1666545"/>
            <a:ext cx="4460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Незамкнутая ломаная</a:t>
            </a:r>
            <a:endParaRPr lang="ru-RU" sz="3600" dirty="0"/>
          </a:p>
        </p:txBody>
      </p:sp>
      <p:sp>
        <p:nvSpPr>
          <p:cNvPr id="24" name="TextBox 23"/>
          <p:cNvSpPr txBox="1"/>
          <p:nvPr/>
        </p:nvSpPr>
        <p:spPr>
          <a:xfrm>
            <a:off x="3495304" y="3501007"/>
            <a:ext cx="3964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Замкнутая ломаная</a:t>
            </a:r>
            <a:endParaRPr lang="ru-RU" sz="3600" dirty="0"/>
          </a:p>
        </p:txBody>
      </p:sp>
      <p:sp>
        <p:nvSpPr>
          <p:cNvPr id="25" name="TextBox 24"/>
          <p:cNvSpPr txBox="1"/>
          <p:nvPr/>
        </p:nvSpPr>
        <p:spPr>
          <a:xfrm>
            <a:off x="3491880" y="4360458"/>
            <a:ext cx="4538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Замкнутая ломаная образует</a:t>
            </a:r>
            <a:endParaRPr lang="ru-RU" sz="2800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V="1">
            <a:off x="1799692" y="5447496"/>
            <a:ext cx="837260" cy="285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2636952" y="4622068"/>
            <a:ext cx="216024" cy="825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072320" y="5148481"/>
            <a:ext cx="28106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многоугольник</a:t>
            </a:r>
            <a:endParaRPr lang="ru-RU" sz="3200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467544" y="184482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37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427646"/>
            <a:ext cx="88993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/>
              <a:t>Постройте замкнутую ломаную </a:t>
            </a:r>
            <a:r>
              <a:rPr lang="en-US" sz="2800" dirty="0" smtClean="0"/>
              <a:t>ABCDEFH</a:t>
            </a:r>
            <a:r>
              <a:rPr lang="ru-RU" sz="2800" dirty="0" smtClean="0"/>
              <a:t>. Измерьте ее </a:t>
            </a:r>
          </a:p>
          <a:p>
            <a:pPr algn="ctr"/>
            <a:r>
              <a:rPr lang="ru-RU" sz="2800" dirty="0" smtClean="0"/>
              <a:t>звенья и запишите результаты измерений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1381753"/>
            <a:ext cx="1065741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AB =</a:t>
            </a:r>
          </a:p>
          <a:p>
            <a:endParaRPr lang="en-US" dirty="0" smtClean="0"/>
          </a:p>
          <a:p>
            <a:r>
              <a:rPr lang="en-US" sz="2800" dirty="0" smtClean="0"/>
              <a:t>BC =</a:t>
            </a:r>
          </a:p>
          <a:p>
            <a:endParaRPr lang="en-US" dirty="0" smtClean="0"/>
          </a:p>
          <a:p>
            <a:r>
              <a:rPr lang="en-US" sz="2800" dirty="0" smtClean="0"/>
              <a:t>CD =</a:t>
            </a:r>
          </a:p>
          <a:p>
            <a:endParaRPr lang="en-US" dirty="0" smtClean="0"/>
          </a:p>
          <a:p>
            <a:r>
              <a:rPr lang="en-US" sz="2800" dirty="0" smtClean="0"/>
              <a:t>DE =</a:t>
            </a:r>
          </a:p>
          <a:p>
            <a:endParaRPr lang="en-US" dirty="0" smtClean="0"/>
          </a:p>
          <a:p>
            <a:r>
              <a:rPr lang="en-US" sz="2800" dirty="0" smtClean="0"/>
              <a:t>EF =</a:t>
            </a:r>
          </a:p>
          <a:p>
            <a:endParaRPr lang="en-US" dirty="0" smtClean="0"/>
          </a:p>
          <a:p>
            <a:r>
              <a:rPr lang="en-US" sz="2800" dirty="0" smtClean="0"/>
              <a:t>FH = </a:t>
            </a:r>
          </a:p>
          <a:p>
            <a:endParaRPr lang="en-US" dirty="0" smtClean="0"/>
          </a:p>
          <a:p>
            <a:r>
              <a:rPr lang="en-US" sz="2800" dirty="0" smtClean="0"/>
              <a:t>HA =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9426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815" y="620688"/>
            <a:ext cx="3596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Многоугольник</a:t>
            </a:r>
            <a:endParaRPr lang="ru-RU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3345584" y="1484784"/>
            <a:ext cx="43522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Точки </a:t>
            </a:r>
            <a:r>
              <a:rPr lang="en-US" sz="3200" b="1" dirty="0" smtClean="0">
                <a:solidFill>
                  <a:srgbClr val="0070C0"/>
                </a:solidFill>
              </a:rPr>
              <a:t>A</a:t>
            </a:r>
            <a:r>
              <a:rPr lang="en-US" sz="3200" dirty="0" smtClean="0"/>
              <a:t>, </a:t>
            </a:r>
            <a:r>
              <a:rPr lang="en-US" sz="3200" b="1" dirty="0" smtClean="0">
                <a:solidFill>
                  <a:srgbClr val="0070C0"/>
                </a:solidFill>
              </a:rPr>
              <a:t>B</a:t>
            </a:r>
            <a:r>
              <a:rPr lang="en-US" sz="3200" dirty="0" smtClean="0"/>
              <a:t>, </a:t>
            </a:r>
            <a:r>
              <a:rPr lang="en-US" sz="3200" b="1" dirty="0" smtClean="0">
                <a:solidFill>
                  <a:srgbClr val="0070C0"/>
                </a:solidFill>
              </a:rPr>
              <a:t>C</a:t>
            </a:r>
            <a:r>
              <a:rPr lang="en-US" sz="3200" dirty="0" smtClean="0"/>
              <a:t>, </a:t>
            </a:r>
            <a:r>
              <a:rPr lang="en-US" sz="3200" b="1" dirty="0" smtClean="0">
                <a:solidFill>
                  <a:srgbClr val="0070C0"/>
                </a:solidFill>
              </a:rPr>
              <a:t>D</a:t>
            </a:r>
            <a:r>
              <a:rPr lang="en-US" sz="3200" dirty="0" smtClean="0"/>
              <a:t>, </a:t>
            </a:r>
            <a:r>
              <a:rPr lang="en-US" sz="3200" b="1" dirty="0" smtClean="0">
                <a:solidFill>
                  <a:srgbClr val="0070C0"/>
                </a:solidFill>
              </a:rPr>
              <a:t>E</a:t>
            </a:r>
            <a:r>
              <a:rPr lang="en-US" sz="3200" dirty="0" smtClean="0"/>
              <a:t> </a:t>
            </a:r>
            <a:r>
              <a:rPr lang="ru-RU" sz="3200" dirty="0" smtClean="0"/>
              <a:t>– </a:t>
            </a:r>
          </a:p>
          <a:p>
            <a:r>
              <a:rPr lang="ru-RU" sz="3200" dirty="0" smtClean="0"/>
              <a:t>называются вершинами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3220187" y="2562002"/>
            <a:ext cx="584846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Отрезки </a:t>
            </a:r>
            <a:r>
              <a:rPr lang="en-US" sz="3200" b="1" dirty="0" smtClean="0">
                <a:solidFill>
                  <a:srgbClr val="C00000"/>
                </a:solidFill>
              </a:rPr>
              <a:t>AB</a:t>
            </a:r>
            <a:r>
              <a:rPr lang="en-US" sz="3200" dirty="0" smtClean="0"/>
              <a:t>, </a:t>
            </a:r>
            <a:r>
              <a:rPr lang="en-US" sz="3200" b="1" dirty="0" smtClean="0">
                <a:solidFill>
                  <a:srgbClr val="C00000"/>
                </a:solidFill>
              </a:rPr>
              <a:t>BC</a:t>
            </a:r>
            <a:r>
              <a:rPr lang="en-US" sz="3200" dirty="0" smtClean="0"/>
              <a:t>, </a:t>
            </a:r>
            <a:r>
              <a:rPr lang="en-US" sz="3200" b="1" dirty="0" smtClean="0">
                <a:solidFill>
                  <a:srgbClr val="C00000"/>
                </a:solidFill>
              </a:rPr>
              <a:t>CD</a:t>
            </a:r>
            <a:r>
              <a:rPr lang="en-US" sz="3200" dirty="0" smtClean="0"/>
              <a:t>, </a:t>
            </a:r>
            <a:r>
              <a:rPr lang="en-US" sz="3200" b="1" dirty="0" smtClean="0">
                <a:solidFill>
                  <a:srgbClr val="C00000"/>
                </a:solidFill>
              </a:rPr>
              <a:t>DE</a:t>
            </a:r>
            <a:r>
              <a:rPr lang="en-US" sz="3200" dirty="0" smtClean="0"/>
              <a:t>, </a:t>
            </a:r>
            <a:r>
              <a:rPr lang="en-US" sz="3200" b="1" dirty="0" smtClean="0">
                <a:solidFill>
                  <a:srgbClr val="C00000"/>
                </a:solidFill>
              </a:rPr>
              <a:t>EA</a:t>
            </a:r>
            <a:r>
              <a:rPr lang="en-US" sz="3200" dirty="0" smtClean="0"/>
              <a:t> </a:t>
            </a:r>
            <a:r>
              <a:rPr lang="ru-RU" sz="3200" dirty="0" smtClean="0"/>
              <a:t>– </a:t>
            </a:r>
          </a:p>
          <a:p>
            <a:r>
              <a:rPr lang="ru-RU" sz="3200" dirty="0" smtClean="0"/>
              <a:t>называются сторонами</a:t>
            </a:r>
            <a:endParaRPr lang="ru-RU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61" y="1328574"/>
            <a:ext cx="3247803" cy="2892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2364519" y="3624356"/>
            <a:ext cx="67794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Сумма сторон многоугольника </a:t>
            </a:r>
          </a:p>
          <a:p>
            <a:pPr algn="ctr"/>
            <a:r>
              <a:rPr lang="ru-RU" sz="3200" dirty="0" smtClean="0"/>
              <a:t>называется периметром (Р).</a:t>
            </a:r>
            <a:endParaRPr lang="en-US" sz="3200" dirty="0" smtClean="0"/>
          </a:p>
          <a:p>
            <a:pPr algn="ctr"/>
            <a:r>
              <a:rPr lang="en-US" sz="3200" dirty="0" smtClean="0"/>
              <a:t>P = AB + BC + CD + DE + DA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227900" y="5445224"/>
            <a:ext cx="8972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Вычислите периметр многоугольника </a:t>
            </a:r>
            <a:r>
              <a:rPr lang="en-US" sz="3200" dirty="0" smtClean="0"/>
              <a:t>ABCDEFH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9933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348880"/>
            <a:ext cx="69188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/>
              <a:t>Спасибо за урок!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66763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162</TotalTime>
  <Words>117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NewsPrint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</dc:creator>
  <cp:lastModifiedBy>Галина</cp:lastModifiedBy>
  <cp:revision>9</cp:revision>
  <dcterms:created xsi:type="dcterms:W3CDTF">2024-11-01T08:56:59Z</dcterms:created>
  <dcterms:modified xsi:type="dcterms:W3CDTF">2024-12-02T06:56:38Z</dcterms:modified>
</cp:coreProperties>
</file>