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7" r:id="rId1"/>
  </p:sldMasterIdLst>
  <p:sldIdLst>
    <p:sldId id="270" r:id="rId2"/>
    <p:sldId id="311" r:id="rId3"/>
    <p:sldId id="257" r:id="rId4"/>
    <p:sldId id="258" r:id="rId5"/>
    <p:sldId id="259" r:id="rId6"/>
    <p:sldId id="261" r:id="rId7"/>
    <p:sldId id="262" r:id="rId8"/>
    <p:sldId id="264" r:id="rId9"/>
    <p:sldId id="263" r:id="rId10"/>
    <p:sldId id="297" r:id="rId11"/>
    <p:sldId id="298" r:id="rId12"/>
    <p:sldId id="266" r:id="rId13"/>
    <p:sldId id="267" r:id="rId14"/>
    <p:sldId id="271" r:id="rId15"/>
    <p:sldId id="274" r:id="rId16"/>
    <p:sldId id="273" r:id="rId17"/>
    <p:sldId id="276" r:id="rId18"/>
    <p:sldId id="275" r:id="rId19"/>
    <p:sldId id="269" r:id="rId20"/>
    <p:sldId id="277" r:id="rId21"/>
    <p:sldId id="289" r:id="rId22"/>
    <p:sldId id="288" r:id="rId23"/>
    <p:sldId id="287" r:id="rId24"/>
    <p:sldId id="290" r:id="rId25"/>
    <p:sldId id="296" r:id="rId26"/>
    <p:sldId id="272" r:id="rId27"/>
    <p:sldId id="278" r:id="rId28"/>
    <p:sldId id="283" r:id="rId29"/>
    <p:sldId id="282" r:id="rId30"/>
    <p:sldId id="285" r:id="rId31"/>
    <p:sldId id="286" r:id="rId32"/>
    <p:sldId id="291" r:id="rId33"/>
    <p:sldId id="292" r:id="rId34"/>
    <p:sldId id="295" r:id="rId35"/>
    <p:sldId id="316" r:id="rId36"/>
    <p:sldId id="317" r:id="rId37"/>
    <p:sldId id="318" r:id="rId38"/>
    <p:sldId id="294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310" r:id="rId51"/>
    <p:sldId id="313" r:id="rId52"/>
    <p:sldId id="315" r:id="rId53"/>
    <p:sldId id="314" r:id="rId54"/>
    <p:sldId id="319" r:id="rId5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52B4AA4-3024-4CEC-B290-7B4E50E39626}">
          <p14:sldIdLst>
            <p14:sldId id="270"/>
            <p14:sldId id="311"/>
            <p14:sldId id="257"/>
            <p14:sldId id="258"/>
            <p14:sldId id="259"/>
            <p14:sldId id="261"/>
          </p14:sldIdLst>
        </p14:section>
        <p14:section name="Раздел без заголовка" id="{0394C5ED-B4BA-4B56-8145-14FF4DDBB945}">
          <p14:sldIdLst>
            <p14:sldId id="262"/>
            <p14:sldId id="264"/>
            <p14:sldId id="263"/>
            <p14:sldId id="297"/>
            <p14:sldId id="298"/>
            <p14:sldId id="266"/>
            <p14:sldId id="267"/>
            <p14:sldId id="271"/>
            <p14:sldId id="274"/>
            <p14:sldId id="273"/>
            <p14:sldId id="276"/>
            <p14:sldId id="275"/>
            <p14:sldId id="269"/>
            <p14:sldId id="277"/>
            <p14:sldId id="289"/>
            <p14:sldId id="288"/>
            <p14:sldId id="287"/>
            <p14:sldId id="290"/>
            <p14:sldId id="296"/>
            <p14:sldId id="272"/>
            <p14:sldId id="278"/>
            <p14:sldId id="283"/>
            <p14:sldId id="282"/>
            <p14:sldId id="285"/>
            <p14:sldId id="286"/>
            <p14:sldId id="291"/>
            <p14:sldId id="292"/>
            <p14:sldId id="295"/>
            <p14:sldId id="316"/>
            <p14:sldId id="317"/>
            <p14:sldId id="318"/>
            <p14:sldId id="294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3"/>
            <p14:sldId id="315"/>
            <p14:sldId id="314"/>
            <p14:sldId id="31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1808"/>
    <a:srgbClr val="8F0100"/>
    <a:srgbClr val="890101"/>
    <a:srgbClr val="E8F3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56A6-D07C-4B5B-80A8-C5958B66A2F9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5AF31FD-B43D-4FD6-BA8C-B63962E72A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268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56A6-D07C-4B5B-80A8-C5958B66A2F9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5AF31FD-B43D-4FD6-BA8C-B63962E72A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773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56A6-D07C-4B5B-80A8-C5958B66A2F9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5AF31FD-B43D-4FD6-BA8C-B63962E72A9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74491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56A6-D07C-4B5B-80A8-C5958B66A2F9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5AF31FD-B43D-4FD6-BA8C-B63962E72A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859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56A6-D07C-4B5B-80A8-C5958B66A2F9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5AF31FD-B43D-4FD6-BA8C-B63962E72A96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464000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56A6-D07C-4B5B-80A8-C5958B66A2F9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5AF31FD-B43D-4FD6-BA8C-B63962E72A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7997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56A6-D07C-4B5B-80A8-C5958B66A2F9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F31FD-B43D-4FD6-BA8C-B63962E72A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1731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56A6-D07C-4B5B-80A8-C5958B66A2F9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F31FD-B43D-4FD6-BA8C-B63962E72A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850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56A6-D07C-4B5B-80A8-C5958B66A2F9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F31FD-B43D-4FD6-BA8C-B63962E72A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361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56A6-D07C-4B5B-80A8-C5958B66A2F9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5AF31FD-B43D-4FD6-BA8C-B63962E72A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310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56A6-D07C-4B5B-80A8-C5958B66A2F9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5AF31FD-B43D-4FD6-BA8C-B63962E72A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194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56A6-D07C-4B5B-80A8-C5958B66A2F9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5AF31FD-B43D-4FD6-BA8C-B63962E72A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235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56A6-D07C-4B5B-80A8-C5958B66A2F9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F31FD-B43D-4FD6-BA8C-B63962E72A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926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56A6-D07C-4B5B-80A8-C5958B66A2F9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F31FD-B43D-4FD6-BA8C-B63962E72A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45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56A6-D07C-4B5B-80A8-C5958B66A2F9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F31FD-B43D-4FD6-BA8C-B63962E72A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288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56A6-D07C-4B5B-80A8-C5958B66A2F9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5AF31FD-B43D-4FD6-BA8C-B63962E72A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377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856A6-D07C-4B5B-80A8-C5958B66A2F9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5AF31FD-B43D-4FD6-BA8C-B63962E72A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487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40" r:id="rId13"/>
    <p:sldLayoutId id="2147483841" r:id="rId14"/>
    <p:sldLayoutId id="2147483842" r:id="rId15"/>
    <p:sldLayoutId id="214748384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632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6139" y="1119398"/>
            <a:ext cx="1051971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890101"/>
                </a:solidFill>
                <a:latin typeface="ZABAVNIK" panose="02000500000000020004" pitchFamily="2" charset="0"/>
              </a:rPr>
              <a:t>Патриотический квиз</a:t>
            </a:r>
          </a:p>
          <a:p>
            <a:pPr algn="ctr"/>
            <a:endParaRPr lang="ru-RU" sz="1400" b="1" dirty="0" smtClean="0">
              <a:solidFill>
                <a:srgbClr val="890101"/>
              </a:solidFill>
              <a:latin typeface="ZABAVNIK" panose="02000500000000020004" pitchFamily="2" charset="0"/>
            </a:endParaRPr>
          </a:p>
          <a:p>
            <a:pPr algn="ctr"/>
            <a:r>
              <a:rPr lang="ru-RU" sz="6600" b="1" dirty="0" smtClean="0">
                <a:solidFill>
                  <a:srgbClr val="890101"/>
                </a:solidFill>
                <a:latin typeface="ZABAVNIK" panose="02000500000000020004" pitchFamily="2" charset="0"/>
              </a:rPr>
              <a:t>«Великая </a:t>
            </a:r>
          </a:p>
          <a:p>
            <a:pPr algn="ctr"/>
            <a:r>
              <a:rPr lang="ru-RU" sz="6600" b="1" dirty="0" smtClean="0">
                <a:solidFill>
                  <a:srgbClr val="890101"/>
                </a:solidFill>
                <a:latin typeface="ZABAVNIK" panose="02000500000000020004" pitchFamily="2" charset="0"/>
              </a:rPr>
              <a:t>Отечественная</a:t>
            </a:r>
          </a:p>
          <a:p>
            <a:pPr algn="ctr"/>
            <a:r>
              <a:rPr lang="ru-RU" sz="6600" b="1" dirty="0" smtClean="0">
                <a:solidFill>
                  <a:srgbClr val="890101"/>
                </a:solidFill>
                <a:latin typeface="ZABAVNIK" panose="02000500000000020004" pitchFamily="2" charset="0"/>
              </a:rPr>
              <a:t> война»</a:t>
            </a:r>
            <a:endParaRPr lang="ru-RU" sz="6600" b="1" dirty="0">
              <a:solidFill>
                <a:srgbClr val="890101"/>
              </a:solidFill>
              <a:latin typeface="ZABAVNIK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84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726" y="659782"/>
            <a:ext cx="9811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</a:p>
        </p:txBody>
      </p:sp>
      <p:sp>
        <p:nvSpPr>
          <p:cNvPr id="6" name="TextBox 11"/>
          <p:cNvSpPr txBox="1"/>
          <p:nvPr/>
        </p:nvSpPr>
        <p:spPr>
          <a:xfrm>
            <a:off x="1433298" y="3695068"/>
            <a:ext cx="3888432" cy="646331"/>
          </a:xfrm>
          <a:prstGeom prst="rect">
            <a:avLst/>
          </a:prstGeom>
          <a:ln w="28575">
            <a:solidFill>
              <a:srgbClr val="521808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rgbClr val="521808"/>
                </a:solidFill>
              </a:rPr>
              <a:t>Лиза Чайкина</a:t>
            </a:r>
            <a:endParaRPr lang="ru-RU" sz="3600" b="1" dirty="0">
              <a:solidFill>
                <a:srgbClr val="521808"/>
              </a:solidFill>
            </a:endParaRPr>
          </a:p>
        </p:txBody>
      </p:sp>
      <p:sp>
        <p:nvSpPr>
          <p:cNvPr id="7" name="TextBox 11"/>
          <p:cNvSpPr txBox="1"/>
          <p:nvPr/>
        </p:nvSpPr>
        <p:spPr>
          <a:xfrm>
            <a:off x="1433298" y="4865192"/>
            <a:ext cx="3888432" cy="646331"/>
          </a:xfrm>
          <a:prstGeom prst="rect">
            <a:avLst/>
          </a:prstGeom>
          <a:ln w="28575">
            <a:solidFill>
              <a:srgbClr val="521808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rgbClr val="521808"/>
                </a:solidFill>
              </a:rPr>
              <a:t>Таня Савичева</a:t>
            </a:r>
            <a:endParaRPr lang="ru-RU" sz="3600" b="1" dirty="0">
              <a:solidFill>
                <a:srgbClr val="521808"/>
              </a:solidFill>
            </a:endParaRPr>
          </a:p>
        </p:txBody>
      </p:sp>
      <p:sp>
        <p:nvSpPr>
          <p:cNvPr id="8" name="TextBox 11"/>
          <p:cNvSpPr txBox="1"/>
          <p:nvPr/>
        </p:nvSpPr>
        <p:spPr>
          <a:xfrm>
            <a:off x="6211243" y="3695068"/>
            <a:ext cx="3913060" cy="646331"/>
          </a:xfrm>
          <a:prstGeom prst="rect">
            <a:avLst/>
          </a:prstGeom>
          <a:ln w="28575">
            <a:solidFill>
              <a:srgbClr val="521808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rgbClr val="521808"/>
                </a:solidFill>
              </a:rPr>
              <a:t>Ульяна Громова</a:t>
            </a:r>
            <a:endParaRPr lang="ru-RU" sz="3600" b="1" dirty="0">
              <a:solidFill>
                <a:srgbClr val="521808"/>
              </a:solidFill>
            </a:endParaRPr>
          </a:p>
        </p:txBody>
      </p:sp>
      <p:sp>
        <p:nvSpPr>
          <p:cNvPr id="9" name="TextBox 11"/>
          <p:cNvSpPr txBox="1"/>
          <p:nvPr/>
        </p:nvSpPr>
        <p:spPr>
          <a:xfrm>
            <a:off x="6211243" y="4865192"/>
            <a:ext cx="3888432" cy="646331"/>
          </a:xfrm>
          <a:prstGeom prst="rect">
            <a:avLst/>
          </a:prstGeom>
          <a:ln w="28575">
            <a:solidFill>
              <a:srgbClr val="521808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rgbClr val="521808"/>
                </a:solidFill>
              </a:rPr>
              <a:t>Ольга Невская</a:t>
            </a:r>
            <a:endParaRPr lang="ru-RU" sz="3600" b="1" dirty="0">
              <a:solidFill>
                <a:srgbClr val="521808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4270" y="1388150"/>
            <a:ext cx="107750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spc="160" dirty="0" smtClean="0">
                <a:solidFill>
                  <a:schemeClr val="accent1">
                    <a:lumMod val="50000"/>
                  </a:schemeClr>
                </a:solidFill>
                <a:latin typeface="Arkhive" pitchFamily="34" charset="0"/>
              </a:rPr>
              <a:t>Как звали маленькую </a:t>
            </a:r>
            <a:r>
              <a:rPr lang="ru-RU" sz="4000" b="1" spc="160" dirty="0" err="1" smtClean="0">
                <a:solidFill>
                  <a:schemeClr val="accent1">
                    <a:lumMod val="50000"/>
                  </a:schemeClr>
                </a:solidFill>
                <a:latin typeface="Arkhive" pitchFamily="34" charset="0"/>
              </a:rPr>
              <a:t>ленинградку</a:t>
            </a:r>
            <a:r>
              <a:rPr lang="ru-RU" sz="4000" b="1" spc="160" dirty="0" smtClean="0">
                <a:solidFill>
                  <a:schemeClr val="accent1">
                    <a:lumMod val="50000"/>
                  </a:schemeClr>
                </a:solidFill>
                <a:latin typeface="Arkhive" pitchFamily="34" charset="0"/>
              </a:rPr>
              <a:t>, чей дневник стал символом страшной блокадной поры?</a:t>
            </a:r>
            <a:endParaRPr lang="ru-RU" sz="4000" b="1" spc="160" dirty="0">
              <a:solidFill>
                <a:schemeClr val="accent1">
                  <a:lumMod val="50000"/>
                </a:schemeClr>
              </a:solidFill>
              <a:latin typeface="Arkhive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9665" cy="168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44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726" y="659782"/>
            <a:ext cx="9811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</a:p>
        </p:txBody>
      </p:sp>
      <p:sp>
        <p:nvSpPr>
          <p:cNvPr id="6" name="TextBox 11"/>
          <p:cNvSpPr txBox="1"/>
          <p:nvPr/>
        </p:nvSpPr>
        <p:spPr>
          <a:xfrm>
            <a:off x="1433298" y="3695068"/>
            <a:ext cx="3888432" cy="646331"/>
          </a:xfrm>
          <a:prstGeom prst="rect">
            <a:avLst/>
          </a:prstGeom>
          <a:ln w="28575">
            <a:solidFill>
              <a:srgbClr val="521808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rgbClr val="521808"/>
                </a:solidFill>
              </a:rPr>
              <a:t>250 граммов</a:t>
            </a:r>
            <a:endParaRPr lang="ru-RU" sz="3600" b="1" dirty="0">
              <a:solidFill>
                <a:srgbClr val="521808"/>
              </a:solidFill>
            </a:endParaRPr>
          </a:p>
        </p:txBody>
      </p:sp>
      <p:sp>
        <p:nvSpPr>
          <p:cNvPr id="7" name="TextBox 11"/>
          <p:cNvSpPr txBox="1"/>
          <p:nvPr/>
        </p:nvSpPr>
        <p:spPr>
          <a:xfrm>
            <a:off x="1433298" y="4865192"/>
            <a:ext cx="3888432" cy="646331"/>
          </a:xfrm>
          <a:prstGeom prst="rect">
            <a:avLst/>
          </a:prstGeom>
          <a:ln w="28575">
            <a:solidFill>
              <a:srgbClr val="521808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rgbClr val="521808"/>
                </a:solidFill>
              </a:rPr>
              <a:t>125 граммов</a:t>
            </a:r>
            <a:endParaRPr lang="ru-RU" sz="3600" b="1" dirty="0">
              <a:solidFill>
                <a:srgbClr val="521808"/>
              </a:solidFill>
            </a:endParaRPr>
          </a:p>
        </p:txBody>
      </p:sp>
      <p:sp>
        <p:nvSpPr>
          <p:cNvPr id="8" name="TextBox 11"/>
          <p:cNvSpPr txBox="1"/>
          <p:nvPr/>
        </p:nvSpPr>
        <p:spPr>
          <a:xfrm>
            <a:off x="6211243" y="3695068"/>
            <a:ext cx="3913060" cy="646331"/>
          </a:xfrm>
          <a:prstGeom prst="rect">
            <a:avLst/>
          </a:prstGeom>
          <a:ln w="28575">
            <a:solidFill>
              <a:srgbClr val="521808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rgbClr val="521808"/>
                </a:solidFill>
              </a:rPr>
              <a:t>200 граммов</a:t>
            </a:r>
            <a:endParaRPr lang="ru-RU" sz="3600" b="1" dirty="0">
              <a:solidFill>
                <a:srgbClr val="521808"/>
              </a:solidFill>
            </a:endParaRPr>
          </a:p>
        </p:txBody>
      </p:sp>
      <p:sp>
        <p:nvSpPr>
          <p:cNvPr id="9" name="TextBox 11"/>
          <p:cNvSpPr txBox="1"/>
          <p:nvPr/>
        </p:nvSpPr>
        <p:spPr>
          <a:xfrm>
            <a:off x="6223557" y="4865192"/>
            <a:ext cx="3888432" cy="646331"/>
          </a:xfrm>
          <a:prstGeom prst="rect">
            <a:avLst/>
          </a:prstGeom>
          <a:ln w="28575">
            <a:solidFill>
              <a:srgbClr val="521808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rgbClr val="521808"/>
                </a:solidFill>
              </a:rPr>
              <a:t>300 граммов</a:t>
            </a:r>
            <a:endParaRPr lang="ru-RU" sz="3600" b="1" dirty="0">
              <a:solidFill>
                <a:srgbClr val="521808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2508" y="1552907"/>
            <a:ext cx="107750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spc="160" dirty="0" smtClean="0">
                <a:solidFill>
                  <a:schemeClr val="accent1">
                    <a:lumMod val="50000"/>
                  </a:schemeClr>
                </a:solidFill>
                <a:latin typeface="Arkhive" pitchFamily="34" charset="0"/>
              </a:rPr>
              <a:t>Самая низкая норма выдачи хлеба </a:t>
            </a:r>
          </a:p>
          <a:p>
            <a:pPr algn="ctr"/>
            <a:r>
              <a:rPr lang="ru-RU" sz="4000" b="1" spc="160" dirty="0" smtClean="0">
                <a:solidFill>
                  <a:schemeClr val="accent1">
                    <a:lumMod val="50000"/>
                  </a:schemeClr>
                </a:solidFill>
                <a:latin typeface="Arkhive" pitchFamily="34" charset="0"/>
              </a:rPr>
              <a:t>во время блокады Ленинграда</a:t>
            </a:r>
            <a:endParaRPr lang="ru-RU" sz="4000" b="1" spc="160" dirty="0">
              <a:solidFill>
                <a:schemeClr val="accent1">
                  <a:lumMod val="50000"/>
                </a:schemeClr>
              </a:solidFill>
              <a:latin typeface="Arkhive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378"/>
            <a:ext cx="12249665" cy="172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9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1342" y="1333007"/>
            <a:ext cx="9149315" cy="1631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8000" b="1" spc="160" dirty="0" smtClean="0">
                <a:solidFill>
                  <a:srgbClr val="C00000"/>
                </a:solidFill>
                <a:latin typeface="Arkhive" pitchFamily="34" charset="0"/>
              </a:rPr>
              <a:t>I</a:t>
            </a:r>
            <a:r>
              <a:rPr lang="en-US" sz="8000" b="1" spc="160" dirty="0">
                <a:solidFill>
                  <a:srgbClr val="C00000"/>
                </a:solidFill>
                <a:latin typeface="Arkhive" pitchFamily="34" charset="0"/>
              </a:rPr>
              <a:t>l</a:t>
            </a:r>
            <a:r>
              <a:rPr lang="ru-RU" sz="8000" b="1" spc="160" dirty="0" smtClean="0">
                <a:solidFill>
                  <a:srgbClr val="C00000"/>
                </a:solidFill>
                <a:latin typeface="Arkhive" pitchFamily="34" charset="0"/>
              </a:rPr>
              <a:t> тур</a:t>
            </a:r>
          </a:p>
          <a:p>
            <a:pPr algn="ctr">
              <a:lnSpc>
                <a:spcPts val="4000"/>
              </a:lnSpc>
            </a:pPr>
            <a:r>
              <a:rPr lang="ru-RU" sz="4400" b="1" spc="160" dirty="0" smtClean="0">
                <a:solidFill>
                  <a:srgbClr val="C00000"/>
                </a:solidFill>
                <a:latin typeface="Arkhive" pitchFamily="34" charset="0"/>
              </a:rPr>
              <a:t>  </a:t>
            </a:r>
          </a:p>
          <a:p>
            <a:pPr algn="ctr">
              <a:lnSpc>
                <a:spcPts val="4000"/>
              </a:lnSpc>
            </a:pPr>
            <a:r>
              <a:rPr lang="ru-RU" sz="4400" b="1" spc="160" dirty="0" smtClean="0">
                <a:solidFill>
                  <a:srgbClr val="521808"/>
                </a:solidFill>
                <a:latin typeface="Arkhive" pitchFamily="34" charset="0"/>
              </a:rPr>
              <a:t>Вопросы с подсказкой</a:t>
            </a:r>
            <a:endParaRPr lang="ru-RU" sz="4400" b="1" spc="160" dirty="0">
              <a:solidFill>
                <a:srgbClr val="521808"/>
              </a:solidFill>
              <a:latin typeface="Arkhiv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14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6132" y="1804141"/>
            <a:ext cx="9143999" cy="2658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ru-RU" sz="5000" b="1" spc="160" dirty="0" smtClean="0">
                <a:solidFill>
                  <a:schemeClr val="accent1">
                    <a:lumMod val="50000"/>
                  </a:schemeClr>
                </a:solidFill>
                <a:latin typeface="Arkhive" pitchFamily="34" charset="0"/>
              </a:rPr>
              <a:t>Как называлось основное </a:t>
            </a:r>
          </a:p>
          <a:p>
            <a:pPr algn="ctr">
              <a:lnSpc>
                <a:spcPts val="5000"/>
              </a:lnSpc>
            </a:pPr>
            <a:r>
              <a:rPr lang="ru-RU" sz="5000" b="1" spc="160" dirty="0" smtClean="0">
                <a:solidFill>
                  <a:schemeClr val="accent1">
                    <a:lumMod val="50000"/>
                  </a:schemeClr>
                </a:solidFill>
                <a:latin typeface="Arkhive" pitchFamily="34" charset="0"/>
              </a:rPr>
              <a:t>транспортное средство </a:t>
            </a:r>
          </a:p>
          <a:p>
            <a:pPr algn="ctr">
              <a:lnSpc>
                <a:spcPts val="5000"/>
              </a:lnSpc>
            </a:pPr>
            <a:r>
              <a:rPr lang="ru-RU" sz="5000" b="1" spc="160" dirty="0" smtClean="0">
                <a:solidFill>
                  <a:schemeClr val="accent1">
                    <a:lumMod val="50000"/>
                  </a:schemeClr>
                </a:solidFill>
                <a:latin typeface="Arkhive" pitchFamily="34" charset="0"/>
              </a:rPr>
              <a:t>в холодные месяцы </a:t>
            </a:r>
          </a:p>
          <a:p>
            <a:pPr algn="ctr">
              <a:lnSpc>
                <a:spcPts val="5000"/>
              </a:lnSpc>
            </a:pPr>
            <a:r>
              <a:rPr lang="ru-RU" sz="5000" b="1" spc="160" dirty="0" smtClean="0">
                <a:solidFill>
                  <a:schemeClr val="accent1">
                    <a:lumMod val="50000"/>
                  </a:schemeClr>
                </a:solidFill>
                <a:latin typeface="Arkhive" pitchFamily="34" charset="0"/>
              </a:rPr>
              <a:t>в блокадном Ленинграде</a:t>
            </a:r>
            <a:endParaRPr lang="ru-RU" sz="5000" b="1" spc="160" dirty="0">
              <a:solidFill>
                <a:schemeClr val="accent1">
                  <a:lumMod val="50000"/>
                </a:schemeClr>
              </a:solidFill>
              <a:latin typeface="Arkhive" pitchFamily="34" charset="0"/>
            </a:endParaRPr>
          </a:p>
        </p:txBody>
      </p:sp>
      <p:sp>
        <p:nvSpPr>
          <p:cNvPr id="5" name="Блок-схема: узел 4"/>
          <p:cNvSpPr/>
          <p:nvPr/>
        </p:nvSpPr>
        <p:spPr>
          <a:xfrm>
            <a:off x="3116552" y="5143004"/>
            <a:ext cx="288032" cy="288032"/>
          </a:xfrm>
          <a:prstGeom prst="flowChartConnector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4267349" y="5141332"/>
            <a:ext cx="288032" cy="288032"/>
          </a:xfrm>
          <a:prstGeom prst="flowChartConnector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8169918" y="5143004"/>
            <a:ext cx="288032" cy="288032"/>
          </a:xfrm>
          <a:prstGeom prst="flowChartConnector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6788426" y="5141332"/>
            <a:ext cx="288032" cy="288032"/>
          </a:xfrm>
          <a:prstGeom prst="flowChartConnector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349597" y="4681339"/>
            <a:ext cx="576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63891F">
                    <a:lumMod val="75000"/>
                  </a:srgbClr>
                </a:solidFill>
              </a:rPr>
              <a:t>Н</a:t>
            </a:r>
          </a:p>
        </p:txBody>
      </p:sp>
      <p:sp>
        <p:nvSpPr>
          <p:cNvPr id="12" name="Объект 2"/>
          <p:cNvSpPr>
            <a:spLocks noGrp="1"/>
          </p:cNvSpPr>
          <p:nvPr/>
        </p:nvSpPr>
        <p:spPr>
          <a:xfrm>
            <a:off x="838200" y="125333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190" y="143867"/>
            <a:ext cx="12192000" cy="173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75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Блокада Ленинграда\сан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881" y="910889"/>
            <a:ext cx="4519261" cy="3074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Пожилая ленинградка везет на санках мужчину-дистрофика — военное фото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8" r="5161"/>
          <a:stretch/>
        </p:blipFill>
        <p:spPr bwMode="auto">
          <a:xfrm>
            <a:off x="6487152" y="910888"/>
            <a:ext cx="4248472" cy="3074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39179" y="4772610"/>
            <a:ext cx="3198311" cy="1015663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63891F">
                    <a:lumMod val="75000"/>
                  </a:srgbClr>
                </a:solidFill>
              </a:rPr>
              <a:t>САНКИ</a:t>
            </a:r>
            <a:endParaRPr lang="ru-RU" sz="6000" b="1" dirty="0">
              <a:solidFill>
                <a:srgbClr val="63891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42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узел 4"/>
          <p:cNvSpPr/>
          <p:nvPr/>
        </p:nvSpPr>
        <p:spPr>
          <a:xfrm>
            <a:off x="2106692" y="5243110"/>
            <a:ext cx="288032" cy="288032"/>
          </a:xfrm>
          <a:prstGeom prst="flowChartConnector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3069254" y="5243110"/>
            <a:ext cx="288032" cy="288032"/>
          </a:xfrm>
          <a:prstGeom prst="flowChartConnector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8794621" y="5240685"/>
            <a:ext cx="288032" cy="288032"/>
          </a:xfrm>
          <a:prstGeom prst="flowChartConnector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4861197" y="5240685"/>
            <a:ext cx="288032" cy="288032"/>
          </a:xfrm>
          <a:prstGeom prst="flowChartConnector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856255" y="4853581"/>
            <a:ext cx="576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63891F">
                    <a:lumMod val="75000"/>
                  </a:srgbClr>
                </a:solidFill>
              </a:rPr>
              <a:t>Т</a:t>
            </a:r>
          </a:p>
        </p:txBody>
      </p:sp>
      <p:sp>
        <p:nvSpPr>
          <p:cNvPr id="13" name="Блок-схема: узел 12"/>
          <p:cNvSpPr/>
          <p:nvPr/>
        </p:nvSpPr>
        <p:spPr>
          <a:xfrm>
            <a:off x="6860773" y="5240685"/>
            <a:ext cx="288032" cy="288032"/>
          </a:xfrm>
          <a:prstGeom prst="flowChartConnector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5893849" y="5243110"/>
            <a:ext cx="288032" cy="288032"/>
          </a:xfrm>
          <a:prstGeom prst="flowChartConnector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7827697" y="5248923"/>
            <a:ext cx="288032" cy="288032"/>
          </a:xfrm>
          <a:prstGeom prst="flowChartConnector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22017" y="1775989"/>
            <a:ext cx="1154120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spc="160" dirty="0" smtClean="0">
                <a:solidFill>
                  <a:schemeClr val="accent1">
                    <a:lumMod val="50000"/>
                  </a:schemeClr>
                </a:solidFill>
                <a:latin typeface="Arkhive" pitchFamily="34" charset="0"/>
              </a:rPr>
              <a:t>Его использовали для оповещения граждан в осаженном городе. </a:t>
            </a:r>
          </a:p>
          <a:p>
            <a:pPr lvl="0" algn="ctr"/>
            <a:r>
              <a:rPr lang="ru-RU" sz="4400" b="1" spc="160" dirty="0" smtClean="0">
                <a:solidFill>
                  <a:schemeClr val="accent1">
                    <a:lumMod val="50000"/>
                  </a:schemeClr>
                </a:solidFill>
                <a:latin typeface="Arkhive" pitchFamily="34" charset="0"/>
              </a:rPr>
              <a:t>Он навсегда стал печальным символом блокадного Ленинграда</a:t>
            </a:r>
            <a:endParaRPr lang="ru-RU" sz="4400" b="1" spc="160" dirty="0">
              <a:solidFill>
                <a:schemeClr val="accent1">
                  <a:lumMod val="50000"/>
                </a:schemeClr>
              </a:solidFill>
              <a:latin typeface="Arkhive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135" y="140043"/>
            <a:ext cx="12192000" cy="173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75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-cod\Desktop\литрес\БЛОКАДА\картинки\метроно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26" y="402943"/>
            <a:ext cx="4460726" cy="4336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55555" y="947459"/>
            <a:ext cx="5034295" cy="3631763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63891F">
                    <a:lumMod val="75000"/>
                  </a:srgbClr>
                </a:solidFill>
              </a:rPr>
              <a:t>Включался во время налетов.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Быстрый ритм </a:t>
            </a:r>
            <a:r>
              <a:rPr lang="ru-RU" sz="3600" b="1" dirty="0" smtClean="0">
                <a:solidFill>
                  <a:srgbClr val="63891F">
                    <a:lumMod val="75000"/>
                  </a:srgbClr>
                </a:solidFill>
              </a:rPr>
              <a:t>означал воздушную тревогу, 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медленный</a:t>
            </a:r>
            <a:r>
              <a:rPr lang="ru-RU" sz="3600" b="1" dirty="0" smtClean="0">
                <a:solidFill>
                  <a:srgbClr val="63891F">
                    <a:lumMod val="75000"/>
                  </a:srgbClr>
                </a:solidFill>
              </a:rPr>
              <a:t> – отбой</a:t>
            </a:r>
          </a:p>
          <a:p>
            <a:pPr algn="ctr"/>
            <a:endParaRPr lang="ru-RU" sz="1600" b="1" dirty="0">
              <a:solidFill>
                <a:srgbClr val="63891F">
                  <a:lumMod val="75000"/>
                </a:srgb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19915" y="5231110"/>
            <a:ext cx="5096268" cy="1015663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63891F">
                    <a:lumMod val="75000"/>
                  </a:srgbClr>
                </a:solidFill>
              </a:rPr>
              <a:t>МЕТРОНОМ</a:t>
            </a:r>
            <a:endParaRPr lang="ru-RU" sz="6000" b="1" dirty="0">
              <a:solidFill>
                <a:srgbClr val="63891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3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узел 4"/>
          <p:cNvSpPr/>
          <p:nvPr/>
        </p:nvSpPr>
        <p:spPr>
          <a:xfrm>
            <a:off x="3922104" y="5542401"/>
            <a:ext cx="288032" cy="288032"/>
          </a:xfrm>
          <a:prstGeom prst="flowChartConnector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5031269" y="5542401"/>
            <a:ext cx="288032" cy="288032"/>
          </a:xfrm>
          <a:prstGeom prst="flowChartConnector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6140434" y="5542401"/>
            <a:ext cx="288032" cy="288032"/>
          </a:xfrm>
          <a:prstGeom prst="flowChartConnector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7079984" y="5158849"/>
            <a:ext cx="576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63891F">
                    <a:lumMod val="75000"/>
                  </a:srgbClr>
                </a:solidFill>
              </a:rPr>
              <a:t>Б</a:t>
            </a:r>
            <a:endParaRPr lang="ru-RU" sz="5400" b="1" dirty="0">
              <a:solidFill>
                <a:srgbClr val="63891F">
                  <a:lumMod val="75000"/>
                </a:srgb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740" y="1747467"/>
            <a:ext cx="10346723" cy="3298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5000"/>
              </a:lnSpc>
            </a:pPr>
            <a:r>
              <a:rPr lang="ru-RU" sz="4000" b="1" spc="160" dirty="0">
                <a:solidFill>
                  <a:schemeClr val="accent1">
                    <a:lumMod val="50000"/>
                  </a:schemeClr>
                </a:solidFill>
                <a:latin typeface="Arkhive" pitchFamily="34" charset="0"/>
              </a:rPr>
              <a:t>Установить реальный рецепт </a:t>
            </a:r>
            <a:endParaRPr lang="ru-RU" sz="4000" b="1" spc="160" dirty="0" smtClean="0">
              <a:solidFill>
                <a:schemeClr val="accent1">
                  <a:lumMod val="50000"/>
                </a:schemeClr>
              </a:solidFill>
              <a:latin typeface="Arkhive" pitchFamily="34" charset="0"/>
            </a:endParaRPr>
          </a:p>
          <a:p>
            <a:pPr algn="ctr">
              <a:lnSpc>
                <a:spcPts val="5000"/>
              </a:lnSpc>
            </a:pPr>
            <a:r>
              <a:rPr lang="ru-RU" sz="4000" b="1" spc="160" dirty="0" smtClean="0">
                <a:solidFill>
                  <a:schemeClr val="accent1">
                    <a:lumMod val="50000"/>
                  </a:schemeClr>
                </a:solidFill>
                <a:latin typeface="Arkhive" pitchFamily="34" charset="0"/>
              </a:rPr>
              <a:t>этого </a:t>
            </a:r>
            <a:r>
              <a:rPr lang="ru-RU" sz="4000" b="1" spc="160" dirty="0">
                <a:solidFill>
                  <a:schemeClr val="accent1">
                    <a:lumMod val="50000"/>
                  </a:schemeClr>
                </a:solidFill>
                <a:latin typeface="Arkhive" pitchFamily="34" charset="0"/>
              </a:rPr>
              <a:t>блюда непросто. Он менялся чуть ли не каждый день </a:t>
            </a:r>
            <a:r>
              <a:rPr lang="ru-RU" sz="4000" b="1" spc="160" dirty="0" smtClean="0">
                <a:solidFill>
                  <a:schemeClr val="accent1">
                    <a:lumMod val="50000"/>
                  </a:schemeClr>
                </a:solidFill>
                <a:latin typeface="Arkhive" pitchFamily="34" charset="0"/>
              </a:rPr>
              <a:t>в зависимости от </a:t>
            </a:r>
            <a:r>
              <a:rPr lang="ru-RU" sz="4000" b="1" spc="160" dirty="0">
                <a:solidFill>
                  <a:schemeClr val="accent1">
                    <a:lumMod val="50000"/>
                  </a:schemeClr>
                </a:solidFill>
                <a:latin typeface="Arkhive" pitchFamily="34" charset="0"/>
              </a:rPr>
              <a:t>того, какие ингредиенты были в наличии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135" y="140043"/>
            <a:ext cx="12192000" cy="173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06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-cod\Desktop\литрес\БЛОКАДА\картинки\regnum_picture_1546330505116246_bi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9" t="15385" r="6479"/>
          <a:stretch/>
        </p:blipFill>
        <p:spPr bwMode="auto">
          <a:xfrm>
            <a:off x="767910" y="639745"/>
            <a:ext cx="5293824" cy="3341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90270" y="639745"/>
            <a:ext cx="4827373" cy="3185487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63891F">
                    <a:lumMod val="75000"/>
                  </a:srgbClr>
                </a:solidFill>
              </a:rPr>
              <a:t>Рецепт хлеба: </a:t>
            </a:r>
          </a:p>
          <a:p>
            <a:pPr algn="ctr"/>
            <a:endParaRPr lang="ru-RU" sz="500" b="1" dirty="0" smtClean="0">
              <a:solidFill>
                <a:srgbClr val="63891F">
                  <a:lumMod val="75000"/>
                </a:srgb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>
                <a:solidFill>
                  <a:srgbClr val="63891F">
                    <a:lumMod val="75000"/>
                  </a:srgbClr>
                </a:solidFill>
              </a:rPr>
              <a:t>пищевая целлюлоза 10-15 </a:t>
            </a:r>
            <a:r>
              <a:rPr lang="ru-RU" sz="2000" b="1" dirty="0" smtClean="0">
                <a:solidFill>
                  <a:srgbClr val="63891F">
                    <a:lumMod val="75000"/>
                  </a:srgbClr>
                </a:solidFill>
              </a:rPr>
              <a:t>%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63891F">
                    <a:lumMod val="75000"/>
                  </a:srgbClr>
                </a:solidFill>
              </a:rPr>
              <a:t>жмых </a:t>
            </a:r>
            <a:r>
              <a:rPr lang="ru-RU" sz="2000" b="1" dirty="0">
                <a:solidFill>
                  <a:srgbClr val="63891F">
                    <a:lumMod val="75000"/>
                  </a:srgbClr>
                </a:solidFill>
              </a:rPr>
              <a:t>и солод – 10-15 </a:t>
            </a:r>
            <a:r>
              <a:rPr lang="ru-RU" sz="2000" b="1" dirty="0" smtClean="0">
                <a:solidFill>
                  <a:srgbClr val="63891F">
                    <a:lumMod val="75000"/>
                  </a:srgbClr>
                </a:solidFill>
              </a:rPr>
              <a:t>%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63891F">
                    <a:lumMod val="75000"/>
                  </a:srgbClr>
                </a:solidFill>
              </a:rPr>
              <a:t>обойная </a:t>
            </a:r>
            <a:r>
              <a:rPr lang="ru-RU" sz="2000" b="1" dirty="0">
                <a:solidFill>
                  <a:srgbClr val="63891F">
                    <a:lumMod val="75000"/>
                  </a:srgbClr>
                </a:solidFill>
              </a:rPr>
              <a:t>пыль – 2 </a:t>
            </a:r>
            <a:r>
              <a:rPr lang="ru-RU" sz="2000" b="1" dirty="0" smtClean="0">
                <a:solidFill>
                  <a:srgbClr val="63891F">
                    <a:lumMod val="75000"/>
                  </a:srgbClr>
                </a:solidFill>
              </a:rPr>
              <a:t>% </a:t>
            </a:r>
            <a:endParaRPr lang="ru-RU" sz="2000" b="1" dirty="0">
              <a:solidFill>
                <a:srgbClr val="63891F">
                  <a:lumMod val="75000"/>
                </a:srgb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63891F">
                    <a:lumMod val="75000"/>
                  </a:srgbClr>
                </a:solidFill>
              </a:rPr>
              <a:t>выбойки </a:t>
            </a:r>
            <a:r>
              <a:rPr lang="ru-RU" sz="2000" b="1" dirty="0">
                <a:solidFill>
                  <a:srgbClr val="63891F">
                    <a:lumMod val="75000"/>
                  </a:srgbClr>
                </a:solidFill>
              </a:rPr>
              <a:t>из мешков – 2 </a:t>
            </a:r>
            <a:r>
              <a:rPr lang="ru-RU" sz="2000" b="1" dirty="0" smtClean="0">
                <a:solidFill>
                  <a:srgbClr val="63891F">
                    <a:lumMod val="75000"/>
                  </a:srgbClr>
                </a:solidFill>
              </a:rPr>
              <a:t>%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63891F">
                    <a:lumMod val="75000"/>
                  </a:srgbClr>
                </a:solidFill>
              </a:rPr>
              <a:t>хвоя </a:t>
            </a:r>
            <a:r>
              <a:rPr lang="ru-RU" sz="2000" b="1" dirty="0">
                <a:solidFill>
                  <a:srgbClr val="63891F">
                    <a:lumMod val="75000"/>
                  </a:srgbClr>
                </a:solidFill>
              </a:rPr>
              <a:t>– 1 </a:t>
            </a:r>
            <a:r>
              <a:rPr lang="ru-RU" sz="2000" b="1" dirty="0" smtClean="0">
                <a:solidFill>
                  <a:srgbClr val="63891F">
                    <a:lumMod val="75000"/>
                  </a:srgbClr>
                </a:solidFill>
              </a:rPr>
              <a:t>%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63891F">
                    <a:lumMod val="75000"/>
                  </a:srgbClr>
                </a:solidFill>
              </a:rPr>
              <a:t>ржаная </a:t>
            </a:r>
            <a:r>
              <a:rPr lang="ru-RU" sz="2000" b="1" dirty="0">
                <a:solidFill>
                  <a:srgbClr val="63891F">
                    <a:lumMod val="75000"/>
                  </a:srgbClr>
                </a:solidFill>
              </a:rPr>
              <a:t>обойная мука – 70-75 </a:t>
            </a:r>
            <a:r>
              <a:rPr lang="ru-RU" sz="2000" b="1" dirty="0" smtClean="0">
                <a:solidFill>
                  <a:srgbClr val="63891F">
                    <a:lumMod val="75000"/>
                  </a:srgbClr>
                </a:solidFill>
              </a:rPr>
              <a:t>%</a:t>
            </a:r>
            <a:r>
              <a:rPr lang="ru-RU" sz="2000" b="1" dirty="0">
                <a:solidFill>
                  <a:srgbClr val="63891F">
                    <a:lumMod val="75000"/>
                  </a:srgbClr>
                </a:solidFill>
              </a:rPr>
              <a:t> </a:t>
            </a:r>
          </a:p>
          <a:p>
            <a:pPr algn="ctr"/>
            <a:endParaRPr lang="ru-RU" sz="4000" b="1" dirty="0">
              <a:solidFill>
                <a:srgbClr val="63891F">
                  <a:lumMod val="75000"/>
                </a:srgb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0964" y="4572989"/>
            <a:ext cx="3024336" cy="1107996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63891F">
                    <a:lumMod val="75000"/>
                  </a:srgbClr>
                </a:solidFill>
              </a:rPr>
              <a:t>ХЛЕБ</a:t>
            </a:r>
            <a:endParaRPr lang="ru-RU" sz="6600" b="1" dirty="0">
              <a:solidFill>
                <a:srgbClr val="63891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12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узел 4"/>
          <p:cNvSpPr/>
          <p:nvPr/>
        </p:nvSpPr>
        <p:spPr>
          <a:xfrm>
            <a:off x="7978713" y="5302163"/>
            <a:ext cx="288032" cy="288032"/>
          </a:xfrm>
          <a:prstGeom prst="flowChartConnector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5897343" y="5303811"/>
            <a:ext cx="288032" cy="288032"/>
          </a:xfrm>
          <a:prstGeom prst="flowChartConnector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6978266" y="5303811"/>
            <a:ext cx="288032" cy="288032"/>
          </a:xfrm>
          <a:prstGeom prst="flowChartConnector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594291" y="4986162"/>
            <a:ext cx="576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63891F">
                    <a:lumMod val="75000"/>
                  </a:srgbClr>
                </a:solidFill>
              </a:rPr>
              <a:t>О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10043" y="1649376"/>
            <a:ext cx="1065564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000" b="1" spc="160" dirty="0">
                <a:solidFill>
                  <a:srgbClr val="521808"/>
                </a:solidFill>
                <a:latin typeface="Arkhive" pitchFamily="34" charset="0"/>
              </a:rPr>
              <a:t>Весной 1943 г. в Ленинград прибыл особый груз для борьбы </a:t>
            </a:r>
            <a:r>
              <a:rPr lang="ru-RU" sz="5000" b="1" spc="160" dirty="0" smtClean="0">
                <a:solidFill>
                  <a:srgbClr val="521808"/>
                </a:solidFill>
                <a:latin typeface="Arkhive" pitchFamily="34" charset="0"/>
              </a:rPr>
              <a:t>с </a:t>
            </a:r>
            <a:r>
              <a:rPr lang="ru-RU" sz="5000" b="1" spc="160" dirty="0">
                <a:solidFill>
                  <a:srgbClr val="521808"/>
                </a:solidFill>
                <a:latin typeface="Arkhive" pitchFamily="34" charset="0"/>
              </a:rPr>
              <a:t>грызунами. </a:t>
            </a:r>
            <a:endParaRPr lang="ru-RU" sz="5000" b="1" spc="160" dirty="0" smtClean="0">
              <a:solidFill>
                <a:srgbClr val="521808"/>
              </a:solidFill>
              <a:latin typeface="Arkhive" pitchFamily="34" charset="0"/>
            </a:endParaRPr>
          </a:p>
          <a:p>
            <a:pPr lvl="0" algn="ctr"/>
            <a:r>
              <a:rPr lang="ru-RU" sz="5000" b="1" spc="160" dirty="0" smtClean="0">
                <a:solidFill>
                  <a:srgbClr val="521808"/>
                </a:solidFill>
                <a:latin typeface="Arkhive" pitchFamily="34" charset="0"/>
              </a:rPr>
              <a:t>Что </a:t>
            </a:r>
            <a:r>
              <a:rPr lang="ru-RU" sz="5000" b="1" spc="160" dirty="0">
                <a:solidFill>
                  <a:srgbClr val="521808"/>
                </a:solidFill>
                <a:latin typeface="Arkhive" pitchFamily="34" charset="0"/>
              </a:rPr>
              <a:t>это было?</a:t>
            </a:r>
          </a:p>
        </p:txBody>
      </p:sp>
      <p:sp>
        <p:nvSpPr>
          <p:cNvPr id="16" name="Блок-схема: узел 15"/>
          <p:cNvSpPr/>
          <p:nvPr/>
        </p:nvSpPr>
        <p:spPr>
          <a:xfrm>
            <a:off x="3762666" y="5303811"/>
            <a:ext cx="288032" cy="288032"/>
          </a:xfrm>
          <a:prstGeom prst="flowChartConnector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135" y="140043"/>
            <a:ext cx="12192000" cy="173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52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1342" y="1419020"/>
            <a:ext cx="9149315" cy="1631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9600" b="1" spc="160" dirty="0" smtClean="0">
                <a:solidFill>
                  <a:srgbClr val="C00000"/>
                </a:solidFill>
                <a:latin typeface="Arkhive" pitchFamily="34" charset="0"/>
              </a:rPr>
              <a:t>I</a:t>
            </a:r>
            <a:r>
              <a:rPr lang="ru-RU" sz="9600" b="1" spc="160" dirty="0" smtClean="0">
                <a:solidFill>
                  <a:srgbClr val="C00000"/>
                </a:solidFill>
                <a:latin typeface="Arkhive" pitchFamily="34" charset="0"/>
              </a:rPr>
              <a:t> тур</a:t>
            </a:r>
          </a:p>
          <a:p>
            <a:pPr algn="ctr">
              <a:lnSpc>
                <a:spcPts val="4000"/>
              </a:lnSpc>
            </a:pPr>
            <a:r>
              <a:rPr lang="ru-RU" sz="4400" b="1" spc="160" dirty="0" smtClean="0">
                <a:solidFill>
                  <a:srgbClr val="C00000"/>
                </a:solidFill>
                <a:latin typeface="Arkhive" pitchFamily="34" charset="0"/>
              </a:rPr>
              <a:t>  </a:t>
            </a:r>
          </a:p>
          <a:p>
            <a:pPr algn="ctr">
              <a:lnSpc>
                <a:spcPts val="4000"/>
              </a:lnSpc>
            </a:pPr>
            <a:r>
              <a:rPr lang="ru-RU" sz="4400" b="1" spc="160" dirty="0" smtClean="0">
                <a:solidFill>
                  <a:srgbClr val="521808"/>
                </a:solidFill>
                <a:latin typeface="Arkhive" pitchFamily="34" charset="0"/>
              </a:rPr>
              <a:t>Выберите правильный ответ</a:t>
            </a:r>
            <a:endParaRPr lang="ru-RU" sz="4400" b="1" spc="160" dirty="0">
              <a:solidFill>
                <a:srgbClr val="521808"/>
              </a:solidFill>
              <a:latin typeface="Arkhiv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64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-cod\Desktop\литрес\БЛОКАДА\картинки\scale_120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11"/>
          <a:stretch/>
        </p:blipFill>
        <p:spPr bwMode="auto">
          <a:xfrm>
            <a:off x="785139" y="523300"/>
            <a:ext cx="4857780" cy="38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admin-cod\Desktop\литрес\БЛОКАДА\картинки\Pamyatnik-koshkam-blokadnogo-leningrada-1170x76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5"/>
          <a:stretch/>
        </p:blipFill>
        <p:spPr bwMode="auto">
          <a:xfrm>
            <a:off x="6295840" y="523299"/>
            <a:ext cx="4957045" cy="382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11502" y="4697783"/>
            <a:ext cx="3507692" cy="1015663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63891F">
                    <a:lumMod val="75000"/>
                  </a:srgbClr>
                </a:solidFill>
              </a:rPr>
              <a:t>КОШКИ</a:t>
            </a:r>
            <a:endParaRPr lang="ru-RU" sz="6000" b="1" dirty="0">
              <a:solidFill>
                <a:srgbClr val="63891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34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узел 4"/>
          <p:cNvSpPr/>
          <p:nvPr/>
        </p:nvSpPr>
        <p:spPr>
          <a:xfrm>
            <a:off x="3701268" y="5367774"/>
            <a:ext cx="288032" cy="288032"/>
          </a:xfrm>
          <a:prstGeom prst="flowChartConnector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8536826" y="5367774"/>
            <a:ext cx="288032" cy="288032"/>
          </a:xfrm>
          <a:prstGeom prst="flowChartConnector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5570974" y="5367774"/>
            <a:ext cx="288032" cy="288032"/>
          </a:xfrm>
          <a:prstGeom prst="flowChartConnector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424754" y="4977925"/>
            <a:ext cx="576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63891F">
                    <a:lumMod val="75000"/>
                  </a:srgbClr>
                </a:solidFill>
              </a:rPr>
              <a:t>У</a:t>
            </a:r>
            <a:endParaRPr lang="ru-RU" sz="5400" b="1" dirty="0">
              <a:solidFill>
                <a:srgbClr val="63891F">
                  <a:lumMod val="75000"/>
                </a:srgb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0043" y="1649376"/>
            <a:ext cx="1065564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000" b="1" spc="160" dirty="0" smtClean="0">
                <a:solidFill>
                  <a:srgbClr val="521808"/>
                </a:solidFill>
                <a:latin typeface="Arkhive" pitchFamily="34" charset="0"/>
              </a:rPr>
              <a:t>Тип артиллерийского орудия, предназначенного для навесной стрельбы по укрытым целям</a:t>
            </a:r>
            <a:endParaRPr lang="ru-RU" sz="5000" b="1" spc="160" dirty="0">
              <a:solidFill>
                <a:srgbClr val="521808"/>
              </a:solidFill>
              <a:latin typeface="Arkhive" pitchFamily="34" charset="0"/>
            </a:endParaRPr>
          </a:p>
        </p:txBody>
      </p:sp>
      <p:sp>
        <p:nvSpPr>
          <p:cNvPr id="16" name="Блок-схема: узел 15"/>
          <p:cNvSpPr/>
          <p:nvPr/>
        </p:nvSpPr>
        <p:spPr>
          <a:xfrm>
            <a:off x="2758452" y="5367774"/>
            <a:ext cx="288032" cy="288032"/>
          </a:xfrm>
          <a:prstGeom prst="flowChartConnector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135" y="140043"/>
            <a:ext cx="12192000" cy="1734435"/>
          </a:xfrm>
          <a:prstGeom prst="rect">
            <a:avLst/>
          </a:prstGeom>
        </p:spPr>
      </p:pic>
      <p:sp>
        <p:nvSpPr>
          <p:cNvPr id="10" name="Блок-схема: узел 9"/>
          <p:cNvSpPr/>
          <p:nvPr/>
        </p:nvSpPr>
        <p:spPr>
          <a:xfrm>
            <a:off x="6582492" y="5367774"/>
            <a:ext cx="288032" cy="288032"/>
          </a:xfrm>
          <a:prstGeom prst="flowChartConnector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7525308" y="5360213"/>
            <a:ext cx="288032" cy="288032"/>
          </a:xfrm>
          <a:prstGeom prst="flowChartConnector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13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88540" y="5093199"/>
            <a:ext cx="3716082" cy="1015663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63891F">
                    <a:lumMod val="75000"/>
                  </a:srgbClr>
                </a:solidFill>
              </a:rPr>
              <a:t>ГАУБИЦА</a:t>
            </a:r>
            <a:endParaRPr lang="ru-RU" sz="6000" b="1" dirty="0">
              <a:solidFill>
                <a:srgbClr val="63891F">
                  <a:lumMod val="75000"/>
                </a:srgbClr>
              </a:solidFill>
            </a:endParaRPr>
          </a:p>
        </p:txBody>
      </p:sp>
      <p:pic>
        <p:nvPicPr>
          <p:cNvPr id="7" name="Picture 1" descr="C:\Users\Ольга Константиновна\OneDrive\Рабочий стол\Мероприятия 2023\Пушк.карта\Сталинград\предметы\гаубиц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7688" y="695671"/>
            <a:ext cx="6429420" cy="41339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994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узел 4"/>
          <p:cNvSpPr/>
          <p:nvPr/>
        </p:nvSpPr>
        <p:spPr>
          <a:xfrm>
            <a:off x="4273706" y="4604720"/>
            <a:ext cx="288032" cy="288032"/>
          </a:xfrm>
          <a:prstGeom prst="flowChartConnector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5441399" y="4604720"/>
            <a:ext cx="288032" cy="288032"/>
          </a:xfrm>
          <a:prstGeom prst="flowChartConnector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6609092" y="4604720"/>
            <a:ext cx="288032" cy="288032"/>
          </a:xfrm>
          <a:prstGeom prst="flowChartConnector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7632693" y="4287071"/>
            <a:ext cx="576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63891F">
                    <a:lumMod val="75000"/>
                  </a:srgbClr>
                </a:solidFill>
              </a:rPr>
              <a:t>Т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45287" y="2036555"/>
            <a:ext cx="1065564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000" b="1" spc="160" dirty="0" smtClean="0">
                <a:solidFill>
                  <a:srgbClr val="521808"/>
                </a:solidFill>
                <a:latin typeface="Arkhive" pitchFamily="34" charset="0"/>
              </a:rPr>
              <a:t>Мешочек для </a:t>
            </a:r>
          </a:p>
          <a:p>
            <a:pPr lvl="0" algn="ctr"/>
            <a:r>
              <a:rPr lang="ru-RU" sz="5000" b="1" spc="160" dirty="0" smtClean="0">
                <a:solidFill>
                  <a:srgbClr val="521808"/>
                </a:solidFill>
                <a:latin typeface="Arkhive" pitchFamily="34" charset="0"/>
              </a:rPr>
              <a:t>хранения табака</a:t>
            </a:r>
            <a:endParaRPr lang="ru-RU" sz="5000" b="1" spc="160" dirty="0">
              <a:solidFill>
                <a:srgbClr val="521808"/>
              </a:solidFill>
              <a:latin typeface="Arkhive" pitchFamily="34" charset="0"/>
            </a:endParaRPr>
          </a:p>
        </p:txBody>
      </p:sp>
      <p:sp>
        <p:nvSpPr>
          <p:cNvPr id="16" name="Блок-схема: узел 15"/>
          <p:cNvSpPr/>
          <p:nvPr/>
        </p:nvSpPr>
        <p:spPr>
          <a:xfrm>
            <a:off x="3151251" y="4604720"/>
            <a:ext cx="288032" cy="288032"/>
          </a:xfrm>
          <a:prstGeom prst="flowChartConnector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757"/>
            <a:ext cx="12334270" cy="173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28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88865" y="5093199"/>
            <a:ext cx="2515432" cy="1015663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63891F">
                    <a:lumMod val="75000"/>
                  </a:srgbClr>
                </a:solidFill>
              </a:rPr>
              <a:t>КИСЕТ</a:t>
            </a:r>
            <a:endParaRPr lang="ru-RU" sz="6000" b="1" dirty="0">
              <a:solidFill>
                <a:srgbClr val="63891F">
                  <a:lumMod val="75000"/>
                </a:srgb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16461" t="5321" r="17696" b="8218"/>
          <a:stretch>
            <a:fillRect/>
          </a:stretch>
        </p:blipFill>
        <p:spPr bwMode="auto">
          <a:xfrm>
            <a:off x="3075840" y="576892"/>
            <a:ext cx="5811777" cy="429186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3393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узел 4"/>
          <p:cNvSpPr/>
          <p:nvPr/>
        </p:nvSpPr>
        <p:spPr>
          <a:xfrm>
            <a:off x="4569844" y="4842439"/>
            <a:ext cx="288032" cy="288032"/>
          </a:xfrm>
          <a:prstGeom prst="flowChartConnector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5547053" y="4842439"/>
            <a:ext cx="288032" cy="288032"/>
          </a:xfrm>
          <a:prstGeom prst="flowChartConnector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6535795" y="4842439"/>
            <a:ext cx="288032" cy="288032"/>
          </a:xfrm>
          <a:prstGeom prst="flowChartConnector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225818" y="4524790"/>
            <a:ext cx="576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63891F">
                    <a:lumMod val="75000"/>
                  </a:srgbClr>
                </a:solidFill>
              </a:rPr>
              <a:t>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86477" y="1857030"/>
            <a:ext cx="10655643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000" b="1" spc="160" dirty="0" smtClean="0">
                <a:solidFill>
                  <a:srgbClr val="521808"/>
                </a:solidFill>
                <a:latin typeface="Arkhive" pitchFamily="34" charset="0"/>
              </a:rPr>
              <a:t>Главный документ, который давал право купить продукты по государственным ценам</a:t>
            </a:r>
            <a:endParaRPr lang="ru-RU" sz="5000" b="1" spc="160" dirty="0">
              <a:solidFill>
                <a:srgbClr val="521808"/>
              </a:solidFill>
              <a:latin typeface="Arkhive" pitchFamily="34" charset="0"/>
            </a:endParaRPr>
          </a:p>
        </p:txBody>
      </p:sp>
      <p:sp>
        <p:nvSpPr>
          <p:cNvPr id="16" name="Блок-схема: узел 15"/>
          <p:cNvSpPr/>
          <p:nvPr/>
        </p:nvSpPr>
        <p:spPr>
          <a:xfrm>
            <a:off x="1853181" y="4842439"/>
            <a:ext cx="288032" cy="288032"/>
          </a:xfrm>
          <a:prstGeom prst="flowChartConnector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757"/>
            <a:ext cx="12334270" cy="1734435"/>
          </a:xfrm>
          <a:prstGeom prst="rect">
            <a:avLst/>
          </a:prstGeom>
        </p:spPr>
      </p:pic>
      <p:sp>
        <p:nvSpPr>
          <p:cNvPr id="10" name="Блок-схема: узел 9"/>
          <p:cNvSpPr/>
          <p:nvPr/>
        </p:nvSpPr>
        <p:spPr>
          <a:xfrm>
            <a:off x="2733846" y="4842439"/>
            <a:ext cx="288032" cy="288032"/>
          </a:xfrm>
          <a:prstGeom prst="flowChartConnector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3657149" y="4842439"/>
            <a:ext cx="288032" cy="288032"/>
          </a:xfrm>
          <a:prstGeom prst="flowChartConnector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7416460" y="4842439"/>
            <a:ext cx="288032" cy="288032"/>
          </a:xfrm>
          <a:prstGeom prst="flowChartConnector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20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Блокада Ленинграда\scale_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91" y="482428"/>
            <a:ext cx="4957195" cy="353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admin-cod\Desktop\литрес\БЛОКАДА\картинки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295" y="477493"/>
            <a:ext cx="4743548" cy="3542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39110" y="4892038"/>
            <a:ext cx="6624736" cy="1015663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63891F">
                    <a:lumMod val="75000"/>
                  </a:srgbClr>
                </a:solidFill>
              </a:rPr>
              <a:t>КАРТОЧКА</a:t>
            </a:r>
            <a:endParaRPr lang="ru-RU" sz="6000" b="1" dirty="0">
              <a:solidFill>
                <a:srgbClr val="63891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19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78289" y="1421444"/>
            <a:ext cx="9149315" cy="1631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8000" b="1" spc="160" dirty="0" err="1" smtClean="0">
                <a:solidFill>
                  <a:srgbClr val="C00000"/>
                </a:solidFill>
                <a:latin typeface="Arkhive" pitchFamily="34" charset="0"/>
              </a:rPr>
              <a:t>IlI</a:t>
            </a:r>
            <a:r>
              <a:rPr lang="ru-RU" sz="8000" b="1" spc="160" dirty="0" smtClean="0">
                <a:solidFill>
                  <a:srgbClr val="C00000"/>
                </a:solidFill>
                <a:latin typeface="Arkhive" pitchFamily="34" charset="0"/>
              </a:rPr>
              <a:t> тур</a:t>
            </a:r>
          </a:p>
          <a:p>
            <a:pPr algn="ctr">
              <a:lnSpc>
                <a:spcPts val="4000"/>
              </a:lnSpc>
            </a:pPr>
            <a:r>
              <a:rPr lang="ru-RU" sz="4400" b="1" spc="160" dirty="0" smtClean="0">
                <a:solidFill>
                  <a:srgbClr val="C00000"/>
                </a:solidFill>
                <a:latin typeface="Arkhive" pitchFamily="34" charset="0"/>
              </a:rPr>
              <a:t>  </a:t>
            </a:r>
          </a:p>
          <a:p>
            <a:pPr algn="ctr">
              <a:lnSpc>
                <a:spcPts val="4000"/>
              </a:lnSpc>
            </a:pPr>
            <a:r>
              <a:rPr lang="ru-RU" sz="4400" b="1" spc="160" dirty="0" smtClean="0">
                <a:solidFill>
                  <a:srgbClr val="521808"/>
                </a:solidFill>
                <a:latin typeface="Arkhive" pitchFamily="34" charset="0"/>
              </a:rPr>
              <a:t>Вопросы с картинкой</a:t>
            </a:r>
            <a:endParaRPr lang="ru-RU" sz="4400" b="1" spc="160" dirty="0">
              <a:solidFill>
                <a:srgbClr val="521808"/>
              </a:solidFill>
              <a:latin typeface="Arkhiv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12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671" y="1899192"/>
            <a:ext cx="4332961" cy="41919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848" y="98854"/>
            <a:ext cx="12192000" cy="186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26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188" y="1911178"/>
            <a:ext cx="6145214" cy="36744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140"/>
            <a:ext cx="12192000" cy="1837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84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726" y="659782"/>
            <a:ext cx="9811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77616" y="1382095"/>
            <a:ext cx="10091351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В </a:t>
            </a: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</a:rPr>
              <a:t>каком году Москве было присвоено звание </a:t>
            </a:r>
            <a:endParaRPr lang="ru-RU" sz="4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города-героя</a:t>
            </a: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</a:rPr>
              <a:t>?</a:t>
            </a:r>
          </a:p>
          <a:p>
            <a:pPr algn="ctr"/>
            <a:endParaRPr lang="ru-RU" sz="5000" b="1" spc="160" dirty="0">
              <a:solidFill>
                <a:srgbClr val="0070C0"/>
              </a:solidFill>
              <a:latin typeface="Arkhive" pitchFamily="34" charset="0"/>
            </a:endParaRPr>
          </a:p>
        </p:txBody>
      </p:sp>
      <p:sp>
        <p:nvSpPr>
          <p:cNvPr id="6" name="TextBox 11"/>
          <p:cNvSpPr txBox="1"/>
          <p:nvPr/>
        </p:nvSpPr>
        <p:spPr>
          <a:xfrm>
            <a:off x="1252065" y="3993247"/>
            <a:ext cx="3888432" cy="769441"/>
          </a:xfrm>
          <a:prstGeom prst="rect">
            <a:avLst/>
          </a:prstGeom>
          <a:ln w="28575">
            <a:solidFill>
              <a:srgbClr val="521808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b="1" dirty="0" smtClean="0">
                <a:solidFill>
                  <a:srgbClr val="521808"/>
                </a:solidFill>
              </a:rPr>
              <a:t>1961</a:t>
            </a:r>
            <a:endParaRPr lang="ru-RU" sz="4400" b="1" dirty="0">
              <a:solidFill>
                <a:srgbClr val="521808"/>
              </a:solidFill>
            </a:endParaRPr>
          </a:p>
        </p:txBody>
      </p:sp>
      <p:sp>
        <p:nvSpPr>
          <p:cNvPr id="7" name="TextBox 11"/>
          <p:cNvSpPr txBox="1"/>
          <p:nvPr/>
        </p:nvSpPr>
        <p:spPr>
          <a:xfrm>
            <a:off x="1252065" y="5368993"/>
            <a:ext cx="3888432" cy="769441"/>
          </a:xfrm>
          <a:prstGeom prst="rect">
            <a:avLst/>
          </a:prstGeom>
          <a:ln w="28575">
            <a:solidFill>
              <a:srgbClr val="521808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b="1" dirty="0" smtClean="0">
                <a:solidFill>
                  <a:srgbClr val="521808"/>
                </a:solidFill>
              </a:rPr>
              <a:t>1962</a:t>
            </a:r>
            <a:endParaRPr lang="ru-RU" sz="4400" b="1" dirty="0">
              <a:solidFill>
                <a:srgbClr val="521808"/>
              </a:solidFill>
            </a:endParaRPr>
          </a:p>
        </p:txBody>
      </p:sp>
      <p:sp>
        <p:nvSpPr>
          <p:cNvPr id="8" name="TextBox 11"/>
          <p:cNvSpPr txBox="1"/>
          <p:nvPr/>
        </p:nvSpPr>
        <p:spPr>
          <a:xfrm>
            <a:off x="6145341" y="3993247"/>
            <a:ext cx="3888432" cy="769441"/>
          </a:xfrm>
          <a:prstGeom prst="rect">
            <a:avLst/>
          </a:prstGeom>
          <a:ln w="28575">
            <a:solidFill>
              <a:srgbClr val="521808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b="1" dirty="0" smtClean="0">
                <a:solidFill>
                  <a:srgbClr val="521808"/>
                </a:solidFill>
              </a:rPr>
              <a:t>1964</a:t>
            </a:r>
            <a:endParaRPr lang="ru-RU" sz="4400" b="1" dirty="0">
              <a:solidFill>
                <a:srgbClr val="521808"/>
              </a:solidFill>
            </a:endParaRPr>
          </a:p>
        </p:txBody>
      </p:sp>
      <p:sp>
        <p:nvSpPr>
          <p:cNvPr id="9" name="TextBox 11"/>
          <p:cNvSpPr txBox="1"/>
          <p:nvPr/>
        </p:nvSpPr>
        <p:spPr>
          <a:xfrm>
            <a:off x="6145341" y="5349147"/>
            <a:ext cx="3888432" cy="769441"/>
          </a:xfrm>
          <a:prstGeom prst="rect">
            <a:avLst/>
          </a:prstGeom>
          <a:ln w="28575">
            <a:solidFill>
              <a:srgbClr val="521808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b="1" dirty="0" smtClean="0">
                <a:solidFill>
                  <a:srgbClr val="521808"/>
                </a:solidFill>
              </a:rPr>
              <a:t>1965</a:t>
            </a:r>
            <a:endParaRPr lang="ru-RU" sz="4400" b="1" dirty="0">
              <a:solidFill>
                <a:srgbClr val="521808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81"/>
            <a:ext cx="12249665" cy="16640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8368" y="3993247"/>
            <a:ext cx="549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89955" y="5349146"/>
            <a:ext cx="549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974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009" y="1994643"/>
            <a:ext cx="5289446" cy="389612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135" y="120165"/>
            <a:ext cx="12192000" cy="187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9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800" y="-1"/>
            <a:ext cx="12192000" cy="1993557"/>
          </a:xfrm>
          <a:prstGeom prst="rect">
            <a:avLst/>
          </a:prstGeom>
        </p:spPr>
      </p:pic>
      <p:pic>
        <p:nvPicPr>
          <p:cNvPr id="6" name="Picture 1" descr="C:\Users\Ольга Константиновна\OneDrive\Рабочий стол\Мероприятия 2023\Пушк.карта\Сталинград\предметы\землянка.jpg"/>
          <p:cNvPicPr>
            <a:picLocks noChangeAspect="1" noChangeArrowheads="1"/>
          </p:cNvPicPr>
          <p:nvPr/>
        </p:nvPicPr>
        <p:blipFill>
          <a:blip r:embed="rId3"/>
          <a:srcRect l="6553" t="4500" r="5081" b="10500"/>
          <a:stretch>
            <a:fillRect/>
          </a:stretch>
        </p:blipFill>
        <p:spPr bwMode="auto">
          <a:xfrm>
            <a:off x="2998574" y="1841855"/>
            <a:ext cx="5571415" cy="41395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531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087" y="0"/>
            <a:ext cx="12192000" cy="2001795"/>
          </a:xfrm>
          <a:prstGeom prst="rect">
            <a:avLst/>
          </a:prstGeom>
        </p:spPr>
      </p:pic>
      <p:pic>
        <p:nvPicPr>
          <p:cNvPr id="7" name="Picture 1" descr="C:\Users\Ольга Константиновна\OneDrive\Рабочий стол\Мероприятия 2023\Пушк.карта\Сталинград\предметы\Гимнастерка.jpg"/>
          <p:cNvPicPr>
            <a:picLocks noChangeAspect="1" noChangeArrowheads="1"/>
          </p:cNvPicPr>
          <p:nvPr/>
        </p:nvPicPr>
        <p:blipFill>
          <a:blip r:embed="rId3" cstate="print"/>
          <a:srcRect r="6765"/>
          <a:stretch>
            <a:fillRect/>
          </a:stretch>
        </p:blipFill>
        <p:spPr bwMode="auto">
          <a:xfrm>
            <a:off x="3830596" y="1850923"/>
            <a:ext cx="4026511" cy="42038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259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087" y="0"/>
            <a:ext cx="12192000" cy="2010031"/>
          </a:xfrm>
          <a:prstGeom prst="rect">
            <a:avLst/>
          </a:prstGeom>
        </p:spPr>
      </p:pic>
      <p:pic>
        <p:nvPicPr>
          <p:cNvPr id="6" name="Picture 1" descr="C:\Users\Ольга Константиновна\OneDrive\Рабочий стол\Мероприятия 2023\Пушк.карта\Сталинград\предметы\гильза.jpg"/>
          <p:cNvPicPr>
            <a:picLocks noChangeAspect="1" noChangeArrowheads="1"/>
          </p:cNvPicPr>
          <p:nvPr/>
        </p:nvPicPr>
        <p:blipFill>
          <a:blip r:embed="rId3"/>
          <a:srcRect l="2961" r="14969"/>
          <a:stretch>
            <a:fillRect/>
          </a:stretch>
        </p:blipFill>
        <p:spPr bwMode="auto">
          <a:xfrm>
            <a:off x="3123020" y="1932144"/>
            <a:ext cx="5600566" cy="38385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2346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087" y="74141"/>
            <a:ext cx="12192000" cy="2084173"/>
          </a:xfrm>
          <a:prstGeom prst="rect">
            <a:avLst/>
          </a:prstGeom>
        </p:spPr>
      </p:pic>
      <p:pic>
        <p:nvPicPr>
          <p:cNvPr id="6" name="Picture 3" descr="slide-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2" t="27983" r="8806" b="16687"/>
          <a:stretch>
            <a:fillRect/>
          </a:stretch>
        </p:blipFill>
        <p:spPr bwMode="auto">
          <a:xfrm>
            <a:off x="2963347" y="2158314"/>
            <a:ext cx="5898197" cy="3723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361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087" y="74141"/>
            <a:ext cx="12192000" cy="20841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482" y="2158314"/>
            <a:ext cx="5700862" cy="381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85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612" y="0"/>
            <a:ext cx="12192000" cy="20841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452" y="2084173"/>
            <a:ext cx="5560541" cy="388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50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087" y="74141"/>
            <a:ext cx="12192000" cy="20841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631" y="2239095"/>
            <a:ext cx="5492564" cy="351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45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78289" y="1421444"/>
            <a:ext cx="9149315" cy="1631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8000" b="1" spc="160" dirty="0" smtClean="0">
                <a:solidFill>
                  <a:srgbClr val="C00000"/>
                </a:solidFill>
                <a:latin typeface="Arkhive" pitchFamily="34" charset="0"/>
              </a:rPr>
              <a:t>IV</a:t>
            </a:r>
            <a:r>
              <a:rPr lang="ru-RU" sz="8000" b="1" spc="160" dirty="0" smtClean="0">
                <a:solidFill>
                  <a:srgbClr val="C00000"/>
                </a:solidFill>
                <a:latin typeface="Arkhive" pitchFamily="34" charset="0"/>
              </a:rPr>
              <a:t> тур</a:t>
            </a:r>
          </a:p>
          <a:p>
            <a:pPr algn="ctr">
              <a:lnSpc>
                <a:spcPts val="4000"/>
              </a:lnSpc>
            </a:pPr>
            <a:r>
              <a:rPr lang="ru-RU" sz="4400" b="1" spc="160" dirty="0" smtClean="0">
                <a:solidFill>
                  <a:srgbClr val="C00000"/>
                </a:solidFill>
                <a:latin typeface="Arkhive" pitchFamily="34" charset="0"/>
              </a:rPr>
              <a:t>  </a:t>
            </a:r>
          </a:p>
          <a:p>
            <a:pPr algn="ctr">
              <a:lnSpc>
                <a:spcPts val="4000"/>
              </a:lnSpc>
            </a:pPr>
            <a:r>
              <a:rPr lang="ru-RU" sz="4400" b="1" spc="160" dirty="0" smtClean="0">
                <a:solidFill>
                  <a:srgbClr val="521808"/>
                </a:solidFill>
                <a:latin typeface="Arkhive" pitchFamily="34" charset="0"/>
              </a:rPr>
              <a:t>Пословицы и поговорки</a:t>
            </a:r>
            <a:endParaRPr lang="ru-RU" sz="4400" b="1" spc="160" dirty="0">
              <a:solidFill>
                <a:srgbClr val="521808"/>
              </a:solidFill>
              <a:latin typeface="Arkhiv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28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087" y="74141"/>
            <a:ext cx="12192000" cy="20841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9859" y="2018270"/>
            <a:ext cx="91687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521808"/>
                </a:solidFill>
              </a:rPr>
              <a:t>На фронте быть – Родине…</a:t>
            </a:r>
            <a:endParaRPr lang="ru-RU" sz="7200" b="1" dirty="0">
              <a:solidFill>
                <a:srgbClr val="521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8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1"/>
          <p:cNvSpPr txBox="1"/>
          <p:nvPr/>
        </p:nvSpPr>
        <p:spPr>
          <a:xfrm>
            <a:off x="780426" y="3796353"/>
            <a:ext cx="4959179" cy="769441"/>
          </a:xfrm>
          <a:prstGeom prst="rect">
            <a:avLst/>
          </a:prstGeom>
          <a:ln w="28575">
            <a:solidFill>
              <a:srgbClr val="521808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b="1" dirty="0" smtClean="0">
                <a:solidFill>
                  <a:srgbClr val="521808"/>
                </a:solidFill>
              </a:rPr>
              <a:t>Шлиссельбург</a:t>
            </a:r>
            <a:endParaRPr lang="ru-RU" sz="4400" b="1" dirty="0">
              <a:solidFill>
                <a:srgbClr val="521808"/>
              </a:solidFill>
            </a:endParaRPr>
          </a:p>
        </p:txBody>
      </p:sp>
      <p:sp>
        <p:nvSpPr>
          <p:cNvPr id="7" name="TextBox 11"/>
          <p:cNvSpPr txBox="1"/>
          <p:nvPr/>
        </p:nvSpPr>
        <p:spPr>
          <a:xfrm>
            <a:off x="780426" y="5158491"/>
            <a:ext cx="4959179" cy="769441"/>
          </a:xfrm>
          <a:prstGeom prst="rect">
            <a:avLst/>
          </a:prstGeom>
          <a:ln w="28575">
            <a:solidFill>
              <a:srgbClr val="521808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b="1" dirty="0" smtClean="0">
                <a:solidFill>
                  <a:srgbClr val="521808"/>
                </a:solidFill>
              </a:rPr>
              <a:t>Пушкино</a:t>
            </a:r>
            <a:endParaRPr lang="ru-RU" sz="4400" b="1" dirty="0">
              <a:solidFill>
                <a:srgbClr val="521808"/>
              </a:solidFill>
            </a:endParaRPr>
          </a:p>
        </p:txBody>
      </p:sp>
      <p:sp>
        <p:nvSpPr>
          <p:cNvPr id="8" name="TextBox 11"/>
          <p:cNvSpPr txBox="1"/>
          <p:nvPr/>
        </p:nvSpPr>
        <p:spPr>
          <a:xfrm>
            <a:off x="6413373" y="3796353"/>
            <a:ext cx="4097414" cy="769441"/>
          </a:xfrm>
          <a:prstGeom prst="rect">
            <a:avLst/>
          </a:prstGeom>
          <a:ln w="28575">
            <a:solidFill>
              <a:srgbClr val="521808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b="1" dirty="0" smtClean="0">
                <a:solidFill>
                  <a:srgbClr val="521808"/>
                </a:solidFill>
              </a:rPr>
              <a:t>Кронштадт</a:t>
            </a:r>
            <a:endParaRPr lang="ru-RU" sz="4400" b="1" dirty="0">
              <a:solidFill>
                <a:srgbClr val="521808"/>
              </a:solidFill>
            </a:endParaRPr>
          </a:p>
        </p:txBody>
      </p:sp>
      <p:sp>
        <p:nvSpPr>
          <p:cNvPr id="9" name="TextBox 11"/>
          <p:cNvSpPr txBox="1"/>
          <p:nvPr/>
        </p:nvSpPr>
        <p:spPr>
          <a:xfrm>
            <a:off x="6413373" y="5158491"/>
            <a:ext cx="4097414" cy="769441"/>
          </a:xfrm>
          <a:prstGeom prst="rect">
            <a:avLst/>
          </a:prstGeom>
          <a:ln w="28575">
            <a:solidFill>
              <a:srgbClr val="521808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b="1" dirty="0" smtClean="0">
                <a:solidFill>
                  <a:srgbClr val="521808"/>
                </a:solidFill>
              </a:rPr>
              <a:t>Новгород</a:t>
            </a:r>
            <a:endParaRPr lang="ru-RU" sz="4400" b="1" dirty="0">
              <a:solidFill>
                <a:srgbClr val="521808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4797" y="1374156"/>
            <a:ext cx="115104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spc="160" dirty="0">
                <a:solidFill>
                  <a:schemeClr val="accent1">
                    <a:lumMod val="50000"/>
                  </a:schemeClr>
                </a:solidFill>
                <a:latin typeface="Arkhive" pitchFamily="34" charset="0"/>
              </a:rPr>
              <a:t>С захватом какого </a:t>
            </a:r>
            <a:r>
              <a:rPr lang="ru-RU" sz="4000" b="1" spc="160" dirty="0" smtClean="0">
                <a:solidFill>
                  <a:schemeClr val="accent1">
                    <a:lumMod val="50000"/>
                  </a:schemeClr>
                </a:solidFill>
                <a:latin typeface="Arkhive" pitchFamily="34" charset="0"/>
              </a:rPr>
              <a:t>города</a:t>
            </a:r>
          </a:p>
          <a:p>
            <a:pPr algn="ctr"/>
            <a:r>
              <a:rPr lang="ru-RU" sz="4000" b="1" spc="160" dirty="0" smtClean="0">
                <a:solidFill>
                  <a:schemeClr val="accent1">
                    <a:lumMod val="50000"/>
                  </a:schemeClr>
                </a:solidFill>
                <a:latin typeface="Arkhive" pitchFamily="34" charset="0"/>
              </a:rPr>
              <a:t> </a:t>
            </a:r>
            <a:r>
              <a:rPr lang="ru-RU" sz="4000" b="1" spc="160" dirty="0">
                <a:solidFill>
                  <a:schemeClr val="accent1">
                    <a:lumMod val="50000"/>
                  </a:schemeClr>
                </a:solidFill>
                <a:latin typeface="Arkhive" pitchFamily="34" charset="0"/>
              </a:rPr>
              <a:t>начинается официальная блокада Ленинграда?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665" y="0"/>
            <a:ext cx="12249665" cy="167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01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087" y="74141"/>
            <a:ext cx="12192000" cy="20841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9859" y="2018270"/>
            <a:ext cx="91687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521808"/>
                </a:solidFill>
              </a:rPr>
              <a:t>На фронте быть – Родине служить</a:t>
            </a:r>
            <a:endParaRPr lang="ru-RU" sz="7200" b="1" dirty="0">
              <a:solidFill>
                <a:srgbClr val="521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0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087" y="74141"/>
            <a:ext cx="12192000" cy="20841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9086" y="2158314"/>
            <a:ext cx="113517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0" b="1" dirty="0" smtClean="0">
                <a:solidFill>
                  <a:srgbClr val="521808"/>
                </a:solidFill>
              </a:rPr>
              <a:t>Дружно за мир стоять - войне …</a:t>
            </a:r>
            <a:endParaRPr lang="ru-RU" sz="7000" b="1" dirty="0">
              <a:solidFill>
                <a:srgbClr val="521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30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087" y="74141"/>
            <a:ext cx="12192000" cy="20841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9321" y="2158314"/>
            <a:ext cx="113517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0" b="1" dirty="0" smtClean="0">
                <a:solidFill>
                  <a:srgbClr val="521808"/>
                </a:solidFill>
              </a:rPr>
              <a:t>Дружно за мир стоять - войне не бывать</a:t>
            </a:r>
            <a:endParaRPr lang="ru-RU" sz="7000" b="1" dirty="0">
              <a:solidFill>
                <a:srgbClr val="521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3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087" y="74141"/>
            <a:ext cx="12192000" cy="20841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9859" y="2018270"/>
            <a:ext cx="91687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521808"/>
                </a:solidFill>
              </a:rPr>
              <a:t>Отстал в ученье – в бою…</a:t>
            </a:r>
            <a:endParaRPr lang="ru-RU" sz="7200" b="1" dirty="0">
              <a:solidFill>
                <a:srgbClr val="521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087" y="74141"/>
            <a:ext cx="12192000" cy="20841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9859" y="2018270"/>
            <a:ext cx="91687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521808"/>
                </a:solidFill>
              </a:rPr>
              <a:t>Отстал в ученье – в бою мученье</a:t>
            </a:r>
            <a:endParaRPr lang="ru-RU" sz="7200" b="1" dirty="0">
              <a:solidFill>
                <a:srgbClr val="521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26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087" y="74141"/>
            <a:ext cx="12192000" cy="20841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9859" y="2018270"/>
            <a:ext cx="91687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521808"/>
                </a:solidFill>
              </a:rPr>
              <a:t>Наша страна героями…</a:t>
            </a:r>
            <a:endParaRPr lang="ru-RU" sz="7200" b="1" dirty="0">
              <a:solidFill>
                <a:srgbClr val="521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89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087" y="74141"/>
            <a:ext cx="12192000" cy="20841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9859" y="2018270"/>
            <a:ext cx="91687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521808"/>
                </a:solidFill>
              </a:rPr>
              <a:t>Наша страна героями славится</a:t>
            </a:r>
            <a:endParaRPr lang="ru-RU" sz="7200" b="1" dirty="0">
              <a:solidFill>
                <a:srgbClr val="521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42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087" y="74141"/>
            <a:ext cx="12192000" cy="20841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9859" y="2018270"/>
            <a:ext cx="91687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521808"/>
                </a:solidFill>
              </a:rPr>
              <a:t>Русский солдат не знает…</a:t>
            </a:r>
            <a:endParaRPr lang="ru-RU" sz="7200" b="1" dirty="0">
              <a:solidFill>
                <a:srgbClr val="521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38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087" y="74141"/>
            <a:ext cx="12192000" cy="20841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9859" y="2018270"/>
            <a:ext cx="91687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521808"/>
                </a:solidFill>
              </a:rPr>
              <a:t>Русский солдат не знает преград</a:t>
            </a:r>
            <a:endParaRPr lang="ru-RU" sz="7200" b="1" dirty="0">
              <a:solidFill>
                <a:srgbClr val="521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70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087" y="74141"/>
            <a:ext cx="12192000" cy="20841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9859" y="2018270"/>
            <a:ext cx="91687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521808"/>
                </a:solidFill>
              </a:rPr>
              <a:t>Если народ един, </a:t>
            </a:r>
          </a:p>
          <a:p>
            <a:r>
              <a:rPr lang="ru-RU" sz="7200" b="1" dirty="0">
                <a:solidFill>
                  <a:srgbClr val="521808"/>
                </a:solidFill>
              </a:rPr>
              <a:t>о</a:t>
            </a:r>
            <a:r>
              <a:rPr lang="ru-RU" sz="7200" b="1" dirty="0" smtClean="0">
                <a:solidFill>
                  <a:srgbClr val="521808"/>
                </a:solidFill>
              </a:rPr>
              <a:t>н …</a:t>
            </a:r>
            <a:endParaRPr lang="ru-RU" sz="7200" b="1" dirty="0">
              <a:solidFill>
                <a:srgbClr val="521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64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726" y="659782"/>
            <a:ext cx="9811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</a:p>
        </p:txBody>
      </p:sp>
      <p:sp>
        <p:nvSpPr>
          <p:cNvPr id="6" name="TextBox 11"/>
          <p:cNvSpPr txBox="1"/>
          <p:nvPr/>
        </p:nvSpPr>
        <p:spPr>
          <a:xfrm>
            <a:off x="1252065" y="3975155"/>
            <a:ext cx="3888432" cy="769441"/>
          </a:xfrm>
          <a:prstGeom prst="rect">
            <a:avLst/>
          </a:prstGeom>
          <a:ln w="28575">
            <a:solidFill>
              <a:srgbClr val="521808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b="1" dirty="0" smtClean="0">
                <a:solidFill>
                  <a:srgbClr val="521808"/>
                </a:solidFill>
              </a:rPr>
              <a:t>Киев</a:t>
            </a:r>
            <a:endParaRPr lang="ru-RU" sz="4400" b="1" dirty="0">
              <a:solidFill>
                <a:srgbClr val="521808"/>
              </a:solidFill>
            </a:endParaRPr>
          </a:p>
        </p:txBody>
      </p:sp>
      <p:sp>
        <p:nvSpPr>
          <p:cNvPr id="7" name="TextBox 11"/>
          <p:cNvSpPr txBox="1"/>
          <p:nvPr/>
        </p:nvSpPr>
        <p:spPr>
          <a:xfrm>
            <a:off x="1252065" y="5249912"/>
            <a:ext cx="3888432" cy="769441"/>
          </a:xfrm>
          <a:prstGeom prst="rect">
            <a:avLst/>
          </a:prstGeom>
          <a:ln w="28575">
            <a:solidFill>
              <a:srgbClr val="521808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b="1" dirty="0" smtClean="0">
                <a:solidFill>
                  <a:srgbClr val="521808"/>
                </a:solidFill>
              </a:rPr>
              <a:t>Сталинград</a:t>
            </a:r>
            <a:endParaRPr lang="ru-RU" sz="4400" b="1" dirty="0">
              <a:solidFill>
                <a:srgbClr val="521808"/>
              </a:solidFill>
            </a:endParaRPr>
          </a:p>
        </p:txBody>
      </p:sp>
      <p:sp>
        <p:nvSpPr>
          <p:cNvPr id="8" name="TextBox 11"/>
          <p:cNvSpPr txBox="1"/>
          <p:nvPr/>
        </p:nvSpPr>
        <p:spPr>
          <a:xfrm>
            <a:off x="6211243" y="3975154"/>
            <a:ext cx="4376546" cy="769441"/>
          </a:xfrm>
          <a:prstGeom prst="rect">
            <a:avLst/>
          </a:prstGeom>
          <a:ln w="28575">
            <a:solidFill>
              <a:srgbClr val="521808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b="1" dirty="0" smtClean="0">
                <a:solidFill>
                  <a:srgbClr val="521808"/>
                </a:solidFill>
              </a:rPr>
              <a:t>Севастополь</a:t>
            </a:r>
            <a:endParaRPr lang="ru-RU" sz="4400" b="1" dirty="0">
              <a:solidFill>
                <a:srgbClr val="521808"/>
              </a:solidFill>
            </a:endParaRPr>
          </a:p>
        </p:txBody>
      </p:sp>
      <p:sp>
        <p:nvSpPr>
          <p:cNvPr id="9" name="TextBox 11"/>
          <p:cNvSpPr txBox="1"/>
          <p:nvPr/>
        </p:nvSpPr>
        <p:spPr>
          <a:xfrm>
            <a:off x="6211243" y="5246542"/>
            <a:ext cx="4376546" cy="769441"/>
          </a:xfrm>
          <a:prstGeom prst="rect">
            <a:avLst/>
          </a:prstGeom>
          <a:ln w="28575">
            <a:solidFill>
              <a:srgbClr val="521808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b="1" dirty="0" smtClean="0">
                <a:solidFill>
                  <a:srgbClr val="521808"/>
                </a:solidFill>
              </a:rPr>
              <a:t>Ленинград</a:t>
            </a:r>
            <a:endParaRPr lang="ru-RU" sz="4400" b="1" dirty="0">
              <a:solidFill>
                <a:srgbClr val="521808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5178" y="1339904"/>
            <a:ext cx="106767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  <a:t>Назовите город-герой, который ни разу за всю историю своего существования не был захвачен вражескими войсками</a:t>
            </a:r>
            <a:endParaRPr lang="ru-RU" sz="4000" b="1" spc="160" dirty="0">
              <a:solidFill>
                <a:schemeClr val="accent1">
                  <a:lumMod val="50000"/>
                </a:schemeClr>
              </a:solidFill>
              <a:latin typeface="Arkhive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323"/>
            <a:ext cx="12249665" cy="141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87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087" y="74141"/>
            <a:ext cx="12192000" cy="20841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9859" y="2018270"/>
            <a:ext cx="91687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521808"/>
                </a:solidFill>
              </a:rPr>
              <a:t>Если народ един, </a:t>
            </a:r>
          </a:p>
          <a:p>
            <a:r>
              <a:rPr lang="ru-RU" sz="7200" b="1" dirty="0">
                <a:solidFill>
                  <a:srgbClr val="521808"/>
                </a:solidFill>
              </a:rPr>
              <a:t>о</a:t>
            </a:r>
            <a:r>
              <a:rPr lang="ru-RU" sz="7200" b="1" dirty="0" smtClean="0">
                <a:solidFill>
                  <a:srgbClr val="521808"/>
                </a:solidFill>
              </a:rPr>
              <a:t>н непобедим</a:t>
            </a:r>
            <a:endParaRPr lang="ru-RU" sz="7200" b="1" dirty="0">
              <a:solidFill>
                <a:srgbClr val="521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85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86425" y="918936"/>
            <a:ext cx="10019150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8000" b="1" spc="160" dirty="0" smtClean="0">
                <a:solidFill>
                  <a:srgbClr val="C00000"/>
                </a:solidFill>
                <a:latin typeface="Arkhive" pitchFamily="34" charset="0"/>
              </a:rPr>
              <a:t>V</a:t>
            </a:r>
            <a:r>
              <a:rPr lang="ru-RU" sz="8000" b="1" spc="160" dirty="0" smtClean="0">
                <a:solidFill>
                  <a:srgbClr val="C00000"/>
                </a:solidFill>
                <a:latin typeface="Arkhive" pitchFamily="34" charset="0"/>
              </a:rPr>
              <a:t> тур</a:t>
            </a:r>
          </a:p>
          <a:p>
            <a:pPr algn="ctr">
              <a:lnSpc>
                <a:spcPts val="4000"/>
              </a:lnSpc>
            </a:pPr>
            <a:endParaRPr lang="ru-RU" sz="8000" b="1" spc="160" dirty="0" smtClean="0">
              <a:solidFill>
                <a:srgbClr val="C00000"/>
              </a:solidFill>
              <a:latin typeface="Arkhive" pitchFamily="34" charset="0"/>
            </a:endParaRPr>
          </a:p>
          <a:p>
            <a:pPr algn="ctr">
              <a:lnSpc>
                <a:spcPts val="4000"/>
              </a:lnSpc>
            </a:pPr>
            <a:r>
              <a:rPr lang="ru-RU" sz="4400" b="1" spc="160" dirty="0" smtClean="0">
                <a:solidFill>
                  <a:srgbClr val="C00000"/>
                </a:solidFill>
                <a:latin typeface="Arkhive" pitchFamily="34" charset="0"/>
              </a:rPr>
              <a:t>  </a:t>
            </a:r>
          </a:p>
          <a:p>
            <a:pPr algn="ctr">
              <a:lnSpc>
                <a:spcPts val="4000"/>
              </a:lnSpc>
            </a:pPr>
            <a:r>
              <a:rPr lang="ru-RU" sz="5400" b="1" spc="160" dirty="0" smtClean="0">
                <a:solidFill>
                  <a:srgbClr val="521808"/>
                </a:solidFill>
                <a:latin typeface="Arkhive" pitchFamily="34" charset="0"/>
              </a:rPr>
              <a:t>«ПАМЯТЬ О ВОЙНЕ ЖИВА»</a:t>
            </a:r>
            <a:endParaRPr lang="ru-RU" sz="5400" b="1" spc="160" dirty="0">
              <a:solidFill>
                <a:srgbClr val="521808"/>
              </a:solidFill>
              <a:latin typeface="Arkhiv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20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08417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22638" y="1685822"/>
            <a:ext cx="9391135" cy="4426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3400" b="1" dirty="0">
                <a:solidFill>
                  <a:srgbClr val="52180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Константин Симонов </a:t>
            </a:r>
            <a:r>
              <a:rPr lang="ru-RU" sz="3400" b="1" dirty="0" smtClean="0">
                <a:solidFill>
                  <a:srgbClr val="52180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3400" b="1" dirty="0">
                <a:solidFill>
                  <a:srgbClr val="52180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Судьба </a:t>
            </a:r>
            <a:r>
              <a:rPr lang="ru-RU" sz="3400" b="1" dirty="0" smtClean="0">
                <a:solidFill>
                  <a:srgbClr val="52180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человека</a:t>
            </a: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3400" b="1" dirty="0" smtClean="0">
                <a:solidFill>
                  <a:srgbClr val="52180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Алексей Сурков </a:t>
            </a:r>
            <a:r>
              <a:rPr lang="ru-RU" sz="3400" b="1" dirty="0">
                <a:solidFill>
                  <a:srgbClr val="52180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Василий </a:t>
            </a:r>
            <a:r>
              <a:rPr lang="ru-RU" sz="3400" b="1" dirty="0" smtClean="0">
                <a:solidFill>
                  <a:srgbClr val="52180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Теркин</a:t>
            </a: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3400" b="1" dirty="0" smtClean="0">
                <a:solidFill>
                  <a:srgbClr val="52180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Александр </a:t>
            </a:r>
            <a:r>
              <a:rPr lang="ru-RU" sz="3400" b="1" dirty="0">
                <a:solidFill>
                  <a:srgbClr val="52180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Твардовский – </a:t>
            </a:r>
            <a:r>
              <a:rPr lang="ru-RU" sz="3400" b="1" dirty="0" smtClean="0">
                <a:solidFill>
                  <a:srgbClr val="52180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Журавли</a:t>
            </a:r>
            <a:endParaRPr lang="ru-RU" sz="3400" b="1" dirty="0">
              <a:solidFill>
                <a:srgbClr val="521808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3400" b="1" dirty="0">
                <a:solidFill>
                  <a:srgbClr val="52180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Михаил Шолохов – Живые и </a:t>
            </a:r>
            <a:r>
              <a:rPr lang="ru-RU" sz="3400" b="1" dirty="0" smtClean="0">
                <a:solidFill>
                  <a:srgbClr val="52180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мертвые</a:t>
            </a:r>
            <a:endParaRPr lang="ru-RU" sz="3400" b="1" dirty="0">
              <a:solidFill>
                <a:srgbClr val="521808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3400" b="1" dirty="0">
                <a:solidFill>
                  <a:srgbClr val="52180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Расул Гамзатов –</a:t>
            </a:r>
            <a:r>
              <a:rPr lang="ru-RU" sz="3400" b="1" dirty="0" smtClean="0">
                <a:solidFill>
                  <a:srgbClr val="52180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400" b="1" dirty="0">
                <a:solidFill>
                  <a:srgbClr val="52180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3400" b="1" dirty="0" smtClean="0">
                <a:solidFill>
                  <a:srgbClr val="52180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землянке</a:t>
            </a:r>
            <a:endParaRPr lang="ru-RU" sz="3400" b="1" dirty="0">
              <a:solidFill>
                <a:srgbClr val="521808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39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08417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45059" y="1677584"/>
            <a:ext cx="8707395" cy="4426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3400" b="1" dirty="0">
                <a:solidFill>
                  <a:srgbClr val="52180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Константин Симонов </a:t>
            </a:r>
            <a:r>
              <a:rPr lang="ru-RU" sz="3400" b="1" dirty="0" smtClean="0">
                <a:solidFill>
                  <a:srgbClr val="52180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3400" b="1" dirty="0">
                <a:solidFill>
                  <a:srgbClr val="52180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Живые и мертвые</a:t>
            </a:r>
            <a:endParaRPr lang="ru-RU" sz="3400" b="1" dirty="0">
              <a:solidFill>
                <a:srgbClr val="521808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3400" b="1" dirty="0">
                <a:solidFill>
                  <a:srgbClr val="52180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Алексей </a:t>
            </a:r>
            <a:r>
              <a:rPr lang="ru-RU" sz="3400" b="1" dirty="0" smtClean="0">
                <a:solidFill>
                  <a:srgbClr val="52180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Сурков </a:t>
            </a:r>
            <a:r>
              <a:rPr lang="ru-RU" sz="3400" b="1" dirty="0">
                <a:solidFill>
                  <a:srgbClr val="52180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3400" b="1" dirty="0" smtClean="0">
                <a:solidFill>
                  <a:srgbClr val="52180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3400" b="1" dirty="0">
                <a:solidFill>
                  <a:srgbClr val="52180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землянке</a:t>
            </a:r>
            <a:endParaRPr lang="ru-RU" sz="3400" b="1" dirty="0">
              <a:solidFill>
                <a:srgbClr val="521808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3400" b="1" dirty="0">
                <a:solidFill>
                  <a:srgbClr val="52180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Александр Твардовский – Василий Теркин</a:t>
            </a:r>
            <a:endParaRPr lang="ru-RU" sz="3400" b="1" dirty="0">
              <a:solidFill>
                <a:srgbClr val="521808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3400" b="1" dirty="0">
                <a:solidFill>
                  <a:srgbClr val="52180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Михаил Шолохов – Судьба человека</a:t>
            </a:r>
            <a:endParaRPr lang="ru-RU" sz="3400" b="1" dirty="0">
              <a:solidFill>
                <a:srgbClr val="521808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3400" b="1" dirty="0">
                <a:solidFill>
                  <a:srgbClr val="52180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Расул Гамзатов –</a:t>
            </a:r>
            <a:r>
              <a:rPr lang="ru-RU" sz="3400" b="1" dirty="0" smtClean="0">
                <a:solidFill>
                  <a:srgbClr val="52180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400" b="1" dirty="0">
                <a:solidFill>
                  <a:srgbClr val="52180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Журавли</a:t>
            </a:r>
            <a:endParaRPr lang="ru-RU" sz="3400" b="1" dirty="0">
              <a:solidFill>
                <a:srgbClr val="521808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87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6140" y="2018270"/>
            <a:ext cx="105197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400" b="1" dirty="0" smtClean="0">
              <a:solidFill>
                <a:srgbClr val="890101"/>
              </a:solidFill>
            </a:endParaRPr>
          </a:p>
          <a:p>
            <a:pPr algn="ctr"/>
            <a:r>
              <a:rPr lang="ru-RU" sz="6600" b="1" dirty="0" smtClean="0">
                <a:solidFill>
                  <a:srgbClr val="890101"/>
                </a:solidFill>
              </a:rPr>
              <a:t>«РАВНЕНИЕ НА ПОБЕДУ»</a:t>
            </a:r>
            <a:endParaRPr lang="ru-RU" sz="6600" b="1" dirty="0">
              <a:solidFill>
                <a:srgbClr val="89010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97946" cy="201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63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726" y="659782"/>
            <a:ext cx="9811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</a:p>
        </p:txBody>
      </p:sp>
      <p:sp>
        <p:nvSpPr>
          <p:cNvPr id="6" name="TextBox 11"/>
          <p:cNvSpPr txBox="1"/>
          <p:nvPr/>
        </p:nvSpPr>
        <p:spPr>
          <a:xfrm>
            <a:off x="1252065" y="3807297"/>
            <a:ext cx="3888432" cy="646331"/>
          </a:xfrm>
          <a:prstGeom prst="rect">
            <a:avLst/>
          </a:prstGeom>
          <a:ln w="28575">
            <a:solidFill>
              <a:srgbClr val="521808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rgbClr val="521808"/>
                </a:solidFill>
              </a:rPr>
              <a:t>Дом Павлова</a:t>
            </a:r>
            <a:endParaRPr lang="ru-RU" sz="3600" b="1" dirty="0">
              <a:solidFill>
                <a:srgbClr val="521808"/>
              </a:solidFill>
            </a:endParaRPr>
          </a:p>
        </p:txBody>
      </p:sp>
      <p:sp>
        <p:nvSpPr>
          <p:cNvPr id="7" name="TextBox 11"/>
          <p:cNvSpPr txBox="1"/>
          <p:nvPr/>
        </p:nvSpPr>
        <p:spPr>
          <a:xfrm>
            <a:off x="1252065" y="4988759"/>
            <a:ext cx="3888432" cy="1200329"/>
          </a:xfrm>
          <a:prstGeom prst="rect">
            <a:avLst/>
          </a:prstGeom>
          <a:ln w="28575">
            <a:solidFill>
              <a:srgbClr val="521808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rgbClr val="521808"/>
                </a:solidFill>
              </a:rPr>
              <a:t>Смоленский кремль</a:t>
            </a:r>
            <a:endParaRPr lang="ru-RU" sz="3600" b="1" dirty="0">
              <a:solidFill>
                <a:srgbClr val="521808"/>
              </a:solidFill>
            </a:endParaRPr>
          </a:p>
        </p:txBody>
      </p:sp>
      <p:sp>
        <p:nvSpPr>
          <p:cNvPr id="8" name="TextBox 11"/>
          <p:cNvSpPr txBox="1"/>
          <p:nvPr/>
        </p:nvSpPr>
        <p:spPr>
          <a:xfrm>
            <a:off x="6095913" y="3807297"/>
            <a:ext cx="5156563" cy="646331"/>
          </a:xfrm>
          <a:prstGeom prst="rect">
            <a:avLst/>
          </a:prstGeom>
          <a:ln w="28575">
            <a:solidFill>
              <a:srgbClr val="521808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rgbClr val="521808"/>
                </a:solidFill>
              </a:rPr>
              <a:t>Брестская крепость</a:t>
            </a:r>
            <a:endParaRPr lang="ru-RU" sz="3600" b="1" dirty="0">
              <a:solidFill>
                <a:srgbClr val="521808"/>
              </a:solidFill>
            </a:endParaRPr>
          </a:p>
        </p:txBody>
      </p:sp>
      <p:sp>
        <p:nvSpPr>
          <p:cNvPr id="9" name="TextBox 11"/>
          <p:cNvSpPr txBox="1"/>
          <p:nvPr/>
        </p:nvSpPr>
        <p:spPr>
          <a:xfrm>
            <a:off x="6095914" y="4988759"/>
            <a:ext cx="5156562" cy="1200329"/>
          </a:xfrm>
          <a:prstGeom prst="rect">
            <a:avLst/>
          </a:prstGeom>
          <a:ln w="28575">
            <a:solidFill>
              <a:srgbClr val="521808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rgbClr val="521808"/>
                </a:solidFill>
              </a:rPr>
              <a:t>Ленинградский вокзал</a:t>
            </a:r>
            <a:endParaRPr lang="ru-RU" sz="3600" b="1" dirty="0">
              <a:solidFill>
                <a:srgbClr val="521808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6498" y="1333174"/>
            <a:ext cx="108988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  <a:t>Знаменитая надпись 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  <a:t>Умираю, но не сдаюсь. Прощай Родина» была сделана на стенах 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этого сооружения</a:t>
            </a:r>
            <a:endParaRPr lang="ru-RU" sz="4000" b="1" spc="160" dirty="0">
              <a:solidFill>
                <a:schemeClr val="accent1">
                  <a:lumMod val="50000"/>
                </a:schemeClr>
              </a:solidFill>
              <a:latin typeface="Arkhive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9665" cy="163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12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726" y="659782"/>
            <a:ext cx="9811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</a:p>
        </p:txBody>
      </p:sp>
      <p:sp>
        <p:nvSpPr>
          <p:cNvPr id="6" name="TextBox 11"/>
          <p:cNvSpPr txBox="1"/>
          <p:nvPr/>
        </p:nvSpPr>
        <p:spPr>
          <a:xfrm>
            <a:off x="1252065" y="3695068"/>
            <a:ext cx="3888432" cy="646331"/>
          </a:xfrm>
          <a:prstGeom prst="rect">
            <a:avLst/>
          </a:prstGeom>
          <a:ln w="28575">
            <a:solidFill>
              <a:srgbClr val="521808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rgbClr val="521808"/>
                </a:solidFill>
              </a:rPr>
              <a:t>Севастополь</a:t>
            </a:r>
            <a:endParaRPr lang="ru-RU" sz="3600" b="1" dirty="0">
              <a:solidFill>
                <a:srgbClr val="521808"/>
              </a:solidFill>
            </a:endParaRPr>
          </a:p>
        </p:txBody>
      </p:sp>
      <p:sp>
        <p:nvSpPr>
          <p:cNvPr id="7" name="TextBox 11"/>
          <p:cNvSpPr txBox="1"/>
          <p:nvPr/>
        </p:nvSpPr>
        <p:spPr>
          <a:xfrm>
            <a:off x="1252065" y="4865192"/>
            <a:ext cx="3888432" cy="646331"/>
          </a:xfrm>
          <a:prstGeom prst="rect">
            <a:avLst/>
          </a:prstGeom>
          <a:ln w="28575">
            <a:solidFill>
              <a:srgbClr val="521808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rgbClr val="521808"/>
                </a:solidFill>
              </a:rPr>
              <a:t>Одесса</a:t>
            </a:r>
            <a:endParaRPr lang="ru-RU" sz="3600" b="1" dirty="0">
              <a:solidFill>
                <a:srgbClr val="521808"/>
              </a:solidFill>
            </a:endParaRPr>
          </a:p>
        </p:txBody>
      </p:sp>
      <p:sp>
        <p:nvSpPr>
          <p:cNvPr id="8" name="TextBox 11"/>
          <p:cNvSpPr txBox="1"/>
          <p:nvPr/>
        </p:nvSpPr>
        <p:spPr>
          <a:xfrm>
            <a:off x="6211243" y="3695068"/>
            <a:ext cx="3913060" cy="646331"/>
          </a:xfrm>
          <a:prstGeom prst="rect">
            <a:avLst/>
          </a:prstGeom>
          <a:ln w="28575">
            <a:solidFill>
              <a:srgbClr val="521808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rgbClr val="521808"/>
                </a:solidFill>
              </a:rPr>
              <a:t>Симферополь</a:t>
            </a:r>
            <a:endParaRPr lang="ru-RU" sz="3600" b="1" dirty="0">
              <a:solidFill>
                <a:srgbClr val="521808"/>
              </a:solidFill>
            </a:endParaRPr>
          </a:p>
        </p:txBody>
      </p:sp>
      <p:sp>
        <p:nvSpPr>
          <p:cNvPr id="9" name="TextBox 11"/>
          <p:cNvSpPr txBox="1"/>
          <p:nvPr/>
        </p:nvSpPr>
        <p:spPr>
          <a:xfrm>
            <a:off x="6211243" y="4865192"/>
            <a:ext cx="3888432" cy="646331"/>
          </a:xfrm>
          <a:prstGeom prst="rect">
            <a:avLst/>
          </a:prstGeom>
          <a:ln w="28575">
            <a:solidFill>
              <a:srgbClr val="521808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rgbClr val="521808"/>
                </a:solidFill>
              </a:rPr>
              <a:t>Керчь</a:t>
            </a:r>
            <a:endParaRPr lang="ru-RU" sz="3600" b="1" dirty="0">
              <a:solidFill>
                <a:srgbClr val="521808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8719" y="1700371"/>
            <a:ext cx="106767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  <a:t>В каком городе-герое находится </a:t>
            </a:r>
            <a:endParaRPr lang="ru-RU" sz="4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"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  <a:t>Памятник затонувшим кораблям"?</a:t>
            </a:r>
            <a:endParaRPr lang="ru-RU" sz="4000" b="1" spc="160" dirty="0">
              <a:solidFill>
                <a:schemeClr val="accent1">
                  <a:lumMod val="50000"/>
                </a:schemeClr>
              </a:solidFill>
              <a:latin typeface="Arkhive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38" y="1"/>
            <a:ext cx="12249665" cy="179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11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726" y="659782"/>
            <a:ext cx="9811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</a:p>
        </p:txBody>
      </p:sp>
      <p:sp>
        <p:nvSpPr>
          <p:cNvPr id="6" name="TextBox 11"/>
          <p:cNvSpPr txBox="1"/>
          <p:nvPr/>
        </p:nvSpPr>
        <p:spPr>
          <a:xfrm>
            <a:off x="1433298" y="3695068"/>
            <a:ext cx="3888432" cy="646331"/>
          </a:xfrm>
          <a:prstGeom prst="rect">
            <a:avLst/>
          </a:prstGeom>
          <a:ln w="28575">
            <a:solidFill>
              <a:srgbClr val="521808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rgbClr val="521808"/>
                </a:solidFill>
              </a:rPr>
              <a:t>«Цитадель»</a:t>
            </a:r>
            <a:endParaRPr lang="ru-RU" sz="3600" b="1" dirty="0">
              <a:solidFill>
                <a:srgbClr val="521808"/>
              </a:solidFill>
            </a:endParaRPr>
          </a:p>
        </p:txBody>
      </p:sp>
      <p:sp>
        <p:nvSpPr>
          <p:cNvPr id="7" name="TextBox 11"/>
          <p:cNvSpPr txBox="1"/>
          <p:nvPr/>
        </p:nvSpPr>
        <p:spPr>
          <a:xfrm>
            <a:off x="1433298" y="4865192"/>
            <a:ext cx="3888432" cy="646331"/>
          </a:xfrm>
          <a:prstGeom prst="rect">
            <a:avLst/>
          </a:prstGeom>
          <a:ln w="28575">
            <a:solidFill>
              <a:srgbClr val="521808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rgbClr val="521808"/>
                </a:solidFill>
              </a:rPr>
              <a:t>«Уран»</a:t>
            </a:r>
            <a:endParaRPr lang="ru-RU" sz="3600" b="1" dirty="0">
              <a:solidFill>
                <a:srgbClr val="521808"/>
              </a:solidFill>
            </a:endParaRPr>
          </a:p>
        </p:txBody>
      </p:sp>
      <p:sp>
        <p:nvSpPr>
          <p:cNvPr id="8" name="TextBox 11"/>
          <p:cNvSpPr txBox="1"/>
          <p:nvPr/>
        </p:nvSpPr>
        <p:spPr>
          <a:xfrm>
            <a:off x="6211243" y="3695068"/>
            <a:ext cx="3913060" cy="646331"/>
          </a:xfrm>
          <a:prstGeom prst="rect">
            <a:avLst/>
          </a:prstGeom>
          <a:ln w="28575">
            <a:solidFill>
              <a:srgbClr val="521808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rgbClr val="521808"/>
                </a:solidFill>
              </a:rPr>
              <a:t>«Барбаросса»</a:t>
            </a:r>
            <a:endParaRPr lang="ru-RU" sz="3600" b="1" dirty="0">
              <a:solidFill>
                <a:srgbClr val="521808"/>
              </a:solidFill>
            </a:endParaRPr>
          </a:p>
        </p:txBody>
      </p:sp>
      <p:sp>
        <p:nvSpPr>
          <p:cNvPr id="9" name="TextBox 11"/>
          <p:cNvSpPr txBox="1"/>
          <p:nvPr/>
        </p:nvSpPr>
        <p:spPr>
          <a:xfrm>
            <a:off x="6211243" y="4865192"/>
            <a:ext cx="3888432" cy="646331"/>
          </a:xfrm>
          <a:prstGeom prst="rect">
            <a:avLst/>
          </a:prstGeom>
          <a:ln w="28575">
            <a:solidFill>
              <a:srgbClr val="521808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rgbClr val="521808"/>
                </a:solidFill>
              </a:rPr>
              <a:t>«</a:t>
            </a:r>
            <a:r>
              <a:rPr lang="ru-RU" sz="3600" b="1" dirty="0" err="1" smtClean="0">
                <a:solidFill>
                  <a:srgbClr val="521808"/>
                </a:solidFill>
              </a:rPr>
              <a:t>Блау</a:t>
            </a:r>
            <a:r>
              <a:rPr lang="ru-RU" sz="3600" b="1" dirty="0" smtClean="0">
                <a:solidFill>
                  <a:srgbClr val="521808"/>
                </a:solidFill>
              </a:rPr>
              <a:t>»</a:t>
            </a:r>
            <a:endParaRPr lang="ru-RU" sz="3600" b="1" dirty="0">
              <a:solidFill>
                <a:srgbClr val="521808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0173" y="1709426"/>
            <a:ext cx="107750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spc="160" dirty="0" smtClean="0">
                <a:solidFill>
                  <a:schemeClr val="accent1">
                    <a:lumMod val="50000"/>
                  </a:schemeClr>
                </a:solidFill>
                <a:latin typeface="Arkhive" pitchFamily="34" charset="0"/>
              </a:rPr>
              <a:t>Частью какого </a:t>
            </a:r>
            <a:r>
              <a:rPr lang="ru-RU" sz="4000" b="1" spc="160" dirty="0">
                <a:solidFill>
                  <a:schemeClr val="accent1">
                    <a:lumMod val="50000"/>
                  </a:schemeClr>
                </a:solidFill>
                <a:latin typeface="Arkhive" pitchFamily="34" charset="0"/>
              </a:rPr>
              <a:t>плана было нападение и захват города </a:t>
            </a:r>
            <a:r>
              <a:rPr lang="ru-RU" sz="4000" b="1" spc="160" dirty="0" smtClean="0">
                <a:solidFill>
                  <a:schemeClr val="accent1">
                    <a:lumMod val="50000"/>
                  </a:schemeClr>
                </a:solidFill>
                <a:latin typeface="Arkhive" pitchFamily="34" charset="0"/>
              </a:rPr>
              <a:t>Ленинград</a:t>
            </a:r>
            <a:r>
              <a:rPr lang="ru-RU" sz="4000" b="1" spc="160" dirty="0">
                <a:solidFill>
                  <a:schemeClr val="accent1">
                    <a:lumMod val="50000"/>
                  </a:schemeClr>
                </a:solidFill>
                <a:latin typeface="Arkhive" pitchFamily="34" charset="0"/>
              </a:rPr>
              <a:t>а</a:t>
            </a:r>
            <a:r>
              <a:rPr lang="ru-RU" sz="4000" b="1" spc="160" dirty="0" smtClean="0">
                <a:solidFill>
                  <a:schemeClr val="accent1">
                    <a:lumMod val="50000"/>
                  </a:schemeClr>
                </a:solidFill>
                <a:latin typeface="Arkhive" pitchFamily="34" charset="0"/>
              </a:rPr>
              <a:t>? </a:t>
            </a:r>
            <a:endParaRPr lang="ru-RU" sz="4000" b="1" spc="160" dirty="0">
              <a:solidFill>
                <a:schemeClr val="accent1">
                  <a:lumMod val="50000"/>
                </a:schemeClr>
              </a:solidFill>
              <a:latin typeface="Arkhive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9665" cy="178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47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726" y="659782"/>
            <a:ext cx="9811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</a:p>
        </p:txBody>
      </p:sp>
      <p:sp>
        <p:nvSpPr>
          <p:cNvPr id="6" name="TextBox 11"/>
          <p:cNvSpPr txBox="1"/>
          <p:nvPr/>
        </p:nvSpPr>
        <p:spPr>
          <a:xfrm>
            <a:off x="1490962" y="3695069"/>
            <a:ext cx="3888432" cy="646331"/>
          </a:xfrm>
          <a:prstGeom prst="rect">
            <a:avLst/>
          </a:prstGeom>
          <a:ln w="28575">
            <a:solidFill>
              <a:srgbClr val="521808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rgbClr val="521808"/>
                </a:solidFill>
              </a:rPr>
              <a:t>Североморск</a:t>
            </a:r>
            <a:endParaRPr lang="ru-RU" sz="3600" b="1" dirty="0">
              <a:solidFill>
                <a:srgbClr val="521808"/>
              </a:solidFill>
            </a:endParaRPr>
          </a:p>
        </p:txBody>
      </p:sp>
      <p:sp>
        <p:nvSpPr>
          <p:cNvPr id="7" name="TextBox 11"/>
          <p:cNvSpPr txBox="1"/>
          <p:nvPr/>
        </p:nvSpPr>
        <p:spPr>
          <a:xfrm>
            <a:off x="1490962" y="4860001"/>
            <a:ext cx="3888432" cy="646331"/>
          </a:xfrm>
          <a:prstGeom prst="rect">
            <a:avLst/>
          </a:prstGeom>
          <a:ln w="28575">
            <a:solidFill>
              <a:srgbClr val="521808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rgbClr val="521808"/>
                </a:solidFill>
              </a:rPr>
              <a:t>Архангельск</a:t>
            </a:r>
            <a:endParaRPr lang="ru-RU" sz="3600" b="1" dirty="0">
              <a:solidFill>
                <a:srgbClr val="521808"/>
              </a:solidFill>
            </a:endParaRPr>
          </a:p>
        </p:txBody>
      </p:sp>
      <p:sp>
        <p:nvSpPr>
          <p:cNvPr id="8" name="TextBox 11"/>
          <p:cNvSpPr txBox="1"/>
          <p:nvPr/>
        </p:nvSpPr>
        <p:spPr>
          <a:xfrm>
            <a:off x="6354496" y="3695069"/>
            <a:ext cx="3913060" cy="646331"/>
          </a:xfrm>
          <a:prstGeom prst="rect">
            <a:avLst/>
          </a:prstGeom>
          <a:ln w="28575">
            <a:solidFill>
              <a:srgbClr val="521808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rgbClr val="521808"/>
                </a:solidFill>
              </a:rPr>
              <a:t>Мурманск</a:t>
            </a:r>
            <a:endParaRPr lang="ru-RU" sz="3600" b="1" dirty="0">
              <a:solidFill>
                <a:srgbClr val="521808"/>
              </a:solidFill>
            </a:endParaRPr>
          </a:p>
        </p:txBody>
      </p:sp>
      <p:sp>
        <p:nvSpPr>
          <p:cNvPr id="9" name="TextBox 11"/>
          <p:cNvSpPr txBox="1"/>
          <p:nvPr/>
        </p:nvSpPr>
        <p:spPr>
          <a:xfrm>
            <a:off x="6354496" y="4860001"/>
            <a:ext cx="3888432" cy="646331"/>
          </a:xfrm>
          <a:prstGeom prst="rect">
            <a:avLst/>
          </a:prstGeom>
          <a:ln w="28575">
            <a:solidFill>
              <a:srgbClr val="521808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rgbClr val="521808"/>
                </a:solidFill>
              </a:rPr>
              <a:t>Магадан</a:t>
            </a:r>
            <a:endParaRPr lang="ru-RU" sz="3600" b="1" dirty="0">
              <a:solidFill>
                <a:srgbClr val="521808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5502" y="1547715"/>
            <a:ext cx="106767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  <a:t>Город-солдат, город-труженик, неприступная крепость на 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Севере</a:t>
            </a:r>
            <a:endParaRPr lang="ru-RU" sz="4000" b="1" spc="160" dirty="0">
              <a:solidFill>
                <a:schemeClr val="accent1">
                  <a:lumMod val="50000"/>
                </a:schemeClr>
              </a:solidFill>
              <a:latin typeface="Arkhive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904"/>
            <a:ext cx="12249665" cy="174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61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717</TotalTime>
  <Words>482</Words>
  <Application>Microsoft Office PowerPoint</Application>
  <PresentationFormat>Широкоэкранный</PresentationFormat>
  <Paragraphs>143</Paragraphs>
  <Slides>54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62" baseType="lpstr">
      <vt:lpstr>Arial</vt:lpstr>
      <vt:lpstr>Arkhive</vt:lpstr>
      <vt:lpstr>Calibri</vt:lpstr>
      <vt:lpstr>Century Gothic</vt:lpstr>
      <vt:lpstr>Times New Roman</vt:lpstr>
      <vt:lpstr>Wingdings 3</vt:lpstr>
      <vt:lpstr>ZABAVNIK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72</cp:revision>
  <dcterms:created xsi:type="dcterms:W3CDTF">2024-04-23T04:56:35Z</dcterms:created>
  <dcterms:modified xsi:type="dcterms:W3CDTF">2024-10-08T08:39:05Z</dcterms:modified>
</cp:coreProperties>
</file>