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5" r:id="rId3"/>
    <p:sldId id="296" r:id="rId4"/>
    <p:sldId id="298" r:id="rId5"/>
    <p:sldId id="294" r:id="rId6"/>
    <p:sldId id="29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4" r:id="rId27"/>
    <p:sldId id="293" r:id="rId28"/>
    <p:sldId id="280" r:id="rId29"/>
    <p:sldId id="281" r:id="rId30"/>
    <p:sldId id="283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9" r:id="rId40"/>
    <p:sldId id="258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A3A3"/>
    <a:srgbClr val="FF5050"/>
    <a:srgbClr val="1FB370"/>
    <a:srgbClr val="45DF99"/>
    <a:srgbClr val="7ED82C"/>
    <a:srgbClr val="00E271"/>
    <a:srgbClr val="53FFA9"/>
    <a:srgbClr val="7DFFBE"/>
    <a:srgbClr val="A1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F3679-800B-4DAF-BE82-E2E9E875CBD0}" v="4" dt="2024-11-20T17:53:47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ахтияр Балакадашев" userId="9d9415ddd24427a8" providerId="LiveId" clId="{81CF3679-800B-4DAF-BE82-E2E9E875CBD0}"/>
    <pc:docChg chg="undo custSel addSld delSld modSld sldOrd">
      <pc:chgData name="Бахтияр Балакадашев" userId="9d9415ddd24427a8" providerId="LiveId" clId="{81CF3679-800B-4DAF-BE82-E2E9E875CBD0}" dt="2024-11-20T17:53:49.516" v="61" actId="1076"/>
      <pc:docMkLst>
        <pc:docMk/>
      </pc:docMkLst>
      <pc:sldChg chg="modSp mod">
        <pc:chgData name="Бахтияр Балакадашев" userId="9d9415ddd24427a8" providerId="LiveId" clId="{81CF3679-800B-4DAF-BE82-E2E9E875CBD0}" dt="2024-11-20T17:53:49.516" v="61" actId="1076"/>
        <pc:sldMkLst>
          <pc:docMk/>
          <pc:sldMk cId="86114239" sldId="290"/>
        </pc:sldMkLst>
        <pc:spChg chg="mod">
          <ac:chgData name="Бахтияр Балакадашев" userId="9d9415ddd24427a8" providerId="LiveId" clId="{81CF3679-800B-4DAF-BE82-E2E9E875CBD0}" dt="2024-11-20T17:53:49.516" v="61" actId="1076"/>
          <ac:spMkLst>
            <pc:docMk/>
            <pc:sldMk cId="86114239" sldId="290"/>
            <ac:spMk id="2" creationId="{00000000-0000-0000-0000-000000000000}"/>
          </ac:spMkLst>
        </pc:spChg>
      </pc:sldChg>
      <pc:sldChg chg="modSp mod">
        <pc:chgData name="Бахтияр Балакадашев" userId="9d9415ddd24427a8" providerId="LiveId" clId="{81CF3679-800B-4DAF-BE82-E2E9E875CBD0}" dt="2024-11-20T17:29:25.772" v="58" actId="1076"/>
        <pc:sldMkLst>
          <pc:docMk/>
          <pc:sldMk cId="762504316" sldId="298"/>
        </pc:sldMkLst>
        <pc:spChg chg="mod">
          <ac:chgData name="Бахтияр Балакадашев" userId="9d9415ddd24427a8" providerId="LiveId" clId="{81CF3679-800B-4DAF-BE82-E2E9E875CBD0}" dt="2024-11-20T17:29:25.772" v="58" actId="1076"/>
          <ac:spMkLst>
            <pc:docMk/>
            <pc:sldMk cId="762504316" sldId="298"/>
            <ac:spMk id="4" creationId="{00000000-0000-0000-0000-000000000000}"/>
          </ac:spMkLst>
        </pc:spChg>
      </pc:sldChg>
      <pc:sldChg chg="modSp new mod ord">
        <pc:chgData name="Бахтияр Балакадашев" userId="9d9415ddd24427a8" providerId="LiveId" clId="{81CF3679-800B-4DAF-BE82-E2E9E875CBD0}" dt="2024-11-20T05:24:17.700" v="56" actId="2711"/>
        <pc:sldMkLst>
          <pc:docMk/>
          <pc:sldMk cId="1369541954" sldId="299"/>
        </pc:sldMkLst>
        <pc:spChg chg="mod">
          <ac:chgData name="Бахтияр Балакадашев" userId="9d9415ddd24427a8" providerId="LiveId" clId="{81CF3679-800B-4DAF-BE82-E2E9E875CBD0}" dt="2024-11-20T05:24:08.270" v="55" actId="2711"/>
          <ac:spMkLst>
            <pc:docMk/>
            <pc:sldMk cId="1369541954" sldId="299"/>
            <ac:spMk id="2" creationId="{D9C92E09-4EA7-AF7E-F923-515EAD9850C2}"/>
          </ac:spMkLst>
        </pc:spChg>
        <pc:spChg chg="mod">
          <ac:chgData name="Бахтияр Балакадашев" userId="9d9415ddd24427a8" providerId="LiveId" clId="{81CF3679-800B-4DAF-BE82-E2E9E875CBD0}" dt="2024-11-20T05:24:17.700" v="56" actId="2711"/>
          <ac:spMkLst>
            <pc:docMk/>
            <pc:sldMk cId="1369541954" sldId="299"/>
            <ac:spMk id="3" creationId="{1E117058-9C07-C861-BB8E-46B85E353F93}"/>
          </ac:spMkLst>
        </pc:spChg>
      </pc:sldChg>
      <pc:sldChg chg="new del">
        <pc:chgData name="Бахтияр Балакадашев" userId="9d9415ddd24427a8" providerId="LiveId" clId="{81CF3679-800B-4DAF-BE82-E2E9E875CBD0}" dt="2024-11-20T05:21:27.620" v="1" actId="680"/>
        <pc:sldMkLst>
          <pc:docMk/>
          <pc:sldMk cId="3166326931" sldId="29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3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11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66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09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6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3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8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85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8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49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3F5CD-C097-46FC-9E33-312B9A066B2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D3557-E902-4DD1-8D15-D431064DD3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aromatyschastya.ru/stixi-pro-semyu" TargetMode="External"/><Relationship Id="rId3" Type="http://schemas.openxmlformats.org/officeDocument/2006/relationships/hyperlink" Target="https://kartinkin.net/pics/20673-fon-dlja-prezentacii-semejnye-tradicii.html" TargetMode="External"/><Relationship Id="rId7" Type="http://schemas.openxmlformats.org/officeDocument/2006/relationships/hyperlink" Target="https://edu-time.ru/vics-online/vc-8-myfamily.html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s://abrakadabra.fun/31111-shablon-prezentacii-semja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4web.ru/pedagogika/konspekt-klassnogo-chasa-semya-i-semeynie-cennosti-klass.html" TargetMode="External"/><Relationship Id="rId11" Type="http://schemas.openxmlformats.org/officeDocument/2006/relationships/hyperlink" Target="https://vk.com/wall64994777_758" TargetMode="External"/><Relationship Id="rId5" Type="http://schemas.openxmlformats.org/officeDocument/2006/relationships/hyperlink" Target="https://rounb.ru/aktualnie-sobitiya/viktorina-semejnye-traditsii-na-rusi.html" TargetMode="External"/><Relationship Id="rId10" Type="http://schemas.openxmlformats.org/officeDocument/2006/relationships/hyperlink" Target="https://www.pngegg.com/ru/png-ygbnw/download" TargetMode="External"/><Relationship Id="rId4" Type="http://schemas.openxmlformats.org/officeDocument/2006/relationships/hyperlink" Target="https://uspeh.tspu.ru/distancionnye-viktoriny-i-turniry/1292" TargetMode="External"/><Relationship Id="rId9" Type="http://schemas.openxmlformats.org/officeDocument/2006/relationships/hyperlink" Target="https://nsportal.ru/detskii-sad/vospitatelnaya-rabota/2020/05/18/semeynye-tsennost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9962" y="101600"/>
            <a:ext cx="11596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2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VivaldiD CL" panose="03010101010101010101" pitchFamily="66" charset="0"/>
              </a:rPr>
              <a:t>КВИЗ ИГРА</a:t>
            </a:r>
          </a:p>
          <a:p>
            <a:pPr algn="ctr"/>
            <a:r>
              <a:rPr lang="ru-RU" sz="6400" b="1" dirty="0">
                <a:ln>
                  <a:solidFill>
                    <a:srgbClr val="FFB9B9"/>
                  </a:solidFill>
                </a:ln>
                <a:solidFill>
                  <a:srgbClr val="FF5050"/>
                </a:solidFill>
                <a:latin typeface="VivaldiD CL" panose="03010101010101010101" pitchFamily="66" charset="0"/>
              </a:rPr>
              <a:t>Сундук семейных сокровищ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3798301" y="6365557"/>
            <a:ext cx="464023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/>
            <a:r>
              <a:rPr lang="ru-RU" altLang="ru-RU" sz="13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Автор: ВИНОГРАДОВА НАТАЛЬЯ СЕРГЕЕВНА</a:t>
            </a:r>
          </a:p>
          <a:p>
            <a:pPr algn="ctr"/>
            <a:r>
              <a:rPr lang="ru-RU" altLang="ru-RU" sz="13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Воспитатель МАДОУ </a:t>
            </a:r>
            <a:r>
              <a:rPr lang="ru-RU" altLang="ru-RU" sz="1300" b="1" i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г.Нягани</a:t>
            </a:r>
            <a:r>
              <a:rPr lang="ru-RU" altLang="ru-RU" sz="13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Д/с №5 «Дубравушка»</a:t>
            </a:r>
          </a:p>
        </p:txBody>
      </p:sp>
      <p:sp>
        <p:nvSpPr>
          <p:cNvPr id="7" name="Шеврон 6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A1DA00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68" y="5578362"/>
            <a:ext cx="1166884" cy="116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Что является символом семейной родословной?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Колыбель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Стол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Дерево 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9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Веник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/>
                </a:solidFill>
              </a:rPr>
              <a:t>Какой бытовой предмет использовал </a:t>
            </a:r>
          </a:p>
          <a:p>
            <a:pPr algn="ctr"/>
            <a:r>
              <a:rPr lang="ru-RU" sz="2800" b="1" dirty="0">
                <a:solidFill>
                  <a:schemeClr val="accent2"/>
                </a:solidFill>
              </a:rPr>
              <a:t>в воспитательных целях отец в рассказе Л.Н. Толстого «Отец и сыновья»?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Дубинка  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Ремень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51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Жилище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Назови обобщающим словом перечисленные понятия: иглу, хата, вигвам?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Приборы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Инвентарь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2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Какой цветок принято считать символом семьи на Руси?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Незабудка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Одуванчик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Ромашка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2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Пётр и Феврония 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Назовите русских православных святых, считающихся покровителями семьи?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Владимир и Ольга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Федул и Маланья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Наследство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Определите продолжение фразы: «Традиции семьи - прекрасное …»?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Средство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Детство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0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Одно из личностных качеств человека, укрепляющее внутрисемейные отношения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Эгоизм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Агрессивность </a:t>
            </a:r>
            <a:endParaRPr lang="ru-RU" sz="2800" b="1" dirty="0">
              <a:ln>
                <a:solidFill>
                  <a:srgbClr val="45DF99"/>
                </a:solidFill>
              </a:ln>
              <a:solidFill>
                <a:srgbClr val="45DF99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Ответственность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Стол 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/>
                </a:solidFill>
              </a:rPr>
              <a:t> </a:t>
            </a:r>
            <a:r>
              <a:rPr lang="ru-RU" sz="3000" b="1" dirty="0">
                <a:solidFill>
                  <a:schemeClr val="accent2"/>
                </a:solidFill>
              </a:rPr>
              <a:t>Русская поговорка гласит: «В дом пришел – всех вокруг собрал». О каком предмете идёт речь?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Телевизор 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Самовар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6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>
                <a:solidFill>
                  <a:schemeClr val="accent2"/>
                </a:solidFill>
              </a:rPr>
              <a:t>Что в старые времена обязательно было у знатных семей и передавалось из поколения в поколение?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Печать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Поместье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Герб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0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Приглашение на праздник 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На Руси был обычай печь и рассылать пироги по домам. </a:t>
            </a:r>
          </a:p>
          <a:p>
            <a:pPr algn="ctr"/>
            <a:r>
              <a:rPr lang="ru-RU" sz="3000" b="1" dirty="0">
                <a:solidFill>
                  <a:schemeClr val="accent2"/>
                </a:solidFill>
              </a:rPr>
              <a:t>Что это означало?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Приглашение на свадьбу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Угощение на день рождения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0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27845" y="645418"/>
            <a:ext cx="606415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1FB370"/>
                </a:solidFill>
              </a:rPr>
              <a:t>Семья — это замок, уют и покой,</a:t>
            </a:r>
            <a:br>
              <a:rPr lang="ru-RU" sz="2800" dirty="0">
                <a:solidFill>
                  <a:srgbClr val="1FB370"/>
                </a:solidFill>
              </a:rPr>
            </a:br>
            <a:r>
              <a:rPr lang="ru-RU" sz="2800" dirty="0">
                <a:solidFill>
                  <a:srgbClr val="1FB370"/>
                </a:solidFill>
              </a:rPr>
              <a:t>Тепло половинки для сердца родной,</a:t>
            </a:r>
            <a:br>
              <a:rPr lang="ru-RU" sz="2800" dirty="0">
                <a:solidFill>
                  <a:srgbClr val="1FB370"/>
                </a:solidFill>
              </a:rPr>
            </a:br>
            <a:r>
              <a:rPr lang="ru-RU" sz="2800" dirty="0">
                <a:solidFill>
                  <a:srgbClr val="1FB370"/>
                </a:solidFill>
              </a:rPr>
              <a:t>Смех деток, забота, любовь, доброта,</a:t>
            </a:r>
            <a:br>
              <a:rPr lang="ru-RU" sz="2800" dirty="0">
                <a:solidFill>
                  <a:srgbClr val="1FB370"/>
                </a:solidFill>
              </a:rPr>
            </a:br>
            <a:r>
              <a:rPr lang="ru-RU" sz="2800" dirty="0">
                <a:solidFill>
                  <a:srgbClr val="1FB370"/>
                </a:solidFill>
              </a:rPr>
              <a:t>Семья — это дом, где смеётся душа!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" t="6902" r="11472" b="7843"/>
          <a:stretch/>
        </p:blipFill>
        <p:spPr>
          <a:xfrm>
            <a:off x="6813329" y="2647665"/>
            <a:ext cx="3258719" cy="320485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7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Крепость семьи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chemeClr val="accent2"/>
                </a:solidFill>
              </a:rPr>
              <a:t>На Руси, когда вся семья собиралась за новогодним столом, дети связывали ножки стола лыковой веревкой. Что символизировал этот обычай?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Крепкое здоровье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Благополучие 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0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В честь кого на Руси называли первенца?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 честь святого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 честь отца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 честь деда отца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3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Липа Береза Дуб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В старину в честь рождения ребенка отец сажал дерево. Какое?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Клен Яблоня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Ель, сосна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Красное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Какого цвета было платье у невест на Руси?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Голубое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Белое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1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 назывался старший мужчина в роду, глава хозяйства?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Голова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Хозяин 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Большак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0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Род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 звали бога славяно-русской мифологии, родоначальника жизни, покровителя семьи и дома?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Хорс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Стрибог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1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Лебеди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Какие птицы символизируют верность? 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Ласточки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Голуби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1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Кем являются мама и папа для детей?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Родственники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Опекуны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Родители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7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50" b="1" dirty="0">
                <a:solidFill>
                  <a:schemeClr val="accent2"/>
                </a:solidFill>
              </a:rPr>
              <a:t>Как называются важные бумаги и предметы, принадлежащие семье и передающиеся по наследству из поколения в поколение?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Семейные реликвии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9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solidFill>
                  <a:schemeClr val="accent2"/>
                </a:solidFill>
              </a:rPr>
              <a:t>Про человека, обладающего качествами, необходимыми для семейной жизни, говорят, что он – хороший…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Семьянин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10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54421" y="4325463"/>
            <a:ext cx="4979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>
                <a:solidFill>
                  <a:srgbClr val="FF5050"/>
                </a:solidFill>
              </a:rPr>
              <a:t>Понимание </a:t>
            </a:r>
            <a:r>
              <a:rPr lang="ru-RU" sz="3600" b="1" dirty="0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1105344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200" dirty="0"/>
              <a:t>В давние времена жила одна семья, и в ней царили любовь и согласие. Молва об этом долетела до правителя тех мест, и он спросил у главы семьи: "Как вам удается жить, никогда не ссорясь, не обижая друг друга?"</a:t>
            </a:r>
          </a:p>
          <a:p>
            <a:pPr algn="ctr"/>
            <a:r>
              <a:rPr lang="ru-RU" sz="2200" dirty="0"/>
              <a:t>Старец взял бумагу и написал на ней что-то.</a:t>
            </a:r>
          </a:p>
          <a:p>
            <a:pPr algn="ctr"/>
            <a:r>
              <a:rPr lang="ru-RU" sz="2200" dirty="0"/>
              <a:t>Правитель посмотрел и удивился, на листе было написано сто раз одно и то же слово. </a:t>
            </a:r>
          </a:p>
          <a:p>
            <a:pPr algn="ctr"/>
            <a:r>
              <a:rPr lang="ru-RU" sz="2200" b="1" dirty="0"/>
              <a:t>Как вы думаете, какое слово</a:t>
            </a:r>
          </a:p>
          <a:p>
            <a:pPr algn="ctr"/>
            <a:r>
              <a:rPr lang="ru-RU" sz="2200" b="1" dirty="0"/>
              <a:t>написал старец на бумаге?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56728" y="316301"/>
            <a:ext cx="2174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n>
                  <a:solidFill>
                    <a:srgbClr val="FFFF00"/>
                  </a:solidFill>
                </a:ln>
                <a:solidFill>
                  <a:srgbClr val="1FB370"/>
                </a:solidFill>
              </a:rPr>
              <a:t>Притча </a:t>
            </a:r>
          </a:p>
        </p:txBody>
      </p:sp>
      <p:sp>
        <p:nvSpPr>
          <p:cNvPr id="5" name="Шеврон 4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6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Продолжите пословицу: «Вся семья вместе, так и …»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Душа на месте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4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Продолжите пословицу: «Не нужен и клад, когда …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 семье лад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Продолжите пословицу: «В дружной семье и в холод …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Тепло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4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Продолжите пословицу: «Дерево держится конями, а человек …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Семьёй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00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 называется наука, изучающая родственные связи?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Генеалогия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7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Скажите по латыни «семья»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Фамилия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2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5099499" y="7722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Греческая богиня Афина была богиней мудрости и её птицей считалась сова. А богиня Гера, супруга Зевса, являлась покровительницей семьи и материнства. Догадайтесь, какая птица считалась «птицей Геры»? 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Аист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>
                <a:solidFill>
                  <a:schemeClr val="accent2"/>
                </a:solidFill>
              </a:rPr>
              <a:t>Как говорят о тех, кто разглашает внутренние семейные неприятности и ссоры (фразеологизм)?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Выносят сор из избы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Сколько детей должно быть в семье, чтобы она считалась многодетной?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3070746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Трое и более детей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11409528" y="6096000"/>
            <a:ext cx="646211" cy="645886"/>
          </a:xfrm>
          <a:prstGeom prst="mathMultiply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92E09-4EA7-AF7E-F923-515EAD985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0746" y="2009955"/>
            <a:ext cx="4606507" cy="1500008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Спасибо </a:t>
            </a:r>
            <a:b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за внимание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117058-9C07-C861-BB8E-46B85E353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0746" y="4382219"/>
            <a:ext cx="4787662" cy="875581"/>
          </a:xfrm>
        </p:spPr>
        <p:txBody>
          <a:bodyPr>
            <a:normAutofit fontScale="92500" lnSpcReduction="10000"/>
          </a:bodyPr>
          <a:lstStyle/>
          <a:p>
            <a:r>
              <a:rPr lang="ru-RU" sz="6600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13695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Когда в нашей стране отмечают День семьи, любви и верности?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7140601" y="3074158"/>
            <a:ext cx="3698545" cy="709684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8 июля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  <p:sp>
        <p:nvSpPr>
          <p:cNvPr id="7" name="Шеврон 6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0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77610" y="1144444"/>
            <a:ext cx="59415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https://abrakadabra.fun/31111-shablon-prezentacii-semja.html</a:t>
            </a:r>
            <a:endParaRPr lang="ru-RU" sz="1400" dirty="0"/>
          </a:p>
          <a:p>
            <a:r>
              <a:rPr lang="en-US" sz="1400" dirty="0">
                <a:hlinkClick r:id="rId3"/>
              </a:rPr>
              <a:t>https://kartinkin.net/pics/20673-fon-dlja-prezentacii-semejnye-tradicii.html</a:t>
            </a:r>
            <a:endParaRPr lang="ru-RU" sz="1400" dirty="0"/>
          </a:p>
          <a:p>
            <a:r>
              <a:rPr lang="en-US" sz="1400" dirty="0">
                <a:hlinkClick r:id="rId4"/>
              </a:rPr>
              <a:t>https://uspeh.tspu.ru/distancionnye-viktoriny-i-turniry/1292</a:t>
            </a:r>
            <a:endParaRPr lang="ru-RU" sz="1400" dirty="0"/>
          </a:p>
          <a:p>
            <a:r>
              <a:rPr lang="en-US" sz="1400" dirty="0">
                <a:hlinkClick r:id="rId5"/>
              </a:rPr>
              <a:t>https://rounb.ru/aktualnie-sobitiya/viktorina-semejnye-traditsii-na-rusi.html</a:t>
            </a:r>
            <a:endParaRPr lang="ru-RU" sz="1400" dirty="0"/>
          </a:p>
          <a:p>
            <a:r>
              <a:rPr lang="en-US" sz="1400" dirty="0">
                <a:hlinkClick r:id="rId6"/>
              </a:rPr>
              <a:t>https://doc4web.ru/pedagogika/konspekt-klassnogo-chasa-semya-i-semeynie-cennosti-klass.html</a:t>
            </a:r>
            <a:r>
              <a:rPr lang="ru-RU" sz="1400" dirty="0"/>
              <a:t> </a:t>
            </a:r>
          </a:p>
          <a:p>
            <a:r>
              <a:rPr lang="en-US" sz="1400" dirty="0">
                <a:hlinkClick r:id="rId7"/>
              </a:rPr>
              <a:t>https://edu-time.ru/vics-online/vc-8-myfamily.html</a:t>
            </a:r>
            <a:r>
              <a:rPr lang="ru-RU" sz="1400" dirty="0"/>
              <a:t> </a:t>
            </a:r>
          </a:p>
          <a:p>
            <a:r>
              <a:rPr lang="en-US" sz="1400" dirty="0">
                <a:hlinkClick r:id="rId8"/>
              </a:rPr>
              <a:t>https://aromatyschastya.ru/stixi-pro-semyu</a:t>
            </a:r>
            <a:r>
              <a:rPr lang="ru-RU" sz="1400" dirty="0"/>
              <a:t> </a:t>
            </a:r>
          </a:p>
          <a:p>
            <a:r>
              <a:rPr lang="en-US" sz="1400" dirty="0">
                <a:hlinkClick r:id="rId9"/>
              </a:rPr>
              <a:t>https://nsportal.ru/detskii-sad/vospitatelnaya-rabota/2020/05/18/semeynye-tsennosti</a:t>
            </a:r>
            <a:r>
              <a:rPr lang="ru-RU" sz="1400" dirty="0"/>
              <a:t> </a:t>
            </a:r>
          </a:p>
          <a:p>
            <a:r>
              <a:rPr lang="en-US" sz="1400" dirty="0">
                <a:hlinkClick r:id="rId10"/>
              </a:rPr>
              <a:t>https://www.pngegg.com/ru/png-ygbnw/download</a:t>
            </a:r>
            <a:r>
              <a:rPr lang="ru-RU" sz="1400" dirty="0"/>
              <a:t> </a:t>
            </a:r>
          </a:p>
          <a:p>
            <a:r>
              <a:rPr lang="en-US" sz="1400" dirty="0">
                <a:hlinkClick r:id="rId11"/>
              </a:rPr>
              <a:t>https://vk.com/wall64994777_758</a:t>
            </a:r>
            <a:r>
              <a:rPr lang="ru-RU" sz="1400" dirty="0"/>
              <a:t> </a:t>
            </a: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11409528" y="6096000"/>
            <a:ext cx="646211" cy="645886"/>
          </a:xfrm>
          <a:prstGeom prst="mathMultiply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418161" y="313447"/>
            <a:ext cx="6773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1FB370"/>
                </a:solidFill>
              </a:rPr>
              <a:t>Источники информации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2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Какие вы знаете семейные ценности? 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74003" y="2524835"/>
            <a:ext cx="3698545" cy="2006221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Любовь, доброта, доверие, честность, ответственность, прощение, уважение, щедрость и др.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3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Какие вы знаете семейные традиции? 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728347" y="2483891"/>
            <a:ext cx="4531055" cy="2006221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Совместные праздники, путешествия, игры, прогулки, памятные фотографии, семейный совет, семейные поручения, семейный обед, дни памяти родных и т.д.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10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>
                <a:solidFill>
                  <a:schemeClr val="accent2"/>
                </a:solidFill>
              </a:rPr>
              <a:t>Какая русская игрушка олицетворяет идею крепкой семьи, продолжение рода, несёт в себе идею единства?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Петрушка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Неваляшка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980223" y="4496939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Матрёшка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6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Традиции 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>
                <a:solidFill>
                  <a:schemeClr val="accent2"/>
                </a:solidFill>
              </a:rPr>
              <a:t>Как называются обычаи, порядки, сформировавшиеся в семье за определённый период времени?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Поколение  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Династия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05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8259057" y="342559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Иван, не помнящий родства </a:t>
            </a:r>
          </a:p>
        </p:txBody>
      </p:sp>
      <p:sp>
        <p:nvSpPr>
          <p:cNvPr id="3" name="Шеврон 2">
            <a:hlinkClick r:id="" action="ppaction://hlinkshowjump?jump=nextslide"/>
          </p:cNvPr>
          <p:cNvSpPr/>
          <p:nvPr/>
        </p:nvSpPr>
        <p:spPr>
          <a:xfrm>
            <a:off x="11436822" y="6277971"/>
            <a:ext cx="596169" cy="385388"/>
          </a:xfrm>
          <a:prstGeom prst="chevron">
            <a:avLst/>
          </a:prstGeom>
          <a:solidFill>
            <a:srgbClr val="7DFFBE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940490" y="696036"/>
            <a:ext cx="7092501" cy="1296538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2"/>
                </a:solidFill>
              </a:rPr>
              <a:t>Как называли в старину человека, не знающего своей родословной</a:t>
            </a:r>
            <a:r>
              <a:rPr lang="ru-RU" sz="2800" b="1" dirty="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8980223" y="44969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Иван, не помнящий себя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960356" y="2354240"/>
            <a:ext cx="3052768" cy="709684"/>
          </a:xfrm>
          <a:prstGeom prst="flowChartTerminator">
            <a:avLst/>
          </a:prstGeom>
          <a:noFill/>
          <a:ln>
            <a:solidFill>
              <a:srgbClr val="45D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>
                  <a:solidFill>
                    <a:srgbClr val="45DF99"/>
                  </a:solidFill>
                </a:ln>
                <a:solidFill>
                  <a:srgbClr val="45DF99"/>
                </a:solidFill>
              </a:rPr>
              <a:t>Незнайка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58" y="5268036"/>
            <a:ext cx="1589964" cy="15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6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9C4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861</Words>
  <Application>Microsoft Office PowerPoint</Application>
  <PresentationFormat>Широкоэкранный</PresentationFormat>
  <Paragraphs>139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VivaldiD CL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за внимание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КЕВ</dc:creator>
  <cp:lastModifiedBy>Бахтияр Балакадашев</cp:lastModifiedBy>
  <cp:revision>39</cp:revision>
  <dcterms:created xsi:type="dcterms:W3CDTF">2022-09-23T09:39:23Z</dcterms:created>
  <dcterms:modified xsi:type="dcterms:W3CDTF">2024-11-20T17:53:51Z</dcterms:modified>
</cp:coreProperties>
</file>