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60" r:id="rId3"/>
    <p:sldId id="261" r:id="rId4"/>
    <p:sldId id="296" r:id="rId5"/>
    <p:sldId id="297" r:id="rId6"/>
    <p:sldId id="313" r:id="rId7"/>
    <p:sldId id="319" r:id="rId8"/>
    <p:sldId id="300" r:id="rId9"/>
    <p:sldId id="314" r:id="rId10"/>
    <p:sldId id="291" r:id="rId11"/>
    <p:sldId id="320" r:id="rId12"/>
    <p:sldId id="308" r:id="rId13"/>
    <p:sldId id="315" r:id="rId14"/>
    <p:sldId id="318" r:id="rId15"/>
    <p:sldId id="295" r:id="rId16"/>
    <p:sldId id="316" r:id="rId17"/>
    <p:sldId id="302" r:id="rId18"/>
    <p:sldId id="321" r:id="rId19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51B"/>
    <a:srgbClr val="001E0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84657-231B-42CF-8E3D-DC280C286E54}" type="datetimeFigureOut">
              <a:rPr lang="ru-RU" smtClean="0"/>
              <a:pPr/>
              <a:t>26.02.2025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73752-DCE9-47F1-8EF6-A930A9CDC8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1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54FCAC-2D64-4BD2-ACF7-9AE110EBFECA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2BF82-A8B6-4E08-A60C-ECEE88FF9D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26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E23205-25AE-4ECC-B765-A8D694278F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42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E23205-25AE-4ECC-B765-A8D694278F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918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E23205-25AE-4ECC-B765-A8D694278F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29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E23205-25AE-4ECC-B765-A8D694278F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300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E23205-25AE-4ECC-B765-A8D694278F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227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6A605-AF4E-417C-BFD7-514E6FF4B2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84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C13261-7909-4284-8015-1D8DA4137F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8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8C62AF-2396-4285-989B-249733DAE8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13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AE183-9D5C-4CD4-BAFC-DACFDFA904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81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636C47-A7B9-4969-BC84-C2C008F649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44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947BD-933D-4603-86B6-C2360DDFAB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07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879E1-2FBF-4B17-B1A1-EDEC4CAA96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35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5514E-C360-4210-AFA7-307F956817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64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4CFA6-4D55-45FF-83E7-FC9CC3F861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897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D52356-1B33-4C11-AE56-0D3E5228B0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9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CE23205-25AE-4ECC-B765-A8D694278F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43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251520" y="1700808"/>
            <a:ext cx="7772400" cy="576064"/>
          </a:xfrm>
        </p:spPr>
        <p:txBody>
          <a:bodyPr/>
          <a:lstStyle/>
          <a:p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                    </a:t>
            </a:r>
            <a:r>
              <a:rPr lang="ru-RU" altLang="ru-RU" b="1" dirty="0" smtClean="0"/>
              <a:t/>
            </a:r>
            <a:br>
              <a:rPr lang="ru-RU" altLang="ru-RU" b="1" dirty="0" smtClean="0"/>
            </a:b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/>
            </a:r>
            <a:br>
              <a:rPr lang="ru-RU" altLang="ru-RU" b="1" dirty="0" smtClean="0"/>
            </a:br>
            <a:r>
              <a:rPr lang="ru-RU" altLang="ru-RU" b="1" dirty="0" smtClean="0"/>
              <a:t/>
            </a:r>
            <a:br>
              <a:rPr lang="ru-RU" altLang="ru-RU" b="1" dirty="0" smtClean="0"/>
            </a:b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/>
            </a:r>
            <a:br>
              <a:rPr lang="ru-RU" altLang="ru-RU" b="1" dirty="0" smtClean="0"/>
            </a:b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b="1" dirty="0" smtClean="0"/>
              <a:t/>
            </a:r>
            <a:br>
              <a:rPr lang="ru-RU" altLang="ru-RU" b="1" dirty="0" smtClean="0"/>
            </a:br>
            <a:r>
              <a:rPr lang="ru-RU" altLang="ru-RU" b="1" dirty="0" smtClean="0">
                <a:solidFill>
                  <a:srgbClr val="002060"/>
                </a:solidFill>
              </a:rPr>
              <a:t>«</a:t>
            </a:r>
            <a:r>
              <a:rPr lang="ru-RU" altLang="ru-RU" sz="3600" b="1" dirty="0" smtClean="0">
                <a:solidFill>
                  <a:srgbClr val="002060"/>
                </a:solidFill>
              </a:rPr>
              <a:t> Развивающая </a:t>
            </a:r>
            <a:r>
              <a:rPr lang="ru-RU" altLang="ru-RU" sz="3200" b="1" dirty="0" smtClean="0">
                <a:solidFill>
                  <a:srgbClr val="002060"/>
                </a:solidFill>
              </a:rPr>
              <a:t>предметно – пространственная среда в дошкольной группе «Бригантина» КГКУ «Минусинский детский дом»  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467544" y="5085184"/>
            <a:ext cx="7776864" cy="1368152"/>
          </a:xfrm>
        </p:spPr>
        <p:txBody>
          <a:bodyPr/>
          <a:lstStyle/>
          <a:p>
            <a:pPr eaLnBrk="1" hangingPunct="1"/>
            <a:endParaRPr lang="ru-RU" altLang="ru-RU" dirty="0" smtClean="0"/>
          </a:p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подготовила:  </a:t>
            </a:r>
            <a:r>
              <a:rPr lang="ru-RU" altLang="ru-RU" sz="2400" b="1" dirty="0" err="1" smtClean="0">
                <a:solidFill>
                  <a:schemeClr val="tx1"/>
                </a:solidFill>
              </a:rPr>
              <a:t>Кустова</a:t>
            </a:r>
            <a:r>
              <a:rPr lang="ru-RU" altLang="ru-RU" sz="2400" b="1" dirty="0" smtClean="0">
                <a:solidFill>
                  <a:schemeClr val="tx1"/>
                </a:solidFill>
              </a:rPr>
              <a:t> Т. Ю., воспитатель </a:t>
            </a:r>
          </a:p>
        </p:txBody>
      </p:sp>
      <p:pic>
        <p:nvPicPr>
          <p:cNvPr id="8" name="Picture 5" descr="C:\Users\ДетСад\Desktop\копилка\Лариса\картинки для дс\Школьные\giftwizard-fx-im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575" y="2509118"/>
            <a:ext cx="2300833" cy="234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661987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Центр сенсорного развития;</a:t>
            </a:r>
          </a:p>
          <a:p>
            <a:pPr marL="0" indent="0"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-  Центр конструктивной деятельности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</a:rPr>
              <a:t>;</a:t>
            </a:r>
            <a:endParaRPr lang="ru-RU" altLang="ru-RU" sz="24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marL="0" indent="0"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-  Центр математического развития;</a:t>
            </a:r>
            <a:endParaRPr lang="en-US" altLang="ru-RU" sz="24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marL="0" indent="0"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-  Центр экспериментирования.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507" y="2264312"/>
            <a:ext cx="2032189" cy="139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8058" y="3738744"/>
            <a:ext cx="3057002" cy="185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Brig\Desktop\Фото для презентации\IMG_56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1"/>
          <a:stretch/>
        </p:blipFill>
        <p:spPr bwMode="auto">
          <a:xfrm>
            <a:off x="257086" y="3087672"/>
            <a:ext cx="2802746" cy="173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rig\Desktop\Фото для презентации\IMG_56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09" y="868337"/>
            <a:ext cx="1710983" cy="128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Kustik\AppData\Local\Microsoft\Windows\INetCache\Content.Word\IMG_20250226_110230_98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92" y="3087672"/>
            <a:ext cx="2306955" cy="173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Kustik\AppData\Local\Microsoft\Windows\INetCache\Content.Word\IMG_20250226_110226_43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87" y="4818047"/>
            <a:ext cx="1437640" cy="1917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Ц</a:t>
            </a:r>
            <a:r>
              <a:rPr lang="ru-RU" dirty="0" smtClean="0">
                <a:solidFill>
                  <a:srgbClr val="FF0000"/>
                </a:solidFill>
              </a:rPr>
              <a:t>ентр речевого развития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3777311" cy="283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Brig\Desktop\Фото для презентации\108d9329-7153-4d12-809f-507982c706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114346" cy="41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Kustik\AppData\Local\Microsoft\Windows\INetCache\Content.Word\IMG_20250226_110240_3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37112"/>
            <a:ext cx="1800200" cy="2420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92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0654" y="167806"/>
            <a:ext cx="7149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ХУДОЖЕСТВЕННО-ЭСТЕТИЧЕСКОЕ РАЗВИТИЕ</a:t>
            </a:r>
          </a:p>
          <a:p>
            <a:pPr algn="ctr"/>
            <a:r>
              <a:rPr lang="ru-RU" dirty="0" smtClean="0"/>
              <a:t> </a:t>
            </a:r>
            <a:r>
              <a:rPr lang="ru-RU" sz="2400" b="1" dirty="0" smtClean="0"/>
              <a:t>Центр изодеятельности</a:t>
            </a:r>
            <a:endParaRPr lang="ru-RU" dirty="0"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00" y="1512370"/>
            <a:ext cx="4009032" cy="400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92604"/>
            <a:ext cx="3001176" cy="400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Kustik\AppData\Local\Microsoft\Windows\INetCache\Content.Word\IMG_20250226_110235_3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08942"/>
            <a:ext cx="2376264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54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>Центр изодеятельности</a:t>
            </a:r>
            <a:endParaRPr lang="ru-R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80184"/>
            <a:ext cx="6534843" cy="508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05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конструирования и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ПДД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14642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58" y="1460537"/>
            <a:ext cx="4104456" cy="470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7041" y="1547323"/>
            <a:ext cx="2591036" cy="194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24" y="2348880"/>
            <a:ext cx="2512434" cy="188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1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77887"/>
          </a:xfrm>
          <a:noFill/>
        </p:spPr>
        <p:txBody>
          <a:bodyPr>
            <a:normAutofit fontScale="90000"/>
          </a:bodyPr>
          <a:lstStyle/>
          <a:p>
            <a:r>
              <a:rPr lang="ru-RU" alt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</a:br>
            <a:r>
              <a:rPr lang="ru-RU" alt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  <a:t>Физическое развитие</a:t>
            </a:r>
            <a:br>
              <a:rPr lang="ru-RU" alt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</a:br>
            <a:endParaRPr lang="ru-RU" altLang="ru-RU" sz="3200" b="1" dirty="0" smtClean="0"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80728"/>
            <a:ext cx="8229600" cy="93610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800" b="1" dirty="0" smtClean="0">
                <a:latin typeface="Times New Roman" pitchFamily="18" charset="0"/>
              </a:rPr>
              <a:t>Центр сохранения здоровья</a:t>
            </a: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4067175" y="3244850"/>
            <a:ext cx="4608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/>
            <a:endParaRPr lang="ru-RU" altLang="ru-RU" sz="1800"/>
          </a:p>
        </p:txBody>
      </p:sp>
      <p:pic>
        <p:nvPicPr>
          <p:cNvPr id="6" name="Содержимое 7" descr="IMG_5529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863361" y="2060847"/>
            <a:ext cx="5105454" cy="455218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2520280" cy="455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патриотического и духовно-нравственного воспитания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Brig\Desktop\Новая папка (2)\IMG_5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0974" y="2676768"/>
            <a:ext cx="4019939" cy="30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16028"/>
            <a:ext cx="2980961" cy="39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1457115"/>
            <a:ext cx="220027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64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496888" y="476250"/>
            <a:ext cx="839628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b="1" dirty="0">
                <a:solidFill>
                  <a:srgbClr val="990033"/>
                </a:solidFill>
                <a:cs typeface="Times New Roman" pitchFamily="18" charset="0"/>
              </a:rPr>
              <a:t>Вывод</a:t>
            </a:r>
            <a:r>
              <a:rPr lang="ru-RU" altLang="ru-RU" sz="2400" b="1" dirty="0" smtClean="0">
                <a:solidFill>
                  <a:srgbClr val="990033"/>
                </a:solidFill>
                <a:cs typeface="Times New Roman" pitchFamily="18" charset="0"/>
              </a:rPr>
              <a:t>:</a:t>
            </a:r>
            <a:r>
              <a:rPr lang="ru-RU" altLang="ru-RU" sz="2000" b="1" dirty="0" smtClean="0">
                <a:cs typeface="Times New Roman" pitchFamily="18" charset="0"/>
              </a:rPr>
              <a:t> таким образом образовательное пространство, созданное в группе,  </a:t>
            </a:r>
            <a:r>
              <a:rPr lang="ru-RU" altLang="ru-RU" sz="2000" b="1" dirty="0" smtClean="0">
                <a:cs typeface="Times New Roman" pitchFamily="18" charset="0"/>
              </a:rPr>
              <a:t>является средством формирования личности ребенка и является источником его знаний и социального опыта. </a:t>
            </a:r>
            <a:r>
              <a:rPr lang="ru-RU" altLang="ru-RU" sz="2000" b="1" dirty="0">
                <a:cs typeface="Times New Roman" pitchFamily="18" charset="0"/>
              </a:rPr>
              <a:t>О</a:t>
            </a:r>
            <a:r>
              <a:rPr lang="ru-RU" altLang="ru-RU" sz="2000" b="1" dirty="0" smtClean="0">
                <a:cs typeface="Times New Roman" pitchFamily="18" charset="0"/>
              </a:rPr>
              <a:t>беспечивает </a:t>
            </a:r>
            <a:r>
              <a:rPr lang="ru-RU" altLang="ru-RU" sz="2000" b="1" dirty="0" smtClean="0">
                <a:cs typeface="Times New Roman" pitchFamily="18" charset="0"/>
              </a:rPr>
              <a:t>игровую, познавательную , двигательную активность, а также эмоциональное благополучие и возможность самовыражения детей.</a:t>
            </a:r>
            <a:endParaRPr lang="ru-RU" altLang="ru-RU" sz="2000" dirty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19" y="2636912"/>
            <a:ext cx="3309710" cy="22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60" y="2505747"/>
            <a:ext cx="7181427" cy="371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4135572"/>
            <a:ext cx="3456384" cy="261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Уголок уединения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</a:rPr>
              <a:t>Любимое место детей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Kustik\AppData\Local\Microsoft\Windows\INetCache\Content.Word\IMG_20250226_110246_3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7"/>
          <a:stretch/>
        </p:blipFill>
        <p:spPr bwMode="auto">
          <a:xfrm>
            <a:off x="4355976" y="2117633"/>
            <a:ext cx="2160240" cy="25642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Kustik\AppData\Local\Microsoft\Windows\INetCache\Content.Word\IMG_20250226_110249_1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8112"/>
            <a:ext cx="3024336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Kustik\AppData\Local\Microsoft\Windows\INetCache\Content.Word\IMG_20250226_110317_55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7" t="8927" r="8735"/>
          <a:stretch/>
        </p:blipFill>
        <p:spPr bwMode="auto">
          <a:xfrm>
            <a:off x="2771800" y="4149080"/>
            <a:ext cx="1882251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6215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748464" cy="1368152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Развивающая предметно-пространственная среда обеспечивает: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 marL="0" indent="0"/>
            <a:r>
              <a:rPr lang="ru-RU" sz="2800" b="1" dirty="0" smtClean="0">
                <a:solidFill>
                  <a:srgbClr val="002060"/>
                </a:solidFill>
              </a:rPr>
              <a:t>Реализаци</a:t>
            </a:r>
            <a:r>
              <a:rPr lang="ru-RU" sz="2800" b="1" dirty="0">
                <a:solidFill>
                  <a:srgbClr val="002060"/>
                </a:solidFill>
              </a:rPr>
              <a:t>ю</a:t>
            </a:r>
            <a:r>
              <a:rPr lang="ru-RU" sz="2800" b="1" dirty="0" smtClean="0">
                <a:solidFill>
                  <a:srgbClr val="002060"/>
                </a:solidFill>
              </a:rPr>
              <a:t> образовательной программы</a:t>
            </a:r>
          </a:p>
          <a:p>
            <a:pPr marL="0" indent="0"/>
            <a:r>
              <a:rPr lang="ru-RU" sz="2800" b="1" dirty="0" smtClean="0">
                <a:solidFill>
                  <a:srgbClr val="002060"/>
                </a:solidFill>
              </a:rPr>
              <a:t>Условия для инклюзивного образования</a:t>
            </a:r>
          </a:p>
          <a:p>
            <a:pPr marL="0" indent="0"/>
            <a:r>
              <a:rPr lang="ru-RU" sz="2800" b="1" dirty="0" smtClean="0">
                <a:solidFill>
                  <a:srgbClr val="002060"/>
                </a:solidFill>
              </a:rPr>
              <a:t>Учёт национально-культурных и      региональных условий</a:t>
            </a:r>
          </a:p>
          <a:p>
            <a:pPr marL="0" indent="0"/>
            <a:r>
              <a:rPr lang="ru-RU" sz="2800" b="1" dirty="0" smtClean="0">
                <a:solidFill>
                  <a:srgbClr val="002060"/>
                </a:solidFill>
              </a:rPr>
              <a:t>Учёт возрастных особенностей детей</a:t>
            </a:r>
          </a:p>
          <a:p>
            <a:pPr marL="0" indent="0"/>
            <a:r>
              <a:rPr lang="ru-RU" sz="2800" b="1" dirty="0" smtClean="0">
                <a:solidFill>
                  <a:srgbClr val="002060"/>
                </a:solidFill>
              </a:rPr>
              <a:t>Возможность общения и совместной деятельности детей и взрослых двигательной активности детей, а также возможности для уединения.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9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Требования к развивающей предметно-пространственной среде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165923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Содержательно – насыщенная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трансформируемая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полифункциональная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вариативность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доступность  и безопасность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условия для организации инклюзивного образования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учет национально – культурных региональных условий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97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714356"/>
            <a:ext cx="8243887" cy="842436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2400" dirty="0" smtClean="0">
                <a:latin typeface="Times New Roman" pitchFamily="18" charset="0"/>
              </a:rPr>
              <a:t>	Насыщенность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</a:rPr>
              <a:t> РППС группы  соответствует: </a:t>
            </a:r>
            <a:br>
              <a:rPr lang="ru-RU" sz="2400" dirty="0" smtClean="0">
                <a:latin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</a:rPr>
              <a:t>- возрастным возможностям детей;</a:t>
            </a:r>
            <a:br>
              <a:rPr lang="ru-RU" sz="2400" dirty="0" smtClean="0">
                <a:latin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</a:rPr>
              <a:t>-  содержанию образовательной программы дошкольного образования КГКУ «Минусинский детский дом»</a:t>
            </a:r>
            <a:br>
              <a:rPr lang="ru-RU" sz="2400" dirty="0" smtClean="0">
                <a:latin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</a:rPr>
              <a:t>- ФГОС ФОП ДО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60649"/>
            <a:ext cx="8229600" cy="2304256"/>
          </a:xfrm>
        </p:spPr>
        <p:txBody>
          <a:bodyPr/>
          <a:lstStyle/>
          <a:p>
            <a:pPr eaLnBrk="1" hangingPunct="1"/>
            <a:endParaRPr lang="ru-RU" altLang="ru-RU" sz="2400" dirty="0" smtClean="0">
              <a:latin typeface="Times New Roman" pitchFamily="18" charset="0"/>
            </a:endParaRPr>
          </a:p>
          <a:p>
            <a:pPr eaLnBrk="1" hangingPunct="1"/>
            <a:r>
              <a:rPr lang="ru-RU" altLang="ru-RU" sz="2400" dirty="0" smtClean="0">
                <a:latin typeface="Times New Roman" pitchFamily="18" charset="0"/>
              </a:rPr>
              <a:t> </a:t>
            </a:r>
          </a:p>
        </p:txBody>
      </p:sp>
      <p:pic>
        <p:nvPicPr>
          <p:cNvPr id="1026" name="Picture 2" descr="C:\Users\Brig\Desktop\Фото для презентации\a12433fb-92ea-4ab6-8036-ca72420356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2952328" cy="39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Фото для презентации\IMG_5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9600" y="-617220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89" y="2492896"/>
            <a:ext cx="4849988" cy="39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3752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itchFamily="18" charset="0"/>
              </a:rPr>
              <a:t>ТРАНСФОРМИРУЕМОСТЬ</a:t>
            </a:r>
            <a:r>
              <a:rPr lang="ru-RU" sz="2400" dirty="0" smtClean="0">
                <a:latin typeface="Times New Roman" pitchFamily="18" charset="0"/>
              </a:rPr>
              <a:t> пространства обеспечивается возможностью изменений предметно-пространственной среды в зависимости: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643050"/>
            <a:ext cx="8507412" cy="4954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</a:rPr>
              <a:t>- от образовательной ситуации;</a:t>
            </a:r>
          </a:p>
          <a:p>
            <a:pPr marL="0" indent="0" eaLnBrk="1" hangingPunct="1">
              <a:buNone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</a:rPr>
              <a:t>- от меняющихся интересов детей;</a:t>
            </a:r>
          </a:p>
          <a:p>
            <a:pPr marL="0" indent="0" eaLnBrk="1" hangingPunct="1">
              <a:buNone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</a:rPr>
              <a:t>- от возможностей детей.</a:t>
            </a:r>
          </a:p>
        </p:txBody>
      </p:sp>
      <p:pic>
        <p:nvPicPr>
          <p:cNvPr id="18436" name="Picture 4" descr="педсовет1 02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196752"/>
            <a:ext cx="3024188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Brig\Desktop\Фото для презентации\IMG_5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306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Brig\Desktop\Фото для презентации\IMG_5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9600" y="-617220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Brig\Desktop\Фото для презентации\IMG_56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9600" y="-61722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Brig\Desktop\Фото для презентации\IMG_56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9600" y="-617220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Brig\Desktop\Фото для презентации\IMG_5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04" y="3510309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</a:rPr>
              <a:t>ПОЛИФУНКЦИОНАЛЬНОСТЬ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 РППС реализуется через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</a:rPr>
              <a:t>:</a:t>
            </a:r>
            <a:br>
              <a:rPr lang="ru-RU" sz="24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</a:rPr>
              <a:t>использование различных составляющих предметной среды, наличие  незакрепленных предметов, наличие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</a:rPr>
              <a:t>функциональных модулей.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itchFamily="18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5502"/>
            <a:ext cx="1583444" cy="211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588" y="1975485"/>
            <a:ext cx="1598129" cy="212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Kustik\AppData\Local\Microsoft\Windows\INetCache\Content.Word\IMG_20250226_110308_19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17011"/>
          <a:stretch/>
        </p:blipFill>
        <p:spPr bwMode="auto">
          <a:xfrm>
            <a:off x="2498688" y="3675668"/>
            <a:ext cx="1866900" cy="2327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Kustik\AppData\Local\Microsoft\Windows\INetCache\Content.Word\IMG_20250226_110302_07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1728192" cy="151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Kustik\AppData\Local\Microsoft\Windows\INetCache\Content.Word\IMG_20250226_110258_67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293096"/>
            <a:ext cx="1247700" cy="1710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3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0912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ВАРИАТИВНОСТЬ</a:t>
            </a:r>
            <a:r>
              <a:rPr lang="ru-RU" dirty="0">
                <a:latin typeface="Times New Roman" pitchFamily="18" charset="0"/>
              </a:rPr>
              <a:t> среды предполагает</a:t>
            </a:r>
            <a:r>
              <a:rPr lang="ru-RU" dirty="0" smtClean="0">
                <a:latin typeface="Times New Roman" pitchFamily="18" charset="0"/>
              </a:rPr>
              <a:t>:</a:t>
            </a:r>
            <a:br>
              <a:rPr lang="ru-RU" dirty="0" smtClean="0">
                <a:latin typeface="Times New Roman" pitchFamily="18" charset="0"/>
              </a:rPr>
            </a:br>
            <a:r>
              <a:rPr lang="ru-RU" sz="3100" dirty="0">
                <a:solidFill>
                  <a:srgbClr val="001E0E"/>
                </a:solidFill>
                <a:latin typeface="Times New Roman" pitchFamily="18" charset="0"/>
              </a:rPr>
              <a:t>-</a:t>
            </a: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</a:rPr>
              <a:t>Наличие различных пространств.</a:t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</a:rPr>
              <a:t>-Периодически сменяемость игрового материала.</a:t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</a:rPr>
              <a:t>-Разнообразных материалов и игрушек для обеспечения свободного выбора детьми.</a:t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</a:rPr>
              <a:t>-Появление новых предметов, которые стимулируют игровую, двигательную, познавательную и исследовательскую деятельность детей.</a:t>
            </a:r>
            <a:endParaRPr lang="ru-RU" sz="3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2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0" name="Rectangle 6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102235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ДОСТУПНОСТЬ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среды, созданной мною в группе предполагает: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23850" y="1484314"/>
            <a:ext cx="8507413" cy="187267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вободный доступ к играм, игрушкам и пособиям, обеспечивающим все виды детской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активности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всех помещениях,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осуществляется образовательная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деятельность;</a:t>
            </a:r>
          </a:p>
          <a:p>
            <a:pPr marL="0" indent="0" eaLnBrk="1" hangingPunct="1"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безопасность  и сохранность материалов и оборудования.</a:t>
            </a:r>
          </a:p>
          <a:p>
            <a:pPr eaLnBrk="1" hangingPunct="1"/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8" descr="F:\Детский сад года 2014\муз зал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429001"/>
            <a:ext cx="1789812" cy="184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" descr="F:\Детский сад года 2014\группы\IMG_179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9190" y="3390827"/>
            <a:ext cx="2293249" cy="187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Brig\Desktop\Фото для презентации\IMG_56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57" y="3448927"/>
            <a:ext cx="1360321" cy="181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Kustik\AppData\Local\Microsoft\Windows\INetCache\Content.Word\IMG_20250226_110314_7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78" y="4870544"/>
            <a:ext cx="1472565" cy="1963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Kustik\AppData\Local\Microsoft\Windows\INetCache\Content.Word\IMG_20250226_110304_77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/>
          <a:stretch/>
        </p:blipFill>
        <p:spPr bwMode="auto">
          <a:xfrm>
            <a:off x="266571" y="5034422"/>
            <a:ext cx="1281094" cy="1823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Kustik\AppData\Local\Microsoft\Windows\INetCache\Content.Word\IMG_20250226_110252_18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/>
          <a:stretch/>
        </p:blipFill>
        <p:spPr bwMode="auto">
          <a:xfrm>
            <a:off x="2517039" y="5153518"/>
            <a:ext cx="1285755" cy="1704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Социально-коммуникативное развитие</a:t>
            </a:r>
            <a:r>
              <a:rPr lang="ru-RU" dirty="0"/>
              <a:t/>
            </a:r>
            <a:br>
              <a:rPr lang="ru-RU" dirty="0"/>
            </a:br>
            <a:r>
              <a:rPr lang="ru-RU" sz="2800" b="1" dirty="0" smtClean="0"/>
              <a:t>Центр сюжетно-ролевых и театрализованных игр</a:t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1340768"/>
            <a:ext cx="188830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3" y="1412776"/>
            <a:ext cx="259682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Kustik\AppData\Local\Microsoft\Windows\INetCache\Content.Word\IMG_20250226_110255_9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2304256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Kustik\AppData\Local\Microsoft\Windows\INetCache\Content.Word\IMG_20250226_110222_67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5"/>
          <a:stretch/>
        </p:blipFill>
        <p:spPr bwMode="auto">
          <a:xfrm>
            <a:off x="3923928" y="3501008"/>
            <a:ext cx="2879328" cy="3038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617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1220</TotalTime>
  <Words>242</Words>
  <Application>Microsoft Office PowerPoint</Application>
  <PresentationFormat>Экран (4:3)</PresentationFormat>
  <Paragraphs>48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Palatino Linotype</vt:lpstr>
      <vt:lpstr>Times New Roman</vt:lpstr>
      <vt:lpstr>Trebuchet MS</vt:lpstr>
      <vt:lpstr>Wingdings 3</vt:lpstr>
      <vt:lpstr>Аспект</vt:lpstr>
      <vt:lpstr>                              « Развивающая предметно – пространственная среда в дошкольной группе «Бригантина» КГКУ «Минусинский детский дом»  </vt:lpstr>
      <vt:lpstr>Развивающая предметно-пространственная среда обеспечивает:</vt:lpstr>
      <vt:lpstr>Требования к развивающей предметно-пространственной среде</vt:lpstr>
      <vt:lpstr> Насыщенность  РППС группы  соответствует:  - возрастным возможностям детей; -  содержанию образовательной программы дошкольного образования КГКУ «Минусинский детский дом» - ФГОС ФОП ДО</vt:lpstr>
      <vt:lpstr>ТРАНСФОРМИРУЕМОСТЬ пространства обеспечивается возможностью изменений предметно-пространственной среды в зависимости:</vt:lpstr>
      <vt:lpstr>ПОЛИФУНКЦИОНАЛЬНОСТЬ  РППС реализуется через: использование различных составляющих предметной среды, наличие  незакрепленных предметов, наличие функциональных модулей.  </vt:lpstr>
      <vt:lpstr>ВАРИАТИВНОСТЬ среды предполагает: -Наличие различных пространств. -Периодически сменяемость игрового материала. -Разнообразных материалов и игрушек для обеспечения свободного выбора детьми. -Появление новых предметов, которые стимулируют игровую, двигательную, познавательную и исследовательскую деятельность детей.</vt:lpstr>
      <vt:lpstr>ДОСТУПНОСТЬ  среды, созданной мною в группе предполагает:</vt:lpstr>
      <vt:lpstr>Социально-коммуникативное развитие Центр сюжетно-ролевых и театрализованных игр </vt:lpstr>
      <vt:lpstr>Познавательное развитие</vt:lpstr>
      <vt:lpstr>Центр речевого развития</vt:lpstr>
      <vt:lpstr>Презентация PowerPoint</vt:lpstr>
      <vt:lpstr>Центр изодеятельности</vt:lpstr>
      <vt:lpstr>Центр конструирования и ПДД</vt:lpstr>
      <vt:lpstr> Физическое развитие </vt:lpstr>
      <vt:lpstr>Центр патриотического и духовно-нравственного воспитания</vt:lpstr>
      <vt:lpstr>Презентация PowerPoint</vt:lpstr>
      <vt:lpstr>Уголок уединения    Любимое место детей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Консультация: «Требования к предметно-пространственной развивающей среде в соответствии с ФГОС»</dc:title>
  <dc:creator>Admin</dc:creator>
  <cp:lastModifiedBy>Kustik</cp:lastModifiedBy>
  <cp:revision>100</cp:revision>
  <dcterms:created xsi:type="dcterms:W3CDTF">2014-02-03T18:27:34Z</dcterms:created>
  <dcterms:modified xsi:type="dcterms:W3CDTF">2025-02-26T04:57:29Z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TC100690431049</vt:lpwstr>
  </property>
</Properties>
</file>