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74" r:id="rId13"/>
    <p:sldId id="267" r:id="rId14"/>
    <p:sldId id="275" r:id="rId15"/>
    <p:sldId id="268" r:id="rId16"/>
    <p:sldId id="276" r:id="rId17"/>
    <p:sldId id="277" r:id="rId18"/>
    <p:sldId id="278" r:id="rId19"/>
    <p:sldId id="279" r:id="rId20"/>
    <p:sldId id="269" r:id="rId21"/>
    <p:sldId id="27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/>
    <p:restoredTop sz="94681"/>
  </p:normalViewPr>
  <p:slideViewPr>
    <p:cSldViewPr snapToGrid="0" snapToObjects="1">
      <p:cViewPr>
        <p:scale>
          <a:sx n="80" d="100"/>
          <a:sy n="80" d="100"/>
        </p:scale>
        <p:origin x="-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4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51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0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8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8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9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2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3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8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6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1F53-0DAD-0F4E-B7EA-597F970E288C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882AE0-A8E5-CA43-9035-66CAD8E7E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6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036C4-4028-CD4D-8C1F-76CDDE36D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36" y="2410690"/>
            <a:ext cx="9531928" cy="1754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страницам Красной книги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3EAF34-CDBB-2E44-8AA3-B938AD748051}"/>
              </a:ext>
            </a:extLst>
          </p:cNvPr>
          <p:cNvSpPr txBox="1"/>
          <p:nvPr/>
        </p:nvSpPr>
        <p:spPr>
          <a:xfrm>
            <a:off x="1725881" y="89500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МОБУ «Сертоловская средняя общеобразовательная школа №1»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3B9D66-69EF-CC49-BAC7-07AA9DDC7149}"/>
              </a:ext>
            </a:extLst>
          </p:cNvPr>
          <p:cNvSpPr txBox="1"/>
          <p:nvPr/>
        </p:nvSpPr>
        <p:spPr>
          <a:xfrm>
            <a:off x="7338951" y="5297869"/>
            <a:ext cx="4690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 учитель начальных классов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Лапицкая Алина Олеговна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4C9B9F-675E-A446-9413-E67695251D75}"/>
              </a:ext>
            </a:extLst>
          </p:cNvPr>
          <p:cNvSpPr txBox="1"/>
          <p:nvPr/>
        </p:nvSpPr>
        <p:spPr>
          <a:xfrm>
            <a:off x="4443045" y="5991982"/>
            <a:ext cx="33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Сертолово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1DFAB-1A87-6B41-B878-D2A90D49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98" y="624110"/>
            <a:ext cx="9770814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75B64A-B971-EF43-8AE8-2FBD6F675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8" y="1741714"/>
            <a:ext cx="6215687" cy="128089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государственный документ, учреждённый в целях выявления редких и находящихся под угрозой исчезновения диких животных, дикорастущих растений и грибов Российской Федерации.</a:t>
            </a:r>
          </a:p>
          <a:p>
            <a:endParaRPr lang="ru-RU" dirty="0"/>
          </a:p>
        </p:txBody>
      </p:sp>
      <p:pic>
        <p:nvPicPr>
          <p:cNvPr id="5" name="Picture 1" descr="F:\Экочас Красная книга\1018881836.jpg">
            <a:extLst>
              <a:ext uri="{FF2B5EF4-FFF2-40B4-BE49-F238E27FC236}">
                <a16:creationId xmlns:a16="http://schemas.microsoft.com/office/drawing/2014/main" xmlns="" id="{7EB7762B-79CB-3D4E-98C9-9F694FC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307" y="3321197"/>
            <a:ext cx="2394266" cy="3192355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30878B2-2291-6449-8735-94428CB7F9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4387" y="1369651"/>
            <a:ext cx="2827518" cy="411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C9BE333-CB5B-6A42-8E2B-E90934BE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878" y="3235231"/>
            <a:ext cx="2360995" cy="319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314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77B82-7990-5F4D-9EC5-87084D8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0" y="624110"/>
            <a:ext cx="9723312" cy="1280890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575BBC-F169-BE49-A1F6-D8FE26DFA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1" y="2133600"/>
            <a:ext cx="6119305" cy="281940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Манул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близкий родственник обыкновенных домашних кошек. Это очень красивое, хоть и не очень поворотливое животное. В России его можно встретить в Забайкалье, Алтае, Тыве.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Своим внешним видом он не похож на обыкновенных котов. У него густая длинная, более 5 см., шерсть, более плотное телосложение, ноги заметно короче и толще. Окрас шерсти в основном серый и рыжеватый.</a:t>
            </a:r>
            <a:r>
              <a:rPr lang="ru-RU" b="1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Кончики волосков всегда белые.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E3D4D18-1E03-0444-B301-167EB3434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4250" y="2015216"/>
            <a:ext cx="4679120" cy="3067423"/>
          </a:xfrm>
        </p:spPr>
      </p:pic>
    </p:spTree>
    <p:extLst>
      <p:ext uri="{BB962C8B-B14F-4D97-AF65-F5344CB8AC3E}">
        <p14:creationId xmlns:p14="http://schemas.microsoft.com/office/powerpoint/2010/main" val="112007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77B82-7990-5F4D-9EC5-87084D8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0" y="624110"/>
            <a:ext cx="9723312" cy="1280890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575BBC-F169-BE49-A1F6-D8FE26DFA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1" y="2133600"/>
            <a:ext cx="6119305" cy="281940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Снежный барс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крупный хищник семейства кошачьих.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буровато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серой окраской. Длинная густая шерсть спасает снежных барсов от холода.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него огромный длинный хвост. Длина его тела более двух метров, вес взрослых особей 50-60 кг.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и все кошки умеет мурлыкать.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929E5FD-53A4-9C45-9A53-A00913091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1962422"/>
            <a:ext cx="4841620" cy="3026011"/>
          </a:xfrm>
        </p:spPr>
      </p:pic>
    </p:spTree>
    <p:extLst>
      <p:ext uri="{BB962C8B-B14F-4D97-AF65-F5344CB8AC3E}">
        <p14:creationId xmlns:p14="http://schemas.microsoft.com/office/powerpoint/2010/main" val="6172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6ED6A-17C9-514F-96E4-4C445C4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9" y="624110"/>
            <a:ext cx="9901443" cy="1280890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C2CC9-2FD6-C943-BD62-782545B9F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647" y="2133599"/>
            <a:ext cx="6107429" cy="281940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Дрофа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массивному телосложению птица напоминает индюка. Развернутая грудная клетка, толстая шея. Узнать её несложно по широким крыльям, длинному хвосту с округлой формой на конце.</a:t>
            </a: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Веерообразное украшение в распушенном виде дрофа прижимает к телу, открывая белое хвостовое оперение</a:t>
            </a:r>
            <a:endParaRPr lang="ru-RU" dirty="0"/>
          </a:p>
        </p:txBody>
      </p:sp>
      <p:pic>
        <p:nvPicPr>
          <p:cNvPr id="5" name="Picture 2" descr="https://avatars.mds.yandex.net/get-pdb/877347/dca38c80-2bf5-4256-90d3-faa9cb897c86/s1200">
            <a:extLst>
              <a:ext uri="{FF2B5EF4-FFF2-40B4-BE49-F238E27FC236}">
                <a16:creationId xmlns:a16="http://schemas.microsoft.com/office/drawing/2014/main" xmlns="" id="{E2263E43-3D0E-F647-A0D7-F639D142A3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115" y="1724234"/>
            <a:ext cx="4660924" cy="348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2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6ED6A-17C9-514F-96E4-4C445C4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9" y="624110"/>
            <a:ext cx="9901443" cy="1280890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C2CC9-2FD6-C943-BD62-782545B9F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647" y="1769423"/>
            <a:ext cx="6107429" cy="355072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Колпица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редчайшая птица современности, ее количество на сегодняшний день едва ли не превышает 60 пар.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Издалека колпица похожа на цаплю, однако при более близком рассмотрении становятся очевидными различия: необычной формы клюв, конечности немного короче, чем у цапли или журавля.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колпица — жительница заповедников Ростовской области, Краснодарского края, Республик Калмыкии и Адыгеи, количество птиц сокращается с каждым годом.</a:t>
            </a: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61A4DD4C-84BD-6A4C-8DE6-D19B8B6B5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8183" y="1358685"/>
            <a:ext cx="3169625" cy="4752953"/>
          </a:xfrm>
        </p:spPr>
      </p:pic>
    </p:spTree>
    <p:extLst>
      <p:ext uri="{BB962C8B-B14F-4D97-AF65-F5344CB8AC3E}">
        <p14:creationId xmlns:p14="http://schemas.microsoft.com/office/powerpoint/2010/main" val="49775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61FEF-8223-5041-9315-E1E6C388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588484"/>
            <a:ext cx="9414554" cy="1280890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BE321-65E1-D542-BC85-E0EC4549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7" y="2133600"/>
            <a:ext cx="4920343" cy="2438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Венерин башмачок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многолетнее травянистое растение, вид рода- Башмачок, семейства Орхидные.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Растение является объектом массового сбора людьми для букетов и с целью пересадки на садовые участки, что ведёт к повсеместному сокращению вида; существует опасность исчезновения этого вида во многих регионах России.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DA9384F-C0A0-C841-822A-52FC325D8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4946" y="1991096"/>
            <a:ext cx="4994007" cy="3311026"/>
          </a:xfrm>
        </p:spPr>
      </p:pic>
    </p:spTree>
    <p:extLst>
      <p:ext uri="{BB962C8B-B14F-4D97-AF65-F5344CB8AC3E}">
        <p14:creationId xmlns:p14="http://schemas.microsoft.com/office/powerpoint/2010/main" val="309137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61FEF-8223-5041-9315-E1E6C388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588484"/>
            <a:ext cx="9414554" cy="1280890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Красной книги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BE321-65E1-D542-BC85-E0EC4549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7" y="2133599"/>
            <a:ext cx="5213268" cy="2855027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Саранка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цветок, имеющий внешнее сходство с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лилией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 растение с удивительно красивыми, нежными цветками, лекарственное. Местом произрастания в нашей стране является европейская часть, Урал, Восток и запад Сибири.</a:t>
            </a:r>
          </a:p>
          <a:p>
            <a:endParaRPr lang="ru-RU" dirty="0"/>
          </a:p>
        </p:txBody>
      </p:sp>
      <p:pic>
        <p:nvPicPr>
          <p:cNvPr id="7" name="Picture 2" descr="http://unanews.ru/wp-content/uploads/2018/06/8874037d0960609135760144c9b19e15.jpg">
            <a:extLst>
              <a:ext uri="{FF2B5EF4-FFF2-40B4-BE49-F238E27FC236}">
                <a16:creationId xmlns:a16="http://schemas.microsoft.com/office/drawing/2014/main" xmlns="" id="{A279CFD1-A99D-2849-8405-9B67279460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087" y="2030660"/>
            <a:ext cx="4382016" cy="438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51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61FEF-8223-5041-9315-E1E6C388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273132"/>
            <a:ext cx="9414554" cy="159624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Красной книги Ленинградской области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B0A2333-F563-6F4F-9694-E39A97F8B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338" y="2348855"/>
            <a:ext cx="5213350" cy="333980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2184789-25B9-3C4F-B8F0-2A57B3407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5370" y="2348855"/>
            <a:ext cx="5213349" cy="32726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ADE3E-0DF0-B542-929D-5C57948E5724}"/>
              </a:ext>
            </a:extLst>
          </p:cNvPr>
          <p:cNvSpPr txBox="1"/>
          <p:nvPr/>
        </p:nvSpPr>
        <p:spPr>
          <a:xfrm>
            <a:off x="2081048" y="5906814"/>
            <a:ext cx="25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Пеганка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231BFF-63F3-A64B-A0C4-B9E37F8EA2E7}"/>
              </a:ext>
            </a:extLst>
          </p:cNvPr>
          <p:cNvSpPr txBox="1"/>
          <p:nvPr/>
        </p:nvSpPr>
        <p:spPr>
          <a:xfrm>
            <a:off x="8313683" y="5906814"/>
            <a:ext cx="244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Лебедь-кликун</a:t>
            </a:r>
          </a:p>
        </p:txBody>
      </p:sp>
    </p:spTree>
    <p:extLst>
      <p:ext uri="{BB962C8B-B14F-4D97-AF65-F5344CB8AC3E}">
        <p14:creationId xmlns:p14="http://schemas.microsoft.com/office/powerpoint/2010/main" val="421517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61FEF-8223-5041-9315-E1E6C388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273132"/>
            <a:ext cx="9414554" cy="159624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Красной книги Ленинградской области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ADE3E-0DF0-B542-929D-5C57948E5724}"/>
              </a:ext>
            </a:extLst>
          </p:cNvPr>
          <p:cNvSpPr txBox="1"/>
          <p:nvPr/>
        </p:nvSpPr>
        <p:spPr>
          <a:xfrm>
            <a:off x="2081048" y="5906814"/>
            <a:ext cx="25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Кольчатая нерпа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231BFF-63F3-A64B-A0C4-B9E37F8EA2E7}"/>
              </a:ext>
            </a:extLst>
          </p:cNvPr>
          <p:cNvSpPr txBox="1"/>
          <p:nvPr/>
        </p:nvSpPr>
        <p:spPr>
          <a:xfrm>
            <a:off x="8313682" y="5906814"/>
            <a:ext cx="30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Длинномордый тюлень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A21307A-9E2E-9149-8133-F3D42F4EDC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225" y="1944873"/>
            <a:ext cx="5882553" cy="3676595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0D6C9D28-3A04-0B46-AAA3-14959DDD9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1831" y="2081048"/>
            <a:ext cx="5175140" cy="3315324"/>
          </a:xfrm>
        </p:spPr>
      </p:pic>
    </p:spTree>
    <p:extLst>
      <p:ext uri="{BB962C8B-B14F-4D97-AF65-F5344CB8AC3E}">
        <p14:creationId xmlns:p14="http://schemas.microsoft.com/office/powerpoint/2010/main" val="418824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61FEF-8223-5041-9315-E1E6C388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273132"/>
            <a:ext cx="9414554" cy="159624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Красной книги Ленинградской области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ADE3E-0DF0-B542-929D-5C57948E5724}"/>
              </a:ext>
            </a:extLst>
          </p:cNvPr>
          <p:cNvSpPr txBox="1"/>
          <p:nvPr/>
        </p:nvSpPr>
        <p:spPr>
          <a:xfrm>
            <a:off x="2081048" y="5906814"/>
            <a:ext cx="25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Европейская косуля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231BFF-63F3-A64B-A0C4-B9E37F8EA2E7}"/>
              </a:ext>
            </a:extLst>
          </p:cNvPr>
          <p:cNvSpPr txBox="1"/>
          <p:nvPr/>
        </p:nvSpPr>
        <p:spPr>
          <a:xfrm>
            <a:off x="8313682" y="5906814"/>
            <a:ext cx="30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Европейская норка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09C0A32-DD58-224B-9A28-319AB76ED4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598" y="2134351"/>
            <a:ext cx="5261228" cy="3507485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BD58DCED-2CE6-3144-9AB2-E28466965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0657" y="2235570"/>
            <a:ext cx="4913161" cy="2997028"/>
          </a:xfrm>
        </p:spPr>
      </p:pic>
    </p:spTree>
    <p:extLst>
      <p:ext uri="{BB962C8B-B14F-4D97-AF65-F5344CB8AC3E}">
        <p14:creationId xmlns:p14="http://schemas.microsoft.com/office/powerpoint/2010/main" val="93868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9B838-F98D-364D-81E7-C00824AF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77" y="506190"/>
            <a:ext cx="9616434" cy="89593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F5288-A016-5448-B324-C4914910F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77" y="1646712"/>
            <a:ext cx="4665785" cy="41002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Ученые мира создали Международный союз охраны природы, который стал изучать, каким растениям и животным надо помочь в первую очередь.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Составили списки растений, животных, которые исчезли или находятся под угрозой исчезновения.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Списки издали в виде книги и назвали её Красной книгой.</a:t>
            </a:r>
            <a:r>
              <a:rPr lang="ru-RU" dirty="0"/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 ученые пытались привлечь внимание общественности к той опасности, которая нависла над флорой и фауной Земли.</a:t>
            </a:r>
          </a:p>
          <a:p>
            <a:endParaRPr lang="ru-RU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A43B102-2C0C-2D4D-9128-E012383A7C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1108" y="954156"/>
            <a:ext cx="3657600" cy="50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549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D77AA-A159-8D4C-B81D-446FB2A0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48" y="624110"/>
            <a:ext cx="9794564" cy="1280890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0A6B-AAEE-164F-9392-CAB47A4E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781" y="1765465"/>
            <a:ext cx="8775865" cy="3777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природа нуждается в особой защите.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бережно и с любовью относиться к природе.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55010-06F3-1848-A51F-9B02409B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4" y="624110"/>
            <a:ext cx="9758938" cy="1280890"/>
          </a:xfrm>
        </p:spPr>
        <p:txBody>
          <a:bodyPr/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2E737E47-AE20-964F-989F-78AEBBE8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05" y="2062348"/>
            <a:ext cx="898050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1.Тихонов, А.В. Красная книга. Животные / А. Тихонов. -Москва : РОСМЭН, 2019. - 240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Травина, И. В. Красная книга / И. В. Травина. - Москва : РОСМЭН, 2016. - 96 с. : ил. - (Детская энциклопедия РОСМЭН).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Интернет-ресурсы.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3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D2B50-E641-5242-BC02-533E52D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7" y="2476661"/>
            <a:ext cx="10782794" cy="1655952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264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B3D21-7A27-3D49-A6D3-57AC187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576608"/>
            <a:ext cx="9723314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Красной книги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EF6CF-3489-3341-8525-9EBE0FC09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323" y="2133600"/>
            <a:ext cx="5519753" cy="37776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Вся красная книга состоит из цветных страниц.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Красная книги расскажет, какие виды растений и животных в опасности, как сохранить редкие виды растений и животных.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Красная книга призывает изучать эти виды и предупреждает об исчезновении.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B6515C-A401-5949-B14F-A167AFD2C629}"/>
              </a:ext>
            </a:extLst>
          </p:cNvPr>
          <p:cNvSpPr/>
          <p:nvPr/>
        </p:nvSpPr>
        <p:spPr>
          <a:xfrm>
            <a:off x="7350370" y="2426677"/>
            <a:ext cx="480646" cy="515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D328080-9F93-A846-B02D-A58A1C08A4EE}"/>
              </a:ext>
            </a:extLst>
          </p:cNvPr>
          <p:cNvSpPr/>
          <p:nvPr/>
        </p:nvSpPr>
        <p:spPr>
          <a:xfrm>
            <a:off x="7831016" y="2426676"/>
            <a:ext cx="480646" cy="5158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876496-9C37-0545-9BA9-463896B39251}"/>
              </a:ext>
            </a:extLst>
          </p:cNvPr>
          <p:cNvSpPr/>
          <p:nvPr/>
        </p:nvSpPr>
        <p:spPr>
          <a:xfrm>
            <a:off x="8758956" y="2426672"/>
            <a:ext cx="480646" cy="515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08CC588-717E-D149-87FB-1B5C38CAF4B6}"/>
              </a:ext>
            </a:extLst>
          </p:cNvPr>
          <p:cNvSpPr/>
          <p:nvPr/>
        </p:nvSpPr>
        <p:spPr>
          <a:xfrm>
            <a:off x="8278310" y="2426675"/>
            <a:ext cx="480646" cy="5158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A854A41-1BB0-3C48-B6FA-5FD3D99F6D25}"/>
              </a:ext>
            </a:extLst>
          </p:cNvPr>
          <p:cNvSpPr/>
          <p:nvPr/>
        </p:nvSpPr>
        <p:spPr>
          <a:xfrm>
            <a:off x="9253143" y="2426671"/>
            <a:ext cx="480646" cy="5158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E1EB98-16B6-1349-86A1-4B7D1271BFA5}"/>
              </a:ext>
            </a:extLst>
          </p:cNvPr>
          <p:cNvSpPr/>
          <p:nvPr/>
        </p:nvSpPr>
        <p:spPr>
          <a:xfrm>
            <a:off x="9747330" y="2426670"/>
            <a:ext cx="480646" cy="5158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7B92B-F93F-8A4D-9551-14D65E58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535458"/>
            <a:ext cx="9842066" cy="920749"/>
          </a:xfrm>
        </p:spPr>
        <p:txBody>
          <a:bodyPr>
            <a:norm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B66C09-F0B2-2340-9B88-E646E2B35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846" y="1544859"/>
            <a:ext cx="4599075" cy="119223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чёрных страницах списки тех, кого мы уже никогда не увидим, кто уже вымер.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s://ianimal.ru/wp-content/uploads/2011/02/stellerova-korova12.jpg">
            <a:extLst>
              <a:ext uri="{FF2B5EF4-FFF2-40B4-BE49-F238E27FC236}">
                <a16:creationId xmlns:a16="http://schemas.microsoft.com/office/drawing/2014/main" xmlns="" id="{3F025FD7-9BF3-5A42-8486-57DFC7CF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090" y="2825749"/>
            <a:ext cx="3544067" cy="248197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ED013A-DC8E-2E4D-BCD2-21A7784E0A3B}"/>
              </a:ext>
            </a:extLst>
          </p:cNvPr>
          <p:cNvSpPr txBox="1"/>
          <p:nvPr/>
        </p:nvSpPr>
        <p:spPr>
          <a:xfrm>
            <a:off x="784393" y="539637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СТЕЛЛЕРОВА ИЛИ МОРСКАЯ КОРОВА</a:t>
            </a:r>
          </a:p>
          <a:p>
            <a:endParaRPr lang="ru-RU" dirty="0"/>
          </a:p>
        </p:txBody>
      </p:sp>
      <p:pic>
        <p:nvPicPr>
          <p:cNvPr id="7" name="Picture 2" descr="http://egida.by/_pu/20/92154366.jpg">
            <a:extLst>
              <a:ext uri="{FF2B5EF4-FFF2-40B4-BE49-F238E27FC236}">
                <a16:creationId xmlns:a16="http://schemas.microsoft.com/office/drawing/2014/main" xmlns="" id="{026FE18A-9277-F84C-A3FA-E7E15CCA61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812" y="1450104"/>
            <a:ext cx="3309302" cy="24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17CF6C-5767-A74C-9566-09AF8ABA17CD}"/>
              </a:ext>
            </a:extLst>
          </p:cNvPr>
          <p:cNvSpPr txBox="1"/>
          <p:nvPr/>
        </p:nvSpPr>
        <p:spPr>
          <a:xfrm>
            <a:off x="5834133" y="4089199"/>
            <a:ext cx="34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ЛОШАДЬ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ТАРПАН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16" descr="http://www.techietonics.com/wp-content/uploads/2014/05/3_passenger-pigeon.jpg">
            <a:extLst>
              <a:ext uri="{FF2B5EF4-FFF2-40B4-BE49-F238E27FC236}">
                <a16:creationId xmlns:a16="http://schemas.microsoft.com/office/drawing/2014/main" xmlns="" id="{0F5DF676-B213-D544-808A-EEC859BF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5878" y="4056842"/>
            <a:ext cx="2589600" cy="17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BDE94B-1E10-3E42-B730-CAA413BCB4B5}"/>
              </a:ext>
            </a:extLst>
          </p:cNvPr>
          <p:cNvSpPr txBox="1"/>
          <p:nvPr/>
        </p:nvSpPr>
        <p:spPr>
          <a:xfrm>
            <a:off x="8311662" y="5871603"/>
            <a:ext cx="388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СТРАНСТВУЮЩИЙ ГОЛУБЬ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8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0EE38-3FE1-3145-90B4-E73DDF51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20" y="588485"/>
            <a:ext cx="9877692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8E6508-B1C9-A644-8123-547C8D08F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6060"/>
            <a:ext cx="5076092" cy="141849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красных страницах записаны  особо редкие и исчезающие животные, растения. Они где-то сохранились, где-то их ещё можно встретить, увидеть, но их так мало, что они могут исчезнуть совсем.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pbs.twimg.com/media/EAkdoGwX4AYF-J7.jpg:large">
            <a:extLst>
              <a:ext uri="{FF2B5EF4-FFF2-40B4-BE49-F238E27FC236}">
                <a16:creationId xmlns:a16="http://schemas.microsoft.com/office/drawing/2014/main" xmlns="" id="{AB9A91BA-7CA2-D74B-A31B-3EEBE145C2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322" y="1470792"/>
            <a:ext cx="3298460" cy="21517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F46081-E0BB-8740-A132-26202356EBEC}"/>
              </a:ext>
            </a:extLst>
          </p:cNvPr>
          <p:cNvSpPr txBox="1"/>
          <p:nvPr/>
        </p:nvSpPr>
        <p:spPr>
          <a:xfrm>
            <a:off x="7098322" y="3622521"/>
            <a:ext cx="3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КРАСНЫЙ ВОЛК</a:t>
            </a:r>
          </a:p>
          <a:p>
            <a:endParaRPr lang="ru-RU" dirty="0"/>
          </a:p>
        </p:txBody>
      </p:sp>
      <p:pic>
        <p:nvPicPr>
          <p:cNvPr id="7" name="Picture 4" descr="https://pbs.twimg.com/media/CoZeE49WIAAmLWv.jpg:large">
            <a:extLst>
              <a:ext uri="{FF2B5EF4-FFF2-40B4-BE49-F238E27FC236}">
                <a16:creationId xmlns:a16="http://schemas.microsoft.com/office/drawing/2014/main" xmlns="" id="{BB545EFA-55B3-7C45-8ADD-A2104A45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00211"/>
            <a:ext cx="3179793" cy="215172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7DDDF6-B3C3-794F-A6C2-7DA4C8EBDD2B}"/>
              </a:ext>
            </a:extLst>
          </p:cNvPr>
          <p:cNvSpPr/>
          <p:nvPr/>
        </p:nvSpPr>
        <p:spPr>
          <a:xfrm>
            <a:off x="1145377" y="5525543"/>
            <a:ext cx="294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АМУРСКИЙ ТИГР</a:t>
            </a:r>
          </a:p>
        </p:txBody>
      </p:sp>
      <p:pic>
        <p:nvPicPr>
          <p:cNvPr id="9" name="Picture 6" descr="Подснежник плосколистный">
            <a:extLst>
              <a:ext uri="{FF2B5EF4-FFF2-40B4-BE49-F238E27FC236}">
                <a16:creationId xmlns:a16="http://schemas.microsoft.com/office/drawing/2014/main" xmlns="" id="{71606674-9FE8-FA4C-850A-A42C0C0C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1041" y="4268852"/>
            <a:ext cx="2812997" cy="200066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59E959-328E-B747-BD0F-D6F03FE85013}"/>
              </a:ext>
            </a:extLst>
          </p:cNvPr>
          <p:cNvSpPr txBox="1"/>
          <p:nvPr/>
        </p:nvSpPr>
        <p:spPr>
          <a:xfrm>
            <a:off x="7884746" y="5894875"/>
            <a:ext cx="4031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ПОДСНЕЖНИК ПЛОСКОЛИСТНЫЙ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201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E9E19-3C53-2347-B10F-CB04FF4A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795" y="624110"/>
            <a:ext cx="9865817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D4B3B6-AF9B-4342-9498-6C901507C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815" y="1664677"/>
            <a:ext cx="4536831" cy="12808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жёлтых страницах –животные и растения, количество которых быстро снижается, которым грозит опасность.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18" descr="http://fs00.infourok.ru/images/doc/238/153433/7/hello_html_m7a38e3f9.jpg">
            <a:extLst>
              <a:ext uri="{FF2B5EF4-FFF2-40B4-BE49-F238E27FC236}">
                <a16:creationId xmlns:a16="http://schemas.microsoft.com/office/drawing/2014/main" xmlns="" id="{B19C8498-A2E3-5F46-ACAD-4A0B6A62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554" y="2945568"/>
            <a:ext cx="3944369" cy="29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2krota.ru/wp-content/uploads/2018/10/flamingo.jpg">
            <a:extLst>
              <a:ext uri="{FF2B5EF4-FFF2-40B4-BE49-F238E27FC236}">
                <a16:creationId xmlns:a16="http://schemas.microsoft.com/office/drawing/2014/main" xmlns="" id="{5A494E31-B29E-CA4F-9050-4D60C4B2F2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723" y="2857036"/>
            <a:ext cx="4176624" cy="295761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7A7AA7-A1FB-7449-8904-1CC46A6AC624}"/>
              </a:ext>
            </a:extLst>
          </p:cNvPr>
          <p:cNvSpPr txBox="1"/>
          <p:nvPr/>
        </p:nvSpPr>
        <p:spPr>
          <a:xfrm>
            <a:off x="7408875" y="5996245"/>
            <a:ext cx="36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РОЗОВЫЙ ФЛАМИНГО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86725A-9F58-F44C-A005-96E394C8FB73}"/>
              </a:ext>
            </a:extLst>
          </p:cNvPr>
          <p:cNvSpPr txBox="1"/>
          <p:nvPr/>
        </p:nvSpPr>
        <p:spPr>
          <a:xfrm>
            <a:off x="2089638" y="6049224"/>
            <a:ext cx="2482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ЧЕРНЫЙ АИСТ</a:t>
            </a:r>
          </a:p>
        </p:txBody>
      </p:sp>
    </p:spTree>
    <p:extLst>
      <p:ext uri="{BB962C8B-B14F-4D97-AF65-F5344CB8AC3E}">
        <p14:creationId xmlns:p14="http://schemas.microsoft.com/office/powerpoint/2010/main" val="41888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6B3FE-68D1-6747-AFF2-1A29F6AE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43" y="423947"/>
            <a:ext cx="9747064" cy="1063354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E529D1-AEE4-3846-9209-69E54020C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107" y="1359863"/>
            <a:ext cx="3718718" cy="11537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белых страницах - животные и растения,  численность которых всегда была невелика.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5" descr="http://gifok.net/images/2014/11/27/1231075229x8t41jk-9d207c.jpg">
            <a:extLst>
              <a:ext uri="{FF2B5EF4-FFF2-40B4-BE49-F238E27FC236}">
                <a16:creationId xmlns:a16="http://schemas.microsoft.com/office/drawing/2014/main" xmlns="" id="{0474BA94-A26F-E547-8587-9D2A0766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537" y="2423217"/>
            <a:ext cx="4147346" cy="28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7954CF-5891-C24E-9E62-249C4DA8A62C}"/>
              </a:ext>
            </a:extLst>
          </p:cNvPr>
          <p:cNvSpPr txBox="1"/>
          <p:nvPr/>
        </p:nvSpPr>
        <p:spPr>
          <a:xfrm>
            <a:off x="1282536" y="54242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ПЯТНИСТЫЙ ОЛЕНЬ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F54EB4BE-B306-6D4A-9D17-58B019317E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075" y="2390898"/>
            <a:ext cx="4015464" cy="29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45F7D4-7872-1D45-A1C4-07A7D022BB30}"/>
              </a:ext>
            </a:extLst>
          </p:cNvPr>
          <p:cNvSpPr txBox="1"/>
          <p:nvPr/>
        </p:nvSpPr>
        <p:spPr>
          <a:xfrm>
            <a:off x="7077694" y="5608942"/>
            <a:ext cx="2909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БЕЛЫЙ МЕДВЕДЬ</a:t>
            </a:r>
          </a:p>
        </p:txBody>
      </p:sp>
    </p:spTree>
    <p:extLst>
      <p:ext uri="{BB962C8B-B14F-4D97-AF65-F5344CB8AC3E}">
        <p14:creationId xmlns:p14="http://schemas.microsoft.com/office/powerpoint/2010/main" val="380185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93BB8-A6D6-3D41-A016-150EE98C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97" y="624110"/>
            <a:ext cx="9770815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74728A-C939-1542-A29B-ED10B9CA7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526" y="1626919"/>
            <a:ext cx="4773881" cy="16744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серых страницах записаны животные и растения, которые до сих пор мало изучены, малоизвестны. Места их обитания труднодоступны.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02328F0-BD2C-A141-BF7D-50E715D5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850" y="2995674"/>
            <a:ext cx="2575134" cy="30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http://animalworld.com.ua/images/2012/March/Animals/Hercules/Hercules_8.jpg">
            <a:extLst>
              <a:ext uri="{FF2B5EF4-FFF2-40B4-BE49-F238E27FC236}">
                <a16:creationId xmlns:a16="http://schemas.microsoft.com/office/drawing/2014/main" xmlns="" id="{9D1708A4-C211-2D4E-91D0-7CEE7FC2F6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62949"/>
            <a:ext cx="4313238" cy="287369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80C611-C0C7-FB47-9BF7-13B75E3940A5}"/>
              </a:ext>
            </a:extLst>
          </p:cNvPr>
          <p:cNvSpPr txBox="1"/>
          <p:nvPr/>
        </p:nvSpPr>
        <p:spPr>
          <a:xfrm>
            <a:off x="6875813" y="5884474"/>
            <a:ext cx="267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ЖУК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ГЕРКУЛЕС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C22C84A-A2CF-104B-8BBC-D6886B4A566A}"/>
              </a:ext>
            </a:extLst>
          </p:cNvPr>
          <p:cNvSpPr/>
          <p:nvPr/>
        </p:nvSpPr>
        <p:spPr>
          <a:xfrm>
            <a:off x="1526285" y="608083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ИМПЕРАТОРСКИЙ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ПИНГВИН</a:t>
            </a:r>
          </a:p>
        </p:txBody>
      </p:sp>
    </p:spTree>
    <p:extLst>
      <p:ext uri="{BB962C8B-B14F-4D97-AF65-F5344CB8AC3E}">
        <p14:creationId xmlns:p14="http://schemas.microsoft.com/office/powerpoint/2010/main" val="90520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93BB8-A6D6-3D41-A016-150EE98C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97" y="624110"/>
            <a:ext cx="9770815" cy="128089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страницы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74728A-C939-1542-A29B-ED10B9CA7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526" y="1626919"/>
            <a:ext cx="4773881" cy="16744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зелёных страницах –животные, которых удалось сохранить, спасти от вымирания.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80C611-C0C7-FB47-9BF7-13B75E3940A5}"/>
              </a:ext>
            </a:extLst>
          </p:cNvPr>
          <p:cNvSpPr txBox="1"/>
          <p:nvPr/>
        </p:nvSpPr>
        <p:spPr>
          <a:xfrm>
            <a:off x="7873340" y="5940400"/>
            <a:ext cx="267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ХОХЛАТЫЙ ОРЁЛ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C22C84A-A2CF-104B-8BBC-D6886B4A566A}"/>
              </a:ext>
            </a:extLst>
          </p:cNvPr>
          <p:cNvSpPr/>
          <p:nvPr/>
        </p:nvSpPr>
        <p:spPr>
          <a:xfrm>
            <a:off x="2850988" y="621639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БУРЫЙ МЕДВЕДЬ</a:t>
            </a:r>
          </a:p>
        </p:txBody>
      </p:sp>
      <p:pic>
        <p:nvPicPr>
          <p:cNvPr id="10" name="Picture 7" descr="gaviaodepenacho_zoo_200x300">
            <a:extLst>
              <a:ext uri="{FF2B5EF4-FFF2-40B4-BE49-F238E27FC236}">
                <a16:creationId xmlns:a16="http://schemas.microsoft.com/office/drawing/2014/main" xmlns="" id="{95EE48D1-47F3-A948-8301-35A0FB29EB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278" y="1626919"/>
            <a:ext cx="2701637" cy="40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Библиотека №5\Desktop\Экочас Красная книга\Brown-bear-water-front-view_iphone_750x1334.jpg">
            <a:extLst>
              <a:ext uri="{FF2B5EF4-FFF2-40B4-BE49-F238E27FC236}">
                <a16:creationId xmlns:a16="http://schemas.microsoft.com/office/drawing/2014/main" xmlns="" id="{EC9FFC27-32A3-8C43-B0E3-5FD42DF1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0988" y="2464129"/>
            <a:ext cx="2492907" cy="3610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2787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{35BAD389-8F34-BC46-B360-4D0FF9D12632}tf10001069</Template>
  <TotalTime>118</TotalTime>
  <Words>595</Words>
  <Application>Microsoft Office PowerPoint</Application>
  <PresentationFormat>Произвольный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Путешествие по страницам Красной книги </vt:lpstr>
      <vt:lpstr>Красная книга </vt:lpstr>
      <vt:lpstr>Страницы Красной книги</vt:lpstr>
      <vt:lpstr>Чёрные страницы</vt:lpstr>
      <vt:lpstr>Красные страницы</vt:lpstr>
      <vt:lpstr>Жёлтые страницы</vt:lpstr>
      <vt:lpstr>Белые страницы</vt:lpstr>
      <vt:lpstr>Серые страницы</vt:lpstr>
      <vt:lpstr>Зеленые страницы</vt:lpstr>
      <vt:lpstr>Красная книга России</vt:lpstr>
      <vt:lpstr>Животные Красной книги России</vt:lpstr>
      <vt:lpstr>Животные Красной книги России</vt:lpstr>
      <vt:lpstr>Птицы Красной книги России</vt:lpstr>
      <vt:lpstr>Птицы Красной книги России</vt:lpstr>
      <vt:lpstr>Растения Красной книги России</vt:lpstr>
      <vt:lpstr>Растения Красной книги России</vt:lpstr>
      <vt:lpstr>Птицы Красной книги Ленинградской области </vt:lpstr>
      <vt:lpstr>Животные Красной книги Ленинградской области </vt:lpstr>
      <vt:lpstr>Животные Красной книги Ленинградской области </vt:lpstr>
      <vt:lpstr>Вывод</vt:lpstr>
      <vt:lpstr>Используемые источники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Алина Лапицкая</dc:creator>
  <cp:lastModifiedBy>Acer</cp:lastModifiedBy>
  <cp:revision>7</cp:revision>
  <dcterms:created xsi:type="dcterms:W3CDTF">2021-10-24T23:16:09Z</dcterms:created>
  <dcterms:modified xsi:type="dcterms:W3CDTF">2025-02-07T14:36:22Z</dcterms:modified>
</cp:coreProperties>
</file>