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2" r:id="rId6"/>
    <p:sldId id="271" r:id="rId7"/>
    <p:sldId id="272" r:id="rId8"/>
    <p:sldId id="273" r:id="rId9"/>
    <p:sldId id="261" r:id="rId10"/>
    <p:sldId id="265" r:id="rId11"/>
    <p:sldId id="266" r:id="rId12"/>
    <p:sldId id="268" r:id="rId13"/>
    <p:sldId id="267" r:id="rId14"/>
    <p:sldId id="263" r:id="rId15"/>
    <p:sldId id="264" r:id="rId16"/>
    <p:sldId id="270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ED56E-ABBF-4AC6-9E84-365AA972358C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0503-5C75-4F7B-BCBB-C66F06C5C5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8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0503-5C75-4F7B-BCBB-C66F06C5C54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594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031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01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10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570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71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07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112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476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3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985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843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1306C-766B-45F7-BDA9-3CE7024C3A65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A5C0E-2344-4C9F-B0EB-E24DD2E432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63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5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6208" y="5504930"/>
            <a:ext cx="5845792" cy="165576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подготовила: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А.М. Ковалева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15626"/>
            <a:ext cx="1219200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средняя общеобразовательная школа № 29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Героя Советского Союза Михаила Васильевича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Грешилова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Цыпка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Туапсинский район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5447898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Цыпка, 2024 г.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051039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33333"/>
                </a:solidFill>
                <a:latin typeface="Sitka Subheading" panose="02000505000000020004" pitchFamily="2" charset="0"/>
              </a:rPr>
              <a:t>     </a:t>
            </a:r>
            <a:r>
              <a:rPr lang="ru-RU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Тема: «Экопросвещение и </a:t>
            </a:r>
            <a:r>
              <a:rPr lang="ru-RU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эковолонтёрство</a:t>
            </a:r>
            <a:r>
              <a:rPr lang="ru-RU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. Проектная деятельность»</a:t>
            </a:r>
            <a:r>
              <a:rPr lang="ru-RU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 </a:t>
            </a:r>
            <a:br>
              <a:rPr lang="ru-RU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</a:br>
            <a:r>
              <a:rPr lang="ru-RU" sz="3600" b="1" i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 </a:t>
            </a:r>
            <a:endParaRPr lang="ru-RU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Subheading" panose="0200050500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7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7387">
            <a:off x="5005482" y="474641"/>
            <a:ext cx="5677427" cy="762070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17" y="3347674"/>
            <a:ext cx="4444168" cy="334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514">
            <a:off x="647590" y="-734635"/>
            <a:ext cx="4613896" cy="619314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41" y="2221437"/>
            <a:ext cx="4226607" cy="318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0" y="386697"/>
            <a:ext cx="4201978" cy="315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328118" y="502864"/>
            <a:ext cx="3906816" cy="43088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41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8" y="3162593"/>
            <a:ext cx="5129162" cy="350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4" y="272346"/>
            <a:ext cx="5087476" cy="286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8452" y="396603"/>
            <a:ext cx="5896564" cy="86177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4727" y="1688832"/>
            <a:ext cx="48138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0" dirty="0" smtClean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«Сдай макулатуру - спаси дерево»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целью которой являлось формирование активной позиции учащихся в области охраны окружающей среды</a:t>
            </a:r>
          </a:p>
          <a:p>
            <a:pPr indent="457200" algn="just"/>
            <a:r>
              <a:rPr lang="ru-RU" b="0" i="0" dirty="0" smtClean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– один из основных компонентов мусора в каждой квартире и, конечно, офисе или школе. Один житель, в среднем, выбрасывает </a:t>
            </a:r>
            <a:r>
              <a:rPr lang="ru-RU" b="0" i="1" dirty="0" smtClean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150 кг бумаги в год. А для получения 1 тонны бумаги расходуется примерно 10 деревьев и 20 000 литров воды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Сдавая макулатуру на вторичную переработку, можно не только сократить размеры свалок, но и значительно экономить природные ресурсы, снизить загрязнение воды. </a:t>
            </a:r>
            <a:endParaRPr lang="ru-RU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b="0" i="0" dirty="0" smtClean="0"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3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6816" y="612046"/>
            <a:ext cx="5896564" cy="43088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Весна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816" y="121053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кологический субботник «Зеленая Весна » – один из самых массовых экологических марафонов страны, который организовывает Фонд им. В.И. Вернадского, с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 считается открытым!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1" y="3009346"/>
            <a:ext cx="5131559" cy="371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278" y="572582"/>
            <a:ext cx="5266330" cy="380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86" y="4375332"/>
            <a:ext cx="4566114" cy="2285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процесс 10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79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437" b="25935"/>
          <a:stretch/>
        </p:blipFill>
        <p:spPr bwMode="auto">
          <a:xfrm rot="5400000">
            <a:off x="8223209" y="230855"/>
            <a:ext cx="3486406" cy="458696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67" y="3064635"/>
            <a:ext cx="4804915" cy="330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514">
            <a:off x="757800" y="-408092"/>
            <a:ext cx="5151330" cy="691453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6" y="134545"/>
            <a:ext cx="4904356" cy="275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49" y="688261"/>
            <a:ext cx="5277632" cy="583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2354" y="134545"/>
            <a:ext cx="5896564" cy="43088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«Чистый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школьный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двор!»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54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5651">
            <a:off x="967563" y="257714"/>
            <a:ext cx="5677427" cy="762070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83099">
            <a:off x="5489863" y="-301067"/>
            <a:ext cx="5677427" cy="762070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4926" y="32547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нашей школе функционирует экологический уголок, там стоят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ЭкоБоксы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 ребята должны научиться сортировать мусор.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6" y="3790662"/>
            <a:ext cx="3316404" cy="3009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2" y="475599"/>
            <a:ext cx="4675758" cy="3878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75" y="1992163"/>
            <a:ext cx="5535748" cy="415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24" y="5802492"/>
            <a:ext cx="1117793" cy="997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процесс 13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02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356" y="502287"/>
            <a:ext cx="6096000" cy="24006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755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2022 года начал свою работу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«Детский экологический совет»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стал призёром краевого конкурса 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«Лучших экологических советов – 2023 года»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Ребята активно проводят мастер – классы на районом и краевом уровне.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41" y="2304241"/>
            <a:ext cx="3020230" cy="2636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3" y="4554772"/>
            <a:ext cx="2360681" cy="2153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8712" y="1207635"/>
            <a:ext cx="6127076" cy="4595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19" b="1691"/>
          <a:stretch/>
        </p:blipFill>
        <p:spPr>
          <a:xfrm>
            <a:off x="2516228" y="3386596"/>
            <a:ext cx="2957417" cy="2782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934">
            <a:off x="1606521" y="4107689"/>
            <a:ext cx="658953" cy="498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6800">
            <a:off x="2224557" y="3870680"/>
            <a:ext cx="580324" cy="439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8551">
            <a:off x="6578545" y="513579"/>
            <a:ext cx="658953" cy="498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67" y="1257658"/>
            <a:ext cx="410857" cy="310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7601">
            <a:off x="6766651" y="1606967"/>
            <a:ext cx="459966" cy="347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7588">
            <a:off x="5537937" y="4984284"/>
            <a:ext cx="508936" cy="385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83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7486">
            <a:off x="1127408" y="-1064947"/>
            <a:ext cx="7579430" cy="1017373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02"/>
          <a:stretch/>
        </p:blipFill>
        <p:spPr>
          <a:xfrm>
            <a:off x="3343692" y="1549308"/>
            <a:ext cx="3969216" cy="3868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705"/>
          <a:stretch/>
        </p:blipFill>
        <p:spPr>
          <a:xfrm>
            <a:off x="608454" y="3656308"/>
            <a:ext cx="3321524" cy="3113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81" y="245659"/>
            <a:ext cx="4677771" cy="623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процесс 6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8454" y="245659"/>
            <a:ext cx="6096000" cy="1421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755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Волонтеры из «Детского экологического совета» также посещают детские сады,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где проводят экологические занятия с дошкольниками.</a:t>
            </a:r>
            <a:endParaRPr lang="ru-RU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3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5447898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307" y="2228904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</a:rPr>
              <a:t>Спасибо</a:t>
            </a:r>
            <a:r>
              <a:rPr lang="ru-RU" sz="5400" i="1" dirty="0">
                <a:solidFill>
                  <a:srgbClr val="002060"/>
                </a:solidFill>
              </a:rPr>
              <a:t> </a:t>
            </a:r>
            <a:r>
              <a:rPr lang="ru-RU" sz="5400" b="1" i="1" dirty="0">
                <a:solidFill>
                  <a:srgbClr val="002060"/>
                </a:solidFill>
              </a:rPr>
              <a:t>за</a:t>
            </a:r>
            <a:r>
              <a:rPr lang="ru-RU" sz="5400" i="1" dirty="0">
                <a:solidFill>
                  <a:srgbClr val="002060"/>
                </a:solidFill>
              </a:rPr>
              <a:t> </a:t>
            </a:r>
            <a:r>
              <a:rPr lang="ru-RU" sz="5400" b="1" i="1" dirty="0" smtClean="0">
                <a:solidFill>
                  <a:srgbClr val="002060"/>
                </a:solidFill>
              </a:rPr>
              <a:t>внимание!</a:t>
            </a:r>
            <a:r>
              <a:rPr lang="ru-RU" sz="60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 </a:t>
            </a:r>
            <a:r>
              <a:rPr lang="ru-RU" sz="4000" b="1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Subheading" panose="02000505000000020004" pitchFamily="2" charset="0"/>
              </a:rPr>
              <a:t> </a:t>
            </a:r>
            <a:endParaRPr lang="ru-RU" sz="4000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Subheading" panose="0200050500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4656" y="3244567"/>
            <a:ext cx="67283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effectLst/>
                <a:latin typeface="roboto"/>
              </a:rPr>
              <a:t>«</a:t>
            </a:r>
            <a:r>
              <a:rPr lang="ru-RU" sz="1600" b="1" i="1" dirty="0" smtClean="0">
                <a:effectLst/>
                <a:latin typeface="roboto"/>
              </a:rPr>
              <a:t>Природу побеждают, только повинуясь </a:t>
            </a:r>
            <a:r>
              <a:rPr lang="ru-RU" sz="1600" b="1" i="1" smtClean="0">
                <a:effectLst/>
                <a:latin typeface="roboto"/>
              </a:rPr>
              <a:t>ее законам</a:t>
            </a:r>
            <a:r>
              <a:rPr lang="ru-RU" sz="1600" b="0" i="0" smtClean="0">
                <a:effectLst/>
                <a:latin typeface="roboto"/>
              </a:rPr>
              <a:t>»</a:t>
            </a:r>
            <a:endParaRPr lang="ru-RU" sz="1600" dirty="0">
              <a:latin typeface="roboto"/>
            </a:endParaRPr>
          </a:p>
          <a:p>
            <a:pPr algn="r"/>
            <a:r>
              <a:rPr lang="ru-RU" sz="1600" dirty="0" err="1" smtClean="0"/>
              <a:t>Фрэнсис</a:t>
            </a:r>
            <a:r>
              <a:rPr lang="ru-RU" sz="1600" dirty="0" smtClean="0"/>
              <a:t> </a:t>
            </a:r>
            <a:r>
              <a:rPr lang="ru-RU" sz="1600" dirty="0"/>
              <a:t>Бэкон</a:t>
            </a:r>
          </a:p>
        </p:txBody>
      </p:sp>
    </p:spTree>
    <p:extLst>
      <p:ext uri="{BB962C8B-B14F-4D97-AF65-F5344CB8AC3E}">
        <p14:creationId xmlns="" xmlns:p14="http://schemas.microsoft.com/office/powerpoint/2010/main" val="34483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4966" y="1692378"/>
            <a:ext cx="11395881" cy="33239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 встает вопрос об экологической грамотности нынешнего и будущего поколений. Потому что именно от подрастающего поколения зависит судьба природы. 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бережного отношения к природе закладывается еще в детстве,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процесс формирования экологической грамотности необходимо начинать с младшего школьного возраста. </a:t>
            </a:r>
            <a:endParaRPr lang="ru-RU" sz="2000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решении поставленной задачи важную роль играет начальная школа. Одним из основных направлений ее работы является «воспитание позитивного эмоционально-ценностного отношения к окружающему миру, экологически грамотной личности».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1448">
            <a:off x="391092" y="231247"/>
            <a:ext cx="943190" cy="71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0782">
            <a:off x="1312039" y="585371"/>
            <a:ext cx="689537" cy="521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9923">
            <a:off x="2044052" y="283299"/>
            <a:ext cx="1108271" cy="838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9302">
            <a:off x="3351441" y="630871"/>
            <a:ext cx="623613" cy="47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1448">
            <a:off x="8272717" y="5247610"/>
            <a:ext cx="943190" cy="71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0782">
            <a:off x="9193664" y="5601734"/>
            <a:ext cx="689537" cy="521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9923">
            <a:off x="9925677" y="5299662"/>
            <a:ext cx="1108271" cy="838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9302">
            <a:off x="11233066" y="5647234"/>
            <a:ext cx="623613" cy="47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Блок-схема: процесс 16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21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630" y="872657"/>
            <a:ext cx="5782101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755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Проектная деятельность лежит в основе экологического образования, что способствует активному вовлечению обучающихся в процесс экологического просвещения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стимулирует комплексный подход в решении экологических задач, позволяет перевести обучающегося из слушателя в активного участника научного процесса нравственного облика. </a:t>
            </a:r>
          </a:p>
          <a:p>
            <a:pPr indent="450215" algn="just">
              <a:spcAft>
                <a:spcPts val="755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экологической грамотности младших школьников 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требует включения определенного содержания, методов и форм работы, а также создания условий, необходимых для постоянного общения детей с природными объектами.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Такими условиями и является проектная деятельность экологической направленности.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1" y="0"/>
            <a:ext cx="566837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процесс 6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41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7155">
            <a:off x="10052265" y="1612896"/>
            <a:ext cx="728083" cy="550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44" y="2142698"/>
            <a:ext cx="3081348" cy="3081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" y="1427829"/>
            <a:ext cx="552664" cy="418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391" y="4624274"/>
            <a:ext cx="11486865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755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своей работе я начинаю внедрять проектную деятельность уже с 1 класса. Тема должна заинтересовать и увлечь ребёнка. Часто она конкретная, узкая и задается в форме вопроса: 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 помочь птицам зимой», «Откуда в снежках грязь?», «Почему мы не будем рвать цветы и ловить бабочек ?», «Как защитить воду от Злючки-</a:t>
            </a:r>
            <a:r>
              <a:rPr lang="ru-RU" sz="20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Грязючки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?».</a:t>
            </a:r>
            <a:endParaRPr lang="ru-RU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541"/>
          <a:stretch/>
        </p:blipFill>
        <p:spPr>
          <a:xfrm>
            <a:off x="688074" y="99312"/>
            <a:ext cx="5535305" cy="467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79" y="99312"/>
            <a:ext cx="2985073" cy="2982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9923">
            <a:off x="7173929" y="3142764"/>
            <a:ext cx="694903" cy="525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5332">
            <a:off x="6378613" y="2884958"/>
            <a:ext cx="821773" cy="621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6405">
            <a:off x="9377035" y="1028001"/>
            <a:ext cx="907422" cy="686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05">
            <a:off x="106093" y="835817"/>
            <a:ext cx="478972" cy="36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0226">
            <a:off x="90303" y="2020601"/>
            <a:ext cx="431761" cy="326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процесс 14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05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630" y="284549"/>
            <a:ext cx="5782101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755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 2-х классах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появляются самостоятельные проекты экологической направленности: </a:t>
            </a:r>
            <a:r>
              <a:rPr lang="ru-RU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«Откуда пришли комнатные растения?», «Моя безопасность», «Еда без вреда», «Живые кондиционеры», «Зимующие птицы нашего города», «Экология класса» и др.</a:t>
            </a:r>
          </a:p>
          <a:p>
            <a:pPr indent="450215" algn="just">
              <a:spcAft>
                <a:spcPts val="755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3-4 классах учащиеся с большим интересом выполняют довольно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сложные проекты, под руководством учителя проводят коллективное научное исследование, в которое могут быть включены результаты проектно-исследовательской работы каждого ученика. Возможно проведение социологических опросов, экологических акций, разработка проектов, реализация которых имеет выход за пределы класса и школы. Вот тематика некоторых из них: </a:t>
            </a:r>
            <a:r>
              <a:rPr lang="ru-RU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«Вторая жизнь упаковки», «Были о пыли», «В защиту сорняков», «Березовая роща. SOS», «Люди и мусор. Кто кого?», «Экология школы, или Школа, в которой я бы хотел учиться», «Экологическая обстановка микрорайона школы», «Хочу выступить в защиту …», «Сдай батарейку - спаси планету» и др.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23630" y="0"/>
            <a:ext cx="566837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66" y="0"/>
            <a:ext cx="4740429" cy="318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61" y="2037730"/>
            <a:ext cx="3089051" cy="2782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85" r="16284"/>
          <a:stretch/>
        </p:blipFill>
        <p:spPr>
          <a:xfrm rot="5400000">
            <a:off x="9069014" y="2931015"/>
            <a:ext cx="2345732" cy="2705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07" y="4129576"/>
            <a:ext cx="2745168" cy="2563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8447">
            <a:off x="10009571" y="5769650"/>
            <a:ext cx="907422" cy="686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0457" y="5812001"/>
            <a:ext cx="670422" cy="507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3558">
            <a:off x="6702747" y="479118"/>
            <a:ext cx="569814" cy="431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315">
            <a:off x="6643659" y="1139929"/>
            <a:ext cx="569814" cy="431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процесс 15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56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13675"/>
            <a:ext cx="12192000" cy="49244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 классе «Выращивание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86" y="1678073"/>
            <a:ext cx="6500244" cy="430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101386" y="1015080"/>
            <a:ext cx="497688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вызвать у детей познавательный интерес к выращиванию репчатого лука в комнатных условиях.</a:t>
            </a:r>
          </a:p>
          <a:p>
            <a:endParaRPr lang="ru-RU" dirty="0">
              <a:solidFill>
                <a:srgbClr val="01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представления об основных потребностях лука, условиях, которые необходимы для его роста (вода, земля, свет, тепло);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представления о луке, особенностях внешнего строения;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навыков посадки луки в землю и в стакан с водой;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выявление, сравнение изменений и различий, которые произошли с луковицами во время их роста;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бережного отношения к растениям;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видеть результат своего труда.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66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13675"/>
            <a:ext cx="12192000" cy="49244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во 2 классе «Выращивания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семян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гороха и кукурузы»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9" y="1731509"/>
            <a:ext cx="6078612" cy="404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651009" y="1555845"/>
            <a:ext cx="50314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особенностями строения семян однодольных и двудольных растений.</a:t>
            </a:r>
          </a:p>
          <a:p>
            <a:pPr algn="just"/>
            <a:r>
              <a:rPr lang="ru-RU" sz="2000" b="1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000" b="1" dirty="0">
              <a:solidFill>
                <a:srgbClr val="01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семян однодольных и двудольных </a:t>
            </a: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значении семян в жизни </a:t>
            </a: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учащихся навыки проведения </a:t>
            </a: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навыки работы в </a:t>
            </a: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</a:t>
            </a: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природе, к бережному отношению к ней.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67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95" y="1082389"/>
            <a:ext cx="579815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09" y="4317126"/>
            <a:ext cx="3310111" cy="2585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2381" y="1440452"/>
            <a:ext cx="445706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и проанализировать значимость экспедиции Ф. Ф. Беллинсгаузена и М. П. Лазарева 1819–1821 годов. </a:t>
            </a:r>
          </a:p>
          <a:p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значимость экспедиции;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современные исследования Антарктиды;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вклад М. П. Лазарева в мировую географическую науку и его имя на карте мира;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карту «Имя Антарктиды»</a:t>
            </a:r>
            <a:endParaRPr lang="ru-R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413675"/>
            <a:ext cx="12192000" cy="49244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«Открытие Антарктиды»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75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32" y="1054231"/>
            <a:ext cx="4188433" cy="558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965" y="1889732"/>
            <a:ext cx="3200569" cy="426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413675"/>
            <a:ext cx="12192000" cy="49244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крышечки»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   </a:t>
            </a:r>
            <a:endParaRPr lang="ru-RU" sz="1100" dirty="0"/>
          </a:p>
        </p:txBody>
      </p:sp>
      <p:sp>
        <p:nvSpPr>
          <p:cNvPr id="7" name="AutoShape 2" descr="data:image/png;base64,iVBORw0KGgoAAAANSUhEUgAAABAAAAAQCAYAAAAf8/9hAAAACXBIWXMAAAsTAAALEwEAmpwYAAAAAXNSR0IArs4c6QAAAARnQU1BAACxjwv8YQUAAAKfSURBVHgBjVNLTBNRFL13PrYlUMpHmKYfKrb+2KAx0bihJrpSDIkbw0YiLogbxLhyx9ZoXBnjSo0bFkRi3LAyGBMTiCJx1UCIkk5lJCLMTFtoOzPX915LQSOJdzKf9+5555533xkZ9ol4PDraGm2Z7jzSPtIADaZl2Qv/wsl/T0SjWrot3j7VdSN2vffBscDhYS2EQAO+Ld9QAPwrlpXP7MXjzoemaQlVlZ+FB7vTiZFu8DUjSFKFFMkFGR0sfS/S0mMds1PrzysVd9wwjG91BVxu8LQ2nXx4rqujP47olwhBXEhULaI2yRi+0AyJq629pdXyqPzrAJim/U7mkkOXUhOJ+32gtgWwKgvxw6k32HElDkqTyka4o5fURhmjl1twK1fq83R6LfF5RQuCSyo5pBB7g+spAu+ATC4oVNArsD5ng+ep6AHLkwz+iJ/x+kKCgEgCx1OQL3Q9uU7gsblCtoKfhz+CmSkSw3Acy6tijSgugGzgkQKMHl2J5WrN5USLd2ehNR2G8GASPXIYmCUYhq0RmF0FbAs1+cgr8MhnLCgubkLHYIrlFKpWFzdSzQFSTQF5u0mhhocvdRDarx2FpTuzWDYJGQnwm/fKI9wlIH7SXjXh7GkiJ+q8eZIpRMg+zYi8KOAqbLcSiR4QyZuOYQpZtU1xbky9v8WM5LCBA8mX/cTN5LkO6xGK49zWSwIu27ZtBNa20VleS6vHo4CNfqz7k/mo5lZuDfEqLm3A8r05/PnWGMvlchOiE5ZlzQTzWy/yk59aHMPqVZNhkht9WLc6e7p2GX48mYeV8dkZd80+n82uTv/xL+xELBYbUCLBRw0XexKhoTOAhQLYk/Ngvvqy4GyWx3Rdn4H/iVgsMnTobM/XrhPdG5FI5PZ+uN9/hz4cOxubdAAAAABJRU5ErkJggg=="/>
          <p:cNvSpPr>
            <a:spLocks noChangeAspect="1" noChangeArrowheads="1"/>
          </p:cNvSpPr>
          <p:nvPr/>
        </p:nvSpPr>
        <p:spPr bwMode="auto">
          <a:xfrm>
            <a:off x="392942" y="507497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2942" y="1168864"/>
            <a:ext cx="375500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—российский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эколого-благотворительный волонтёрский проект в области раздельного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 мусора.</a:t>
            </a:r>
          </a:p>
          <a:p>
            <a:pPr indent="45720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деятельностью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с 2016 года является сбор бутылочных завинчивающихся крышечек из твёрдого пластика от питьевых продуктов.  </a:t>
            </a:r>
          </a:p>
          <a:p>
            <a:pPr indent="45720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Собранные средства</a:t>
            </a:r>
          </a:p>
          <a:p>
            <a:pPr indent="45720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направляются на</a:t>
            </a:r>
          </a:p>
          <a:p>
            <a:pPr indent="457200"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инвалидных колясок и других средств передвижения для детей с особенностями развития,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воспитывающихся в приемных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семьях,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школьных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скамеек.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4575">
            <a:off x="8973076" y="1496500"/>
            <a:ext cx="478972" cy="36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4173">
            <a:off x="9276820" y="1113292"/>
            <a:ext cx="658953" cy="498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5577">
            <a:off x="9123683" y="6165220"/>
            <a:ext cx="478972" cy="36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36" y="6148754"/>
            <a:ext cx="478972" cy="36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6929">
            <a:off x="11234345" y="6165220"/>
            <a:ext cx="478972" cy="36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5062">
            <a:off x="10545374" y="6234905"/>
            <a:ext cx="478972" cy="36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процесс 15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79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690</Words>
  <Application>Microsoft Office PowerPoint</Application>
  <PresentationFormat>Произвольный</PresentationFormat>
  <Paragraphs>66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27</cp:revision>
  <dcterms:created xsi:type="dcterms:W3CDTF">2024-10-26T17:00:46Z</dcterms:created>
  <dcterms:modified xsi:type="dcterms:W3CDTF">2024-10-28T09:56:28Z</dcterms:modified>
</cp:coreProperties>
</file>