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59" r:id="rId6"/>
    <p:sldId id="267" r:id="rId7"/>
    <p:sldId id="260" r:id="rId8"/>
    <p:sldId id="261" r:id="rId9"/>
    <p:sldId id="262" r:id="rId10"/>
    <p:sldId id="272" r:id="rId11"/>
    <p:sldId id="263" r:id="rId12"/>
    <p:sldId id="264" r:id="rId13"/>
    <p:sldId id="268" r:id="rId14"/>
    <p:sldId id="265" r:id="rId15"/>
    <p:sldId id="270" r:id="rId16"/>
    <p:sldId id="266" r:id="rId17"/>
    <p:sldId id="271" r:id="rId18"/>
    <p:sldId id="269" r:id="rId19"/>
    <p:sldId id="273" r:id="rId20"/>
    <p:sldId id="274" r:id="rId21"/>
    <p:sldId id="276" r:id="rId22"/>
    <p:sldId id="275" r:id="rId23"/>
    <p:sldId id="289" r:id="rId24"/>
    <p:sldId id="290" r:id="rId25"/>
    <p:sldId id="286" r:id="rId26"/>
    <p:sldId id="291" r:id="rId27"/>
    <p:sldId id="287" r:id="rId28"/>
    <p:sldId id="277" r:id="rId29"/>
    <p:sldId id="285" r:id="rId30"/>
    <p:sldId id="278" r:id="rId31"/>
    <p:sldId id="279" r:id="rId32"/>
    <p:sldId id="283" r:id="rId33"/>
    <p:sldId id="280" r:id="rId34"/>
    <p:sldId id="288" r:id="rId35"/>
    <p:sldId id="281" r:id="rId36"/>
    <p:sldId id="28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51665C-D416-4DFF-956F-70B40450E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5372D-D9FE-4681-B7C8-FB285C82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3E5A-2AEA-4BA4-B1FE-FD42313F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FADC8D-D0AA-48C1-A2E1-E140514050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CCC7AD-BA0B-4C86-BAD8-921AF979E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93F8-5C4D-4FC6-83A1-EC7BF7ED8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8757-2E01-48C0-B3F6-9EECFF651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6C72D3-FB1A-4430-A90C-2C4F4A278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2E68-D6AD-4B03-A0D4-885BAE0A1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5E3ED0-D359-4CB0-97FE-77DC240FB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CEA47-20D9-42CC-941D-2A1D86EAAA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2D14AD-1C5C-43C1-973B-A85A1899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erunica.ru/uploads/posts/2009-07/1248898565_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kpecmuk.ru/images/history_zoom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pecmuk.ru/images/history_zoom2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kpecmuk.ru/images/history_zoom6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урок конкурс\es2526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0"/>
            <a:ext cx="2971800" cy="4621387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2057400"/>
          </a:xfrm>
        </p:spPr>
        <p:txBody>
          <a:bodyPr>
            <a:noAutofit/>
          </a:bodyPr>
          <a:lstStyle/>
          <a:p>
            <a:pPr algn="r"/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«Образы и мотивы в орнаментах русской народной вышивки. Полотенце».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257800"/>
            <a:ext cx="4419600" cy="144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Подготовлен учителями МКОУ»Туруханская средняя общеобразовательная школа №1»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6401" y="27432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small" dirty="0">
                <a:solidFill>
                  <a:srgbClr val="666666"/>
                </a:solidFill>
                <a:latin typeface="Century Schoolbook"/>
                <a:ea typeface="+mj-ea"/>
                <a:cs typeface="+mj-cs"/>
              </a:rPr>
              <a:t>Интегрированный урок изобразительного искусства и технологии в 5 классе 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урок конкурс\125605493737132979_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8600"/>
            <a:ext cx="8058150" cy="64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0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57200"/>
            <a:ext cx="8229600" cy="60960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Законы космоса, взаимовлияние стихий и связь их с человеком отразились также в орнаменте. Причем чаще стихии изображаются в правильном своем сочетании: огонь — воздух, земля — вода. Земные образы размещались ниже, небесные — выше. Законы отразились и в соблюдении цвета (в вышивке, живописи). Не было выдуманных и неестественных оттенков, только цвета природы, и расстановка их в народном костюме соответствовала триединству мира (низ от земли — темнее, и чем выше, тем цветность ярче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наших далеких предков существовал ежедневный магический ритуал очищения водой; утром – от ночных страхов и ужасов, вечером – от дневных тягот, забот и усталости. В обряд очищения входило и вытирание лица полотенцем. Утром лицо вытиралось нижним концом, где ромбы создавали композицию восхода, орнамент набирался от широкой полосы к узкой. Вечером, наоборот, верхним концом, где композиция была зеркальной и символизировала закат.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Солярный знак.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разнообразии в русской вышивке встречается знак, несущий в себе символику солнца, - солярный знак.</a:t>
            </a:r>
          </a:p>
          <a:p>
            <a:r>
              <a:rPr lang="ru-RU" dirty="0"/>
              <a:t>Это бесконечное разнообразие крестов, как в круге, так и без него</a:t>
            </a:r>
            <a:r>
              <a:rPr lang="ru-RU" dirty="0" smtClean="0"/>
              <a:t>.</a:t>
            </a:r>
          </a:p>
          <a:p>
            <a:r>
              <a:rPr lang="ru-RU" dirty="0"/>
              <a:t>В славянском декоративно-прикладном искусстве часто встречается крест. Прямой равноконечный крест — образ солнца. Наконечный крест связывается ‘с огнем земным, который представлялся разновидностью огня небесного. Если крестообразные узоры в центре круга и квадрата еще могут означать и освещенные четыре стороны света, то свастика 4-6-8-12 лучами всегда является знаком вращающегося солнца. И называют его до сих пор коловоротом. Коловорот — древнеславянский знак солнца. Считается оберегом от всех темных сил. Слово «коло» в русском языке означает «круг», «колесо», «сворот» — вращение.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3962400" cy="6172200"/>
          </a:xfrm>
        </p:spPr>
        <p:txBody>
          <a:bodyPr/>
          <a:lstStyle/>
          <a:p>
            <a:r>
              <a:rPr lang="ru-RU" dirty="0" err="1"/>
              <a:t>Коловрат</a:t>
            </a:r>
            <a:r>
              <a:rPr lang="ru-RU" dirty="0"/>
              <a:t>, все же начинается с 6 лучей. Так как Коло – это круг, </a:t>
            </a:r>
            <a:r>
              <a:rPr lang="ru-RU" dirty="0" err="1"/>
              <a:t>КОЛьцо</a:t>
            </a:r>
            <a:r>
              <a:rPr lang="ru-RU" dirty="0"/>
              <a:t>, </a:t>
            </a:r>
            <a:r>
              <a:rPr lang="ru-RU" dirty="0" err="1"/>
              <a:t>КОЛесо</a:t>
            </a:r>
            <a:r>
              <a:rPr lang="ru-RU" dirty="0"/>
              <a:t>, </a:t>
            </a:r>
            <a:r>
              <a:rPr lang="ru-RU" dirty="0" err="1"/>
              <a:t>КОЛОдец</a:t>
            </a:r>
            <a:r>
              <a:rPr lang="ru-RU" dirty="0"/>
              <a:t>, </a:t>
            </a:r>
            <a:r>
              <a:rPr lang="ru-RU" dirty="0" err="1"/>
              <a:t>КОЛОбок</a:t>
            </a:r>
            <a:r>
              <a:rPr lang="ru-RU" dirty="0"/>
              <a:t>. </a:t>
            </a:r>
            <a:r>
              <a:rPr lang="ru-RU" dirty="0" err="1"/>
              <a:t>Коловрат</a:t>
            </a:r>
            <a:r>
              <a:rPr lang="ru-RU" dirty="0"/>
              <a:t> во все века и у всех народов был символом Солнца, есть основания даже полагать, что Солнце в древности называлось именно «Коло».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Изображение solium.ru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782"/>
            <a:ext cx="4423410" cy="660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26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ru-RU"/>
              <a:t>Бог Перун, связанный с культом солнца, получил свой особый знак, похожий на колесо с шестью спицами, называемый еще «шестикрылой розеткой». Такими знаками вышивали ритуальные полотенца, которые развешивались по стенам дома, защищая его от гнева Перуна (удара молнии).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nazolotom.ru/attachments/Image/ptozi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05" y="4191000"/>
            <a:ext cx="35814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урок конкурс\8636639_6a125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47627"/>
            <a:ext cx="5048250" cy="34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урок конкурс\_1102167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84" y="76201"/>
            <a:ext cx="6427180" cy="33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1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Красивые вышитые полотенца встречаются на свадьбах. На них подают жениху и невесте хлеб да соль. Такие полотенца украшают вышитые птицы. Образ птицы – это символ счастья</a:t>
            </a:r>
            <a:r>
              <a:rPr lang="ru-RU" dirty="0" smtClean="0"/>
              <a:t>.</a:t>
            </a:r>
            <a:r>
              <a:rPr lang="ru-RU" b="1" i="1" dirty="0"/>
              <a:t> Птица</a:t>
            </a:r>
            <a:r>
              <a:rPr lang="ru-RU" i="1" dirty="0"/>
              <a:t> — </a:t>
            </a:r>
            <a:r>
              <a:rPr lang="ru-RU" dirty="0"/>
              <a:t>один из наиболее распространенных и любимых образов народного творчества, в частности </a:t>
            </a:r>
            <a:r>
              <a:rPr lang="ru-RU" dirty="0" err="1"/>
              <a:t>обереговой</a:t>
            </a:r>
            <a:r>
              <a:rPr lang="ru-RU" dirty="0"/>
              <a:t> вы­шивки. В основном изображения птиц встречаются на кон­цах полотенец, имевших обрядовое значение, и в первую оче­редь свадебных. Птица считалась в древности </a:t>
            </a:r>
            <a:r>
              <a:rPr lang="ru-RU" b="1" dirty="0"/>
              <a:t>посланницей солнца</a:t>
            </a:r>
            <a:r>
              <a:rPr lang="ru-RU" dirty="0"/>
              <a:t>, посредником между небом и землей ( Рыбаков Б. А. Русское прикладное искусство Х-XIII веков. Л., 1971). Она была также наделена функциями оберега здоровья женщины и ее детей [11].</a:t>
            </a:r>
          </a:p>
          <a:p>
            <a:r>
              <a:rPr lang="ru-RU" dirty="0"/>
              <a:t>• </a:t>
            </a:r>
            <a:r>
              <a:rPr lang="ru-RU" b="1" i="1" dirty="0"/>
              <a:t>Голубь</a:t>
            </a:r>
            <a:r>
              <a:rPr lang="ru-RU" i="1" dirty="0"/>
              <a:t> — </a:t>
            </a:r>
            <a:r>
              <a:rPr lang="ru-RU" dirty="0"/>
              <a:t>символ чистоты, святости, считался божьей пти­цей.</a:t>
            </a:r>
          </a:p>
          <a:p>
            <a:r>
              <a:rPr lang="ru-RU" dirty="0"/>
              <a:t>• </a:t>
            </a:r>
            <a:r>
              <a:rPr lang="ru-RU" b="1" i="1" dirty="0"/>
              <a:t>Ласточка</a:t>
            </a:r>
            <a:r>
              <a:rPr lang="ru-RU" i="1" dirty="0"/>
              <a:t> — </a:t>
            </a:r>
            <a:r>
              <a:rPr lang="ru-RU" dirty="0"/>
              <a:t>вестник добра, счастья, весны, домашнего ую­та. Как и голубь, относится к почитаемым чистым, святым птицам.</a:t>
            </a:r>
          </a:p>
          <a:p>
            <a:r>
              <a:rPr lang="ru-RU" dirty="0"/>
              <a:t>• </a:t>
            </a:r>
            <a:r>
              <a:rPr lang="ru-RU" b="1" i="1" dirty="0"/>
              <a:t>Соловей и кукушка — </a:t>
            </a:r>
            <a:r>
              <a:rPr lang="ru-RU" dirty="0"/>
              <a:t>Многие поверья </a:t>
            </a:r>
            <a:r>
              <a:rPr lang="ru-RU" i="1" dirty="0"/>
              <a:t>о </a:t>
            </a:r>
            <a:r>
              <a:rPr lang="ru-RU" dirty="0"/>
              <a:t>кукушке переплетают­ся с поверьями о соловье: в легендах они часто выступают как брат с сестрой, а в некоторых песенных текстах — как супру­жеская пара или жених с невестой. Этих птиц часто вы­шивали на ветке калины.</a:t>
            </a:r>
          </a:p>
          <a:p>
            <a:endParaRPr lang="ru-RU" dirty="0"/>
          </a:p>
          <a:p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урок конкурс\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"/>
            <a:ext cx="5448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урок конкурс\3784_html_m68311c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8" y="3886200"/>
            <a:ext cx="57819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рок конкурс\5965_html_m42bbdf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01" y="1219200"/>
            <a:ext cx="336274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9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001000" cy="60929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• </a:t>
            </a:r>
            <a:r>
              <a:rPr lang="ru-RU" b="1" i="1" dirty="0"/>
              <a:t>Петух  </a:t>
            </a:r>
            <a:r>
              <a:rPr lang="ru-RU" dirty="0"/>
              <a:t>— символ священной птицы, мужского начала. Бу­дучи птицей солнца, петух издревле считался священным. Древнее толкование образа петуха как символа мужского начала находит отражение в вышивке на свадебных поло­тенцах. С петухом связывается и символика воскресения из мертвых, вечного возрождения жизни. Символическое зна­чение имеет противопоставление петухов по цвету: светлый, красный петух ассоциируется с солнцем, с огнем; черный — с водой, подземным царством и символизирует смерть, зло [5].</a:t>
            </a:r>
          </a:p>
          <a:p>
            <a:r>
              <a:rPr lang="ru-RU" b="1" dirty="0"/>
              <a:t> • </a:t>
            </a:r>
            <a:r>
              <a:rPr lang="ru-RU" b="1" i="1" dirty="0"/>
              <a:t>Утка </a:t>
            </a:r>
            <a:r>
              <a:rPr lang="ru-RU" b="1" dirty="0"/>
              <a:t>и </a:t>
            </a:r>
            <a:r>
              <a:rPr lang="ru-RU" b="1" i="1" dirty="0"/>
              <a:t>курица </a:t>
            </a:r>
            <a:r>
              <a:rPr lang="ru-RU" dirty="0"/>
              <a:t>— символы дома и мира, используются в за­щитных узорах для домашних вещей (полотенец, скатертей и т. п.), защищают от ревности и ссор, символы плодовитости и материнства. В свадебных нарядах уточки олицетворяли жениха и невесту, вышитые вместе с квадратами и колосья­ми — символизировали пожелание долгой семейной жизни, богатства и плодовитости.</a:t>
            </a:r>
          </a:p>
          <a:p>
            <a:r>
              <a:rPr lang="ru-RU" b="1" dirty="0"/>
              <a:t>• </a:t>
            </a:r>
            <a:r>
              <a:rPr lang="ru-RU" b="1" i="1" dirty="0"/>
              <a:t>Лебедь </a:t>
            </a:r>
            <a:r>
              <a:rPr lang="ru-RU" dirty="0"/>
              <a:t>— символ любви, часто используется в </a:t>
            </a:r>
            <a:r>
              <a:rPr lang="ru-RU" dirty="0" err="1"/>
              <a:t>обережной</a:t>
            </a:r>
            <a:r>
              <a:rPr lang="ru-RU" dirty="0"/>
              <a:t> вы­шивке, связанной со свадебной обрядностью.</a:t>
            </a:r>
          </a:p>
          <a:p>
            <a:r>
              <a:rPr lang="ru-RU" b="1" dirty="0"/>
              <a:t>• </a:t>
            </a:r>
            <a:r>
              <a:rPr lang="ru-RU" b="1" i="1" dirty="0"/>
              <a:t>Павлин</a:t>
            </a:r>
            <a:r>
              <a:rPr lang="ru-RU" i="1" dirty="0"/>
              <a:t> — </a:t>
            </a:r>
            <a:r>
              <a:rPr lang="ru-RU" dirty="0"/>
              <a:t>символ изобилия, плодородия, бессмертия, также считался символом мудрости из-за множества «глаз» на хво­сте. Пава — символ семейного счастья.</a:t>
            </a:r>
          </a:p>
          <a:p>
            <a:r>
              <a:rPr lang="ru-RU" b="1" dirty="0"/>
              <a:t>• </a:t>
            </a:r>
            <a:r>
              <a:rPr lang="ru-RU" b="1" i="1" dirty="0"/>
              <a:t>Ворон </a:t>
            </a:r>
            <a:r>
              <a:rPr lang="ru-RU" dirty="0"/>
              <a:t>— символ мудрости и вечности, помогает в обретении знаний. Используется в оберегах для защиты от физической 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9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nazolotom.ru/attachments/Image/zoomorf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46482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57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Цели урока: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000"/>
              <a:t>Познакомить учащихся с символическим значением полотенца, мотивами орнамента на нем.</a:t>
            </a:r>
          </a:p>
          <a:p>
            <a:pPr marL="609600" indent="-609600">
              <a:buFontTx/>
              <a:buAutoNum type="arabicPeriod"/>
            </a:pPr>
            <a:r>
              <a:rPr lang="ru-RU" sz="2000"/>
              <a:t>Освоение учащимися языка орнамента на материале русской народной вышивки.</a:t>
            </a:r>
          </a:p>
          <a:p>
            <a:pPr marL="609600" indent="-609600">
              <a:buFontTx/>
              <a:buAutoNum type="arabicPeriod"/>
            </a:pPr>
            <a:r>
              <a:rPr lang="ru-RU" sz="2000"/>
              <a:t>Формирование умений выстраивать орнаментальную композицию, используя традиционные образы и мотивы.</a:t>
            </a:r>
          </a:p>
          <a:p>
            <a:pPr marL="609600" indent="-609600">
              <a:buFontTx/>
              <a:buAutoNum type="arabicPeriod"/>
            </a:pPr>
            <a:r>
              <a:rPr lang="ru-RU" sz="2000"/>
              <a:t>Воспитание нравственно – эстетического отношения к миру и искусству, любви к Родине и ее культуре.</a:t>
            </a:r>
          </a:p>
          <a:p>
            <a:pPr marL="609600" indent="-609600">
              <a:buFontTx/>
              <a:buAutoNum type="arabicPeriod"/>
            </a:pPr>
            <a:r>
              <a:rPr lang="ru-RU" sz="2000"/>
              <a:t>Развитие творческой активности, навыков работы в выполнении эскизов с последующим вышиванием, эстетического и художественного вкуса.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• </a:t>
            </a:r>
            <a:r>
              <a:rPr lang="ru-RU" b="1" i="1" dirty="0"/>
              <a:t>Конь — </a:t>
            </a:r>
            <a:r>
              <a:rPr lang="ru-RU" dirty="0"/>
              <a:t>защищает от опасностей в пути, злословия и зависти. Один из самых популярных мотивов в русской </a:t>
            </a:r>
            <a:r>
              <a:rPr lang="ru-RU" dirty="0" err="1"/>
              <a:t>обережной</a:t>
            </a:r>
            <a:r>
              <a:rPr lang="ru-RU" dirty="0"/>
              <a:t> вышивке. Обычно изображался в вышивке полотенец с быто­вым сюжетом.</a:t>
            </a:r>
          </a:p>
          <a:p>
            <a:r>
              <a:rPr lang="ru-RU" b="1" dirty="0"/>
              <a:t>• </a:t>
            </a:r>
            <a:r>
              <a:rPr lang="ru-RU" b="1" i="1" dirty="0"/>
              <a:t>Бык — </a:t>
            </a:r>
            <a:r>
              <a:rPr lang="ru-RU" dirty="0"/>
              <a:t>используется в оберегах для денежных успехов в торгов­ле. Символ плодородия и рождаемости.</a:t>
            </a:r>
          </a:p>
        </p:txBody>
      </p:sp>
      <p:pic>
        <p:nvPicPr>
          <p:cNvPr id="4" name="Рисунок 3" descr="http://nazolotom.ru/attachments/CropImages/f16a5f1e236eb4645b080a576b9431e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44958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110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Растительные </a:t>
            </a:r>
            <a:br>
              <a:rPr lang="ru-RU" b="1" dirty="0" smtClean="0"/>
            </a:br>
            <a:r>
              <a:rPr lang="ru-RU" b="1" dirty="0" smtClean="0"/>
              <a:t>мотивы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Растительный орнамент — символ плодородия, изобилия, достатка.</a:t>
            </a:r>
            <a:endParaRPr lang="ru-RU" dirty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•   </a:t>
            </a:r>
            <a:r>
              <a:rPr lang="ru-RU" b="1" i="1" dirty="0"/>
              <a:t>Колосья</a:t>
            </a:r>
            <a:r>
              <a:rPr lang="ru-RU" i="1" dirty="0"/>
              <a:t> </a:t>
            </a:r>
            <a:r>
              <a:rPr lang="ru-RU" dirty="0"/>
              <a:t>— символ плодородия, защита от чародейства, пользуется в оберегах для дома и защиты детей.</a:t>
            </a:r>
          </a:p>
          <a:p>
            <a:r>
              <a:rPr lang="ru-RU" dirty="0" smtClean="0"/>
              <a:t>•   </a:t>
            </a:r>
            <a:r>
              <a:rPr lang="ru-RU" b="1" i="1" dirty="0" smtClean="0"/>
              <a:t>Дерево (обычно елочка) </a:t>
            </a:r>
            <a:r>
              <a:rPr lang="ru-RU" dirty="0" smtClean="0"/>
              <a:t>— символ долгой жизни. Играло </a:t>
            </a:r>
            <a:r>
              <a:rPr lang="ru-RU" dirty="0" err="1" smtClean="0"/>
              <a:t>poль</a:t>
            </a:r>
            <a:r>
              <a:rPr lang="ru-RU" dirty="0" smtClean="0"/>
              <a:t> расположение веток: вниз ветками или вверх. Вниз веточками — долголетие, исцеление, взаимосвязь с миром и вечность. Вверх веточками — агрессия, защита, нападение, готовность отразить удар, собранность и целенаправленность.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nazolotom.ru/attachments/Image/rasti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9624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017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67000" y="304800"/>
            <a:ext cx="5943600" cy="6169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  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Дерево жизни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символ, приносящий счастье, искореняю­щий зло, всякую ворожбу.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  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Калина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символ любви и брака. Изображения калины часто встречается на мужских сорочках, свадебных рушниках. 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  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Рябина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как и калина, является символом любви и брака, </a:t>
            </a:r>
          </a:p>
          <a:p>
            <a:pPr>
              <a:spcBef>
                <a:spcPts val="0"/>
              </a:spcBef>
            </a:pP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Виноградная лоза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символ хорошей, счастливой жизни. 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  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Цветок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привлекательность, созерцание, мудрость и ис­кренность, красный цветок — символ любви и сексуальной привлекательности. Цветочный венок — символ любви, не­винности и непорочности — используется в оберегах для не­весты.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  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Роза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символ любви, красоты, изящества, совершенства, радости. Это один из основных и самых древних видов орна­мента.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•   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Лилия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символ чистоты и непорочности. Ее изображение можно было часто увидеть на вышитых детских полотенцах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azolotom.ru/attachments/Image/mirdrev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5146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72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Композиция – это объединение элементов изображения одно художественное целое, имеющее единую форму и содержание. </a:t>
            </a:r>
          </a:p>
          <a:p>
            <a:r>
              <a:rPr lang="ru-RU" dirty="0" smtClean="0"/>
              <a:t> В композиции всегда есть главное и второстепенное. Главное может быть выделено при помощи цвета, размера, особого расположения. Построение цветовой композиции основано на ритме.</a:t>
            </a:r>
          </a:p>
          <a:p>
            <a:r>
              <a:rPr lang="ru-RU" dirty="0" smtClean="0"/>
              <a:t>Ритм – чередование цветовых пятен: главных и второстепенных, ярких и спокойных. Построение полосы является простейшим способом показа ритма в орнаменте.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Раппорт – это ритмически повторяющийся элемент или несколько  элементов, из которых складывается орнамент.</a:t>
            </a:r>
          </a:p>
          <a:p>
            <a:r>
              <a:rPr lang="ru-RU" dirty="0" smtClean="0"/>
              <a:t>Орнамент - латинское слово, а в переводе на русский язык означает «украшение», «узор» – последовательное повторение отдельных узоров или целой группы узоров. Он оформляет и украшает изделие, подчеркивая нужные элементы. Орнамент зависит от формы назначения и материала, из которого выполняется изделие.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829576" cy="57150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Орнамент </a:t>
            </a:r>
            <a:r>
              <a:rPr lang="ru-RU" dirty="0" smtClean="0"/>
              <a:t>- последовательное повторение отдельных узоров.</a:t>
            </a:r>
          </a:p>
          <a:p>
            <a:r>
              <a:rPr lang="ru-RU" dirty="0" smtClean="0"/>
              <a:t>Техника вышивания крестом - одна из самых известных и популярных в народном творчестве. Эта техника известна издавна, но широко распространилась во второй половине ХIХ века.</a:t>
            </a:r>
          </a:p>
          <a:p>
            <a:r>
              <a:rPr lang="ru-RU" b="1" dirty="0" smtClean="0"/>
              <a:t>Орнамент</a:t>
            </a:r>
            <a:r>
              <a:rPr lang="ru-RU" dirty="0" smtClean="0"/>
              <a:t> - бывает:</a:t>
            </a:r>
          </a:p>
          <a:p>
            <a:pPr lvl="0"/>
            <a:r>
              <a:rPr lang="ru-RU" b="1" dirty="0" smtClean="0"/>
              <a:t>Ленточным</a:t>
            </a:r>
            <a:r>
              <a:rPr lang="ru-RU" dirty="0" smtClean="0"/>
              <a:t> - в виде прямой или криволинейной орнаментальной полосы, которая украшает середину изделия или окаймляет его;</a:t>
            </a:r>
          </a:p>
          <a:p>
            <a:pPr lvl="0"/>
            <a:r>
              <a:rPr lang="ru-RU" b="1" dirty="0" smtClean="0"/>
              <a:t>Сетчатым</a:t>
            </a:r>
            <a:r>
              <a:rPr lang="ru-RU" dirty="0" smtClean="0"/>
              <a:t> - при котором вся поверхность заполнена узором;</a:t>
            </a:r>
          </a:p>
          <a:p>
            <a:pPr lvl="0"/>
            <a:r>
              <a:rPr lang="ru-RU" b="1" dirty="0" smtClean="0"/>
              <a:t>Центрическим</a:t>
            </a:r>
            <a:r>
              <a:rPr lang="ru-RU" dirty="0" smtClean="0"/>
              <a:t> или розеточным - в котором отдельные элементы орнамента вписаны в квадрат, круг, ромб, или многоугольник (розетку), расположенный в центре украшаемого изделия.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Виды орнаментов</a:t>
            </a:r>
            <a:endParaRPr lang="ru-RU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56384"/>
            <a:ext cx="4000528" cy="2280582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47474"/>
            <a:ext cx="3595690" cy="2259644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928934"/>
            <a:ext cx="328614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48" y="1071546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Линейный орнамент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4714884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Центрический орнамент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6143644"/>
            <a:ext cx="231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Сетчатый орнамент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Рисунок 9" descr="Простой орнамент для вышивки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5214973" cy="27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8" descr="Мотивы вышивки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928670"/>
            <a:ext cx="2757460" cy="483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Вышивка на Руси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841430"/>
            <a:ext cx="2000264" cy="194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dirty="0" smtClean="0"/>
              <a:t>Задание (практическая работа)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863600" indent="-646113">
              <a:buClr>
                <a:srgbClr val="0000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Выполните эскиз вышитого полотенца по мотивам народной вышивки (на листке в клеточку).</a:t>
            </a:r>
            <a:endParaRPr lang="en-US" dirty="0" smtClean="0"/>
          </a:p>
          <a:p>
            <a:pPr marL="863600" indent="-646113">
              <a:buClr>
                <a:srgbClr val="0000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Выделите главный мотив размером и цветом (птица, древо жизни  и др.)</a:t>
            </a:r>
          </a:p>
          <a:p>
            <a:pPr marL="863600" indent="-646113">
              <a:buClr>
                <a:srgbClr val="0000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Дополните эскиз орнаментальными рядами из ритмически повторяющихся знаков – символов и растительных элементов. </a:t>
            </a:r>
          </a:p>
          <a:p>
            <a:pPr marL="863600" indent="-646113">
              <a:buClr>
                <a:srgbClr val="0000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/>
              <a:t>О</a:t>
            </a:r>
            <a:r>
              <a:rPr lang="en-US" dirty="0" smtClean="0"/>
              <a:t>братите внимание на выразительный язык вышивки</a:t>
            </a:r>
            <a:r>
              <a:rPr lang="ru-RU" dirty="0" smtClean="0"/>
              <a:t>,</a:t>
            </a:r>
            <a:r>
              <a:rPr lang="en-US" dirty="0" smtClean="0"/>
              <a:t> а также на возможность по-разному решать один и тот же изобразительный мотив.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4857784" cy="93978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Образцы орнаментов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Рисунок 27" descr="Безымянный"/>
          <p:cNvPicPr>
            <a:picLocks noChangeAspect="1" noChangeArrowheads="1"/>
          </p:cNvPicPr>
          <p:nvPr/>
        </p:nvPicPr>
        <p:blipFill>
          <a:blip r:embed="rId2"/>
          <a:srcRect t="4071"/>
          <a:stretch>
            <a:fillRect/>
          </a:stretch>
        </p:blipFill>
        <p:spPr bwMode="auto">
          <a:xfrm>
            <a:off x="285720" y="1785926"/>
            <a:ext cx="2938285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Рисунок 26" descr="к орнаменту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679157" y="-821561"/>
            <a:ext cx="257176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Рисунок 25" descr="полотенц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478548" y="2379443"/>
            <a:ext cx="3115863" cy="4929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72452" cy="597391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Цель: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Познакомить с русской народной вышивкой;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Закрепить навыки создания художественного образа в декоративной композиции.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Задачи: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/>
              <a:t>познакомить учащихся с символическим значением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   полотенца, мотивами орнамента на нем;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воспитывать нравственно-эстетическое отношение к миру и</a:t>
            </a:r>
            <a:br>
              <a:rPr lang="ru-RU" dirty="0" smtClean="0"/>
            </a:br>
            <a:r>
              <a:rPr lang="ru-RU" dirty="0" smtClean="0"/>
              <a:t>искусству, любовь к Родине и ее культуре;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развивать творческую активность, навыки работы в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        аппликации,  эстетический и художественный вкус;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познакомить учащихся с основными видами орнамента, его символами и принципами композиционного построения; познакомить с символикой идеограмм;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Один из древнейших видов рукоделия, которым увлечены множество женщин и мужчин по всему миру.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И это не удивительно, ведь все что надо для вышивания — это терпение, терпение и еще раз терпение. Но стремление создавать прекрасные творения своими руками, было, есть и будет.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Вышивка крестом </a:t>
            </a:r>
            <a:r>
              <a:rPr lang="ru-RU" i="1" dirty="0" smtClean="0">
                <a:solidFill>
                  <a:schemeClr val="tx2"/>
                </a:solidFill>
              </a:rPr>
              <a:t>- это техника украшения изделий различными  стежками из ниток.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Это способ вышивания рисунка на канве с помощью иглы и цветных нитей  мулине.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В этой вышивке</a:t>
            </a: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  <a:r>
              <a:rPr lang="ru-RU" i="1" dirty="0" smtClean="0">
                <a:solidFill>
                  <a:schemeClr val="tx2"/>
                </a:solidFill>
              </a:rPr>
              <a:t>используется техника в полный    «крест»  или  «полукрест»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1511288"/>
          </a:xfrm>
        </p:spPr>
        <p:txBody>
          <a:bodyPr/>
          <a:lstStyle/>
          <a:p>
            <a:pPr algn="r"/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Инструменты и материалы </a:t>
            </a:r>
            <a:b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</a:br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           для  вышивки </a:t>
            </a:r>
            <a: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крестом:</a:t>
            </a:r>
            <a:endParaRPr lang="ru-RU" dirty="0"/>
          </a:p>
        </p:txBody>
      </p:sp>
      <p:sp>
        <p:nvSpPr>
          <p:cNvPr id="4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7467600" cy="4330836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Нитки для вышивания (мулине ) 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Вышивальные иглы(гобеленовые)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Пяльцы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Рисунки, схемы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Напёрсток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Ножницы, сантиметр, лупа</a:t>
            </a:r>
            <a:endParaRPr lang="ru-RU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Канва</a:t>
            </a:r>
            <a:endParaRPr lang="ru-RU" sz="2800" dirty="0" smtClean="0"/>
          </a:p>
          <a:p>
            <a:pPr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pic>
        <p:nvPicPr>
          <p:cNvPr id="5" name="Рисунок 5" descr="n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1500188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http://p-greza.ru/d/113681/d/1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14290"/>
            <a:ext cx="2243979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4" descr="nul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143248"/>
            <a:ext cx="2143140" cy="1547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3" descr="nul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5143512"/>
            <a:ext cx="2051800" cy="1446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Техника безопасной работы</a:t>
            </a:r>
            <a:endParaRPr lang="ru-RU" sz="44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6172" cy="497207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 время работы</a:t>
            </a:r>
          </a:p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Будьте  внимательны!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Наперсток надевается на средний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      палец правой руки.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 Иглы и булавки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       хранить в игольнице.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Ножницы следует передавать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     за сомкнутые лезвия, 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       кольцами вперед.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Сосчитать иглы до работы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       в игольнице 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Инструменты и приспособления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latin typeface="Cambria" pitchFamily="18" charset="0"/>
              </a:rPr>
              <a:t>     хранить в специальном месте.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429124" y="1571612"/>
            <a:ext cx="40005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ndara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По окончании работы</a:t>
            </a:r>
            <a:endParaRPr lang="ru-RU" sz="1600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Cambria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</a:rPr>
              <a:t>Сосчитать количество </a:t>
            </a:r>
            <a:r>
              <a:rPr lang="ru-RU" sz="1600" dirty="0">
                <a:latin typeface="Cambria" pitchFamily="18" charset="0"/>
              </a:rPr>
              <a:t>игл и булавок.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endParaRPr lang="ru-RU" sz="1600" dirty="0">
              <a:latin typeface="Cambria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1600" dirty="0">
                <a:latin typeface="Cambria" pitchFamily="18" charset="0"/>
              </a:rPr>
              <a:t> Убрать своё рабочее место.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endParaRPr lang="ru-RU" sz="1600" dirty="0">
              <a:latin typeface="Cambria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1600" dirty="0">
                <a:latin typeface="Cambria" pitchFamily="18" charset="0"/>
              </a:rPr>
              <a:t>  Вышивку  </a:t>
            </a:r>
            <a:r>
              <a:rPr lang="ru-RU" sz="1600" dirty="0" smtClean="0">
                <a:latin typeface="Cambria" pitchFamily="18" charset="0"/>
              </a:rPr>
              <a:t>хранить </a:t>
            </a:r>
            <a:r>
              <a:rPr lang="ru-RU" sz="1600" dirty="0">
                <a:latin typeface="Cambria" pitchFamily="18" charset="0"/>
              </a:rPr>
              <a:t>в прозрачном </a:t>
            </a:r>
            <a:r>
              <a:rPr lang="ru-RU" sz="1600" dirty="0" smtClean="0">
                <a:latin typeface="Cambria" pitchFamily="18" charset="0"/>
              </a:rPr>
              <a:t> файле</a:t>
            </a:r>
            <a:r>
              <a:rPr lang="ru-RU" sz="1600" dirty="0">
                <a:latin typeface="Cambria" pitchFamily="18" charset="0"/>
              </a:rPr>
              <a:t>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endParaRPr lang="ru-RU" sz="1600" dirty="0">
              <a:latin typeface="Cambria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1600" dirty="0">
                <a:latin typeface="Cambria" pitchFamily="18" charset="0"/>
              </a:rPr>
              <a:t>  Нитки аккуратно </a:t>
            </a:r>
            <a:r>
              <a:rPr lang="ru-RU" sz="1600" dirty="0" smtClean="0">
                <a:latin typeface="Cambria" pitchFamily="18" charset="0"/>
              </a:rPr>
              <a:t>сложить, или смотать.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endParaRPr lang="ru-RU" sz="1600" dirty="0">
              <a:latin typeface="Cambria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1600" dirty="0">
                <a:latin typeface="Cambria" pitchFamily="18" charset="0"/>
              </a:rPr>
              <a:t>   Ножницы убрать в  чехол</a:t>
            </a:r>
            <a:r>
              <a:rPr lang="ru-RU" sz="1600" dirty="0" smtClean="0">
                <a:latin typeface="Cambria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sz="3600" b="1" i="1" cap="none" dirty="0" smtClean="0">
                <a:solidFill>
                  <a:srgbClr val="B13F9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rPr>
              <a:t>Методы  вышивания  крестом:</a:t>
            </a:r>
            <a:endParaRPr lang="ru-RU" dirty="0"/>
          </a:p>
        </p:txBody>
      </p:sp>
      <p:sp>
        <p:nvSpPr>
          <p:cNvPr id="4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64360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«Традиционный метод»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tx2"/>
                </a:solidFill>
              </a:rPr>
              <a:t> Вы заканчиваете предыдущий крестик и начинаете    следующий.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FF0000"/>
                </a:solidFill>
              </a:rPr>
              <a:t>«Датский метод»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q"/>
            </a:pPr>
            <a:r>
              <a:rPr lang="ru-RU" sz="2000" i="1" dirty="0" smtClean="0">
                <a:solidFill>
                  <a:schemeClr val="tx2"/>
                </a:solidFill>
              </a:rPr>
              <a:t>  Сначала вышиваете половину крестика и заканчиваете крестики по        мере того, как возвращаетесь . </a:t>
            </a:r>
          </a:p>
          <a:p>
            <a:pPr>
              <a:spcBef>
                <a:spcPts val="0"/>
              </a:spcBef>
              <a:buSzPct val="100000"/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SzPct val="100000"/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SzPct val="100000"/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SzPct val="100000"/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200" i="1" dirty="0" smtClean="0">
                <a:solidFill>
                  <a:schemeClr val="tx2"/>
                </a:solidFill>
              </a:rPr>
              <a:t>В большинстве случаев используются оба метода.</a:t>
            </a:r>
          </a:p>
          <a:p>
            <a:pPr>
              <a:buFont typeface="Wingdings" pitchFamily="2" charset="2"/>
              <a:buChar char="v"/>
            </a:pPr>
            <a:r>
              <a:rPr lang="ru-RU" sz="2200" i="1" dirty="0" smtClean="0">
                <a:solidFill>
                  <a:schemeClr val="tx2"/>
                </a:solidFill>
              </a:rPr>
              <a:t>   Например,  </a:t>
            </a:r>
            <a:r>
              <a:rPr lang="ru-RU" sz="2200" b="1" i="1" dirty="0" smtClean="0">
                <a:solidFill>
                  <a:schemeClr val="tx2"/>
                </a:solidFill>
              </a:rPr>
              <a:t>«датский метод» </a:t>
            </a:r>
            <a:r>
              <a:rPr lang="ru-RU" sz="2200" i="1" dirty="0" smtClean="0">
                <a:solidFill>
                  <a:schemeClr val="tx2"/>
                </a:solidFill>
              </a:rPr>
              <a:t>для большинства стежков и</a:t>
            </a:r>
            <a:r>
              <a:rPr lang="ru-RU" sz="2200" b="1" i="1" dirty="0" smtClean="0">
                <a:solidFill>
                  <a:schemeClr val="tx2"/>
                </a:solidFill>
              </a:rPr>
              <a:t> «традиционный» </a:t>
            </a:r>
            <a:r>
              <a:rPr lang="ru-RU" sz="2200" i="1" dirty="0" smtClean="0">
                <a:solidFill>
                  <a:schemeClr val="tx2"/>
                </a:solidFill>
              </a:rPr>
              <a:t>- для изолированных крестиков .</a:t>
            </a:r>
          </a:p>
          <a:p>
            <a:pPr>
              <a:buNone/>
            </a:pPr>
            <a:r>
              <a:rPr lang="ru-RU" sz="2200" i="1" dirty="0" smtClean="0">
                <a:solidFill>
                  <a:schemeClr val="tx2"/>
                </a:solidFill>
              </a:rPr>
              <a:t> </a:t>
            </a:r>
            <a:r>
              <a:rPr lang="ru-RU" sz="2200" b="1" i="1" dirty="0" smtClean="0">
                <a:solidFill>
                  <a:schemeClr val="tx2"/>
                </a:solidFill>
              </a:rPr>
              <a:t>Выбирайте тот способ, который вам больше всего нравится. </a:t>
            </a:r>
          </a:p>
          <a:p>
            <a:pPr eaLnBrk="1" hangingPunct="1">
              <a:buFont typeface="Wingdings 3" pitchFamily="18" charset="2"/>
              <a:buNone/>
            </a:pPr>
            <a:endParaRPr lang="ru-RU" sz="2000" i="1" dirty="0" smtClean="0">
              <a:solidFill>
                <a:schemeClr val="tx2"/>
              </a:solidFill>
            </a:endParaRPr>
          </a:p>
        </p:txBody>
      </p:sp>
      <p:pic>
        <p:nvPicPr>
          <p:cNvPr id="5" name="Рисунок 4" descr="Основные методы вышивки крестом. Традиционный мет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3878108" cy="7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Основные методы вышивки крестом. Датский мет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3857628"/>
            <a:ext cx="4911338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072494" cy="2286016"/>
          </a:xfrm>
        </p:spPr>
        <p:txBody>
          <a:bodyPr/>
          <a:lstStyle/>
          <a:p>
            <a:r>
              <a:rPr lang="ru-RU" dirty="0" smtClean="0"/>
              <a:t>Крестик образуется в результате двух диагональных стежков, которые выполняются в одинаковой последовательности на протяжении всей работы. Вначале кладется диагональный стежок слева направо (нижний), а затем – диагональный стежок справа налево (верхний). </a:t>
            </a:r>
          </a:p>
        </p:txBody>
      </p:sp>
      <p:pic>
        <p:nvPicPr>
          <p:cNvPr id="3076" name="Рисунок 98" descr="Выполнение одинарного крестика. Кружком отмечен один квадрат ткани «Аида»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85720" y="3429000"/>
            <a:ext cx="7972517" cy="2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Этапы выполнения крестика: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6"/>
            <a:ext cx="8186766" cy="235745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200" i="1" dirty="0" smtClean="0">
                <a:solidFill>
                  <a:schemeClr val="tx2"/>
                </a:solidFill>
              </a:rPr>
              <a:t>На рисунке показано как выполняется один крестик и ряд из них.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i="1" dirty="0" smtClean="0">
                <a:solidFill>
                  <a:schemeClr val="tx2"/>
                </a:solidFill>
              </a:rPr>
              <a:t>Номерами показан порядок выполнения стежков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2"/>
                </a:solidFill>
              </a:rPr>
              <a:t>   (</a:t>
            </a:r>
            <a:r>
              <a:rPr lang="ru-RU" sz="2200" b="1" i="1" dirty="0" smtClean="0">
                <a:solidFill>
                  <a:schemeClr val="tx2"/>
                </a:solidFill>
              </a:rPr>
              <a:t>традиционный и датский методы</a:t>
            </a:r>
            <a:r>
              <a:rPr lang="ru-RU" sz="2200" i="1" dirty="0" smtClean="0">
                <a:solidFill>
                  <a:schemeClr val="tx2"/>
                </a:solidFill>
              </a:rPr>
              <a:t>).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tx2"/>
                </a:solidFill>
              </a:rPr>
              <a:t>  Основное правило </a:t>
            </a:r>
            <a:r>
              <a:rPr lang="ru-RU" sz="2200" i="1" dirty="0" smtClean="0">
                <a:solidFill>
                  <a:schemeClr val="tx2"/>
                </a:solidFill>
              </a:rPr>
              <a:t>— верхние стежки должны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2"/>
                </a:solidFill>
              </a:rPr>
              <a:t>                   лежать в одном направлении.</a:t>
            </a:r>
          </a:p>
        </p:txBody>
      </p:sp>
      <p:pic>
        <p:nvPicPr>
          <p:cNvPr id="7" name="Рисунок 6" descr="выполнение крестиков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28661" y="0"/>
            <a:ext cx="7118113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(практическая работа)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Определите центр композиции вашего эскиза.</a:t>
            </a:r>
          </a:p>
          <a:p>
            <a:r>
              <a:rPr lang="ru-RU" dirty="0" smtClean="0"/>
              <a:t>Выполните вышивку орнамента, символа используя технику вышивания крестиком на основе разработанного вами эскиза.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ru-RU"/>
              <a:t>Древние славяне считали, что жизнь человека имеет начало и конец. В течение жизни человек выступает в разных качествах: сначала он ребенок, которому  ничего не нужно. Кроме материнского молока. Потом это мальчик и девочка. Юноша и девушка, жених и невеста, вьюнец и вьюница, баба и мужик, большак и большуха, старик и старуха…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Каждый момент жизни, сколько бы он не длился, оформлялся особыми правилами поведения, обрядами и одеждой.</a:t>
            </a:r>
          </a:p>
          <a:p>
            <a:r>
              <a:rPr lang="ru-RU" sz="2800" dirty="0"/>
              <a:t>Ромбы, треугольники, кресты, квадраты, круги так полны таинственного смысла! Покрывая ими чистое полотно, мастерицы как бы переписывали созданные нашими предками своеобразные «письмена». Эти родовые письмена полны значений, накопившихся за многие века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Геометрические фигуры, из которых складываются простейшие узоры, несли когда-то большую смысловую нагрузку, олицетворяя силы природы и являясь охранными знаками. Ими украшались все предметы быта, одежда и сам дом.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ромбиках, крестиках, квадратиках, точках наблюдается прежде всего повторяемость в определенных числах. Счет, ритм помогают ощутить и объяснить устройство мира. Числа — элементы особого числового кода, с помощью которого можно представить весь мир и человека, то есть числа могут быть одним из образов мира. </a:t>
            </a:r>
            <a:endParaRPr lang="ru-RU" dirty="0" smtClean="0"/>
          </a:p>
          <a:p>
            <a:r>
              <a:rPr lang="ru-RU" dirty="0"/>
              <a:t> Такими числами являются: 3 — образ Абсолюта, божественной Троицы, три сферы жизненного пространства (небо, земля, подземный мир), времени (прошлое, настоящее, будущее). Число 4 является образом целостности, идеально устойчивой структуры: 4 стороны света, 4 стихии, верх-низ-право-лево, 4 времени года. 5 -сакральное число — 4 стороны + центр — равновесие. Символом гармонии стала цифра 7. Через нее человечеству дано 7 цветов спектра, 7 нот в музыке, 7 дней в неделе. Из произведения чисел 3 и 4 возникает число 12 — 12 месяцев, 12 зодиакальных созвездий. Соответственно, все эти числа, и не только в орнаменте, считаются счастливыми.</a:t>
            </a:r>
          </a:p>
          <a:p>
            <a:r>
              <a:rPr lang="ru-RU" dirty="0"/>
              <a:t>Количество зубцов, ромбов, крестиков обязательно связывалось с этим рядом магических чисел или кратно им.</a:t>
            </a:r>
          </a:p>
        </p:txBody>
      </p:sp>
    </p:spTree>
    <p:extLst>
      <p:ext uri="{BB962C8B-B14F-4D97-AF65-F5344CB8AC3E}">
        <p14:creationId xmlns:p14="http://schemas.microsoft.com/office/powerpoint/2010/main" val="267888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ru-RU"/>
              <a:t>Многое в орнаментальной символике нам не доступно, но попробуем расшифровать хотя бы несколько знаков в пестром и красочном узоре вышивки.</a:t>
            </a:r>
          </a:p>
          <a:p>
            <a:endParaRPr lang="ru-RU"/>
          </a:p>
          <a:p>
            <a:r>
              <a:rPr lang="ru-RU"/>
              <a:t>Орнамент в своем первородном роде – это некое магическое заклинание, которым покрывалась поверхность ритуальных пещер, фигур и посуды.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ru-RU"/>
              <a:t>Русский фольклор и летописи сохранили множество примеров участия этих немых заклинаний в магических обрядах и ритуалах, которыми наши предки пытались воздействовать на природу и мир. Здесь можно вспомнить «обыденное» полотенце, которое за одну ночь или один день вышивало село, пытаясь оградить людей или животных от мора или стихийных бедствий.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Простая вещь – полотенце. А ведь оно сопровождает человека всю жизнь от рождения до смерти.</a:t>
            </a:r>
          </a:p>
          <a:p>
            <a:r>
              <a:rPr lang="ru-RU" dirty="0"/>
              <a:t>Родился маленький человек, бабка-повитуха принимает его на полотенце, которое любовно вышивала его мать, снабдив полотенце богатой защитной символикой.</a:t>
            </a:r>
          </a:p>
          <a:p>
            <a:r>
              <a:rPr lang="ru-RU" b="1" i="1" dirty="0"/>
              <a:t>ТЕРМИНОЛОГИЯ ПОЛОТЕНЕЦ:</a:t>
            </a:r>
            <a:r>
              <a:rPr lang="ru-RU" i="1" dirty="0"/>
              <a:t> блинник, </a:t>
            </a:r>
            <a:r>
              <a:rPr lang="ru-RU" i="1" dirty="0" err="1"/>
              <a:t>божник</a:t>
            </a:r>
            <a:r>
              <a:rPr lang="ru-RU" i="1" dirty="0"/>
              <a:t>, </a:t>
            </a:r>
            <a:r>
              <a:rPr lang="ru-RU" i="1" dirty="0" err="1"/>
              <a:t>дарье</a:t>
            </a:r>
            <a:r>
              <a:rPr lang="ru-RU" i="1" dirty="0"/>
              <a:t>, занавес, зеркальное, </a:t>
            </a:r>
            <a:r>
              <a:rPr lang="ru-RU" i="1" dirty="0" err="1"/>
              <a:t>крючковое</a:t>
            </a:r>
            <a:r>
              <a:rPr lang="ru-RU" i="1" dirty="0"/>
              <a:t>, маховик, </a:t>
            </a:r>
            <a:r>
              <a:rPr lang="ru-RU" i="1" dirty="0" err="1"/>
              <a:t>наквашенник</a:t>
            </a:r>
            <a:r>
              <a:rPr lang="ru-RU" i="1" dirty="0"/>
              <a:t>, наметка, </a:t>
            </a:r>
            <a:r>
              <a:rPr lang="ru-RU" i="1" dirty="0" err="1"/>
              <a:t>намитка</a:t>
            </a:r>
            <a:r>
              <a:rPr lang="ru-RU" i="1" dirty="0"/>
              <a:t>, </a:t>
            </a:r>
            <a:r>
              <a:rPr lang="ru-RU" i="1" dirty="0" err="1"/>
              <a:t>наспишник</a:t>
            </a:r>
            <a:r>
              <a:rPr lang="ru-RU" i="1" dirty="0"/>
              <a:t>, </a:t>
            </a:r>
            <a:r>
              <a:rPr lang="ru-RU" i="1" dirty="0" err="1"/>
              <a:t>накрючник</a:t>
            </a:r>
            <a:r>
              <a:rPr lang="ru-RU" i="1" dirty="0"/>
              <a:t>, </a:t>
            </a:r>
            <a:r>
              <a:rPr lang="ru-RU" i="1" dirty="0" err="1"/>
              <a:t>обыденник</a:t>
            </a:r>
            <a:r>
              <a:rPr lang="ru-RU" i="1" dirty="0"/>
              <a:t>, убрус, </a:t>
            </a:r>
            <a:r>
              <a:rPr lang="ru-RU" i="1" dirty="0" err="1"/>
              <a:t>перемитка</a:t>
            </a:r>
            <a:r>
              <a:rPr lang="ru-RU" i="1" dirty="0"/>
              <a:t>, пивка, плат, </a:t>
            </a:r>
            <a:r>
              <a:rPr lang="ru-RU" i="1" dirty="0" err="1"/>
              <a:t>подножник</a:t>
            </a:r>
            <a:r>
              <a:rPr lang="ru-RU" i="1" dirty="0"/>
              <a:t>, полка, </a:t>
            </a:r>
            <a:r>
              <a:rPr lang="ru-RU" i="1" dirty="0" err="1"/>
              <a:t>постинник</a:t>
            </a:r>
            <a:r>
              <a:rPr lang="ru-RU" i="1" dirty="0"/>
              <a:t>, </a:t>
            </a:r>
            <a:r>
              <a:rPr lang="ru-RU" i="1" dirty="0" err="1"/>
              <a:t>пристен</a:t>
            </a:r>
            <a:r>
              <a:rPr lang="ru-RU" i="1" dirty="0"/>
              <a:t>, </a:t>
            </a:r>
            <a:r>
              <a:rPr lang="ru-RU" i="1" dirty="0" err="1"/>
              <a:t>пулка</a:t>
            </a:r>
            <a:r>
              <a:rPr lang="ru-RU" i="1" dirty="0"/>
              <a:t>, </a:t>
            </a:r>
            <a:r>
              <a:rPr lang="ru-RU" i="1" dirty="0" err="1"/>
              <a:t>рукобитное</a:t>
            </a:r>
            <a:r>
              <a:rPr lang="ru-RU" i="1" dirty="0"/>
              <a:t>, </a:t>
            </a:r>
            <a:r>
              <a:rPr lang="ru-RU" i="1" dirty="0" err="1"/>
              <a:t>рукотер</a:t>
            </a:r>
            <a:r>
              <a:rPr lang="ru-RU" i="1" dirty="0"/>
              <a:t>, </a:t>
            </a:r>
            <a:r>
              <a:rPr lang="ru-RU" i="1" dirty="0" err="1"/>
              <a:t>рукотерник</a:t>
            </a:r>
            <a:r>
              <a:rPr lang="ru-RU" i="1" dirty="0"/>
              <a:t>, </a:t>
            </a:r>
            <a:r>
              <a:rPr lang="ru-RU" i="1" dirty="0" err="1"/>
              <a:t>рукотерт</a:t>
            </a:r>
            <a:r>
              <a:rPr lang="ru-RU" i="1" dirty="0"/>
              <a:t>, ручник, рушник, </a:t>
            </a:r>
            <a:r>
              <a:rPr lang="ru-RU" i="1" dirty="0" err="1"/>
              <a:t>серпанок</a:t>
            </a:r>
            <a:r>
              <a:rPr lang="ru-RU" i="1" dirty="0"/>
              <a:t>, </a:t>
            </a:r>
            <a:r>
              <a:rPr lang="ru-RU" i="1" dirty="0" err="1"/>
              <a:t>ска-рач</a:t>
            </a:r>
            <a:r>
              <a:rPr lang="ru-RU" i="1" dirty="0"/>
              <a:t>, </a:t>
            </a:r>
            <a:r>
              <a:rPr lang="ru-RU" i="1" dirty="0" err="1"/>
              <a:t>скледнячка</a:t>
            </a:r>
            <a:r>
              <a:rPr lang="ru-RU" i="1" dirty="0"/>
              <a:t>, спичное, стеновое, утренник, утиральник, утирка, ширинка, ширинка </a:t>
            </a:r>
            <a:r>
              <a:rPr lang="ru-RU" i="1" dirty="0" err="1"/>
              <a:t>подавальная</a:t>
            </a:r>
            <a:r>
              <a:rPr lang="ru-RU" i="1" dirty="0"/>
              <a:t>, «грядка» — ряд полотенец.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497</TotalTime>
  <Words>2565</Words>
  <Application>Microsoft Office PowerPoint</Application>
  <PresentationFormat>Экран (4:3)</PresentationFormat>
  <Paragraphs>156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Cambria</vt:lpstr>
      <vt:lpstr>Candara</vt:lpstr>
      <vt:lpstr>Century Schoolbook</vt:lpstr>
      <vt:lpstr>Times New Roman</vt:lpstr>
      <vt:lpstr>Wingdings</vt:lpstr>
      <vt:lpstr>Wingdings 2</vt:lpstr>
      <vt:lpstr>Wingdings 3</vt:lpstr>
      <vt:lpstr>Эркер</vt:lpstr>
      <vt:lpstr> «Образы и мотивы в орнаментах русской народной вышивки. Полотенце».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Солярный знак.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Растительные  мотивы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орнаментов</vt:lpstr>
      <vt:lpstr>Презентация PowerPoint</vt:lpstr>
      <vt:lpstr>Задание (практическая работа)</vt:lpstr>
      <vt:lpstr>Образцы орнаментов</vt:lpstr>
      <vt:lpstr>Презентация PowerPoint</vt:lpstr>
      <vt:lpstr>Инструменты и материалы              для  вышивки крестом:</vt:lpstr>
      <vt:lpstr>Техника безопасной работы</vt:lpstr>
      <vt:lpstr>Методы  вышивания  крестом:</vt:lpstr>
      <vt:lpstr>Этапы выполнения крестика:</vt:lpstr>
      <vt:lpstr>Презентация PowerPoint</vt:lpstr>
      <vt:lpstr>Задание (практическая работа)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Светлана</cp:lastModifiedBy>
  <cp:revision>42</cp:revision>
  <cp:lastPrinted>1601-01-01T00:00:00Z</cp:lastPrinted>
  <dcterms:created xsi:type="dcterms:W3CDTF">1601-01-01T00:00:00Z</dcterms:created>
  <dcterms:modified xsi:type="dcterms:W3CDTF">2025-02-17T11:37:01Z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