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8" r:id="rId1"/>
  </p:sldMasterIdLst>
  <p:notesMasterIdLst>
    <p:notesMasterId r:id="rId11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4630400" cy="8229600"/>
  <p:notesSz cx="8229600" cy="14630400"/>
  <p:embeddedFontLst>
    <p:embeddedFont>
      <p:font typeface="Wingdings 3" panose="05040102010807070707" pitchFamily="18" charset="2"/>
      <p:regular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Lato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4" d="100"/>
          <a:sy n="64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0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7056" y="3017521"/>
            <a:ext cx="10698479" cy="2715337"/>
          </a:xfrm>
        </p:spPr>
        <p:txBody>
          <a:bodyPr anchor="b">
            <a:normAutofit/>
          </a:bodyPr>
          <a:lstStyle>
            <a:lvl1pPr>
              <a:defRPr sz="6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7056" y="5732855"/>
            <a:ext cx="10698479" cy="135154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7BA4-1704-4CC4-8C60-A034E19006E8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5188573"/>
            <a:ext cx="2093582" cy="934307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5435449"/>
            <a:ext cx="935720" cy="438150"/>
          </a:xfrm>
        </p:spPr>
        <p:txBody>
          <a:bodyPr/>
          <a:lstStyle/>
          <a:p>
            <a:fld id="{1AC109FF-6137-470D-B2C7-9DAEDEB2E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5258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731520"/>
            <a:ext cx="10698479" cy="3740448"/>
          </a:xfrm>
        </p:spPr>
        <p:txBody>
          <a:bodyPr anchor="ctr">
            <a:normAutofit/>
          </a:bodyPr>
          <a:lstStyle>
            <a:lvl1pPr algn="l">
              <a:defRPr sz="576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5" y="5224855"/>
            <a:ext cx="10698479" cy="1867037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7BA4-1704-4CC4-8C60-A034E19006E8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381381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3892967"/>
            <a:ext cx="935720" cy="438150"/>
          </a:xfrm>
        </p:spPr>
        <p:txBody>
          <a:bodyPr/>
          <a:lstStyle/>
          <a:p>
            <a:fld id="{1AC109FF-6137-470D-B2C7-9DAEDEB2E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7788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939" y="731520"/>
            <a:ext cx="10072711" cy="3474720"/>
          </a:xfrm>
        </p:spPr>
        <p:txBody>
          <a:bodyPr anchor="ctr">
            <a:normAutofit/>
          </a:bodyPr>
          <a:lstStyle>
            <a:lvl1pPr algn="l">
              <a:defRPr sz="576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930014" y="4206240"/>
            <a:ext cx="9043865" cy="4572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5" y="5224855"/>
            <a:ext cx="10698479" cy="1867037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7BA4-1704-4CC4-8C60-A034E19006E8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5026" y="381381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3892967"/>
            <a:ext cx="935720" cy="438150"/>
          </a:xfrm>
        </p:spPr>
        <p:txBody>
          <a:bodyPr/>
          <a:lstStyle/>
          <a:p>
            <a:fld id="{1AC109FF-6137-470D-B2C7-9DAEDEB2EFF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961182" y="777606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37822" y="34863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89900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6" y="2926081"/>
            <a:ext cx="10698480" cy="3269814"/>
          </a:xfrm>
        </p:spPr>
        <p:txBody>
          <a:bodyPr anchor="b">
            <a:normAutofit/>
          </a:bodyPr>
          <a:lstStyle>
            <a:lvl1pPr algn="l">
              <a:defRPr sz="576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217920"/>
            <a:ext cx="10698480" cy="87554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7BA4-1704-4CC4-8C60-A034E19006E8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1AC109FF-6137-470D-B2C7-9DAEDEB2E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85844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19939" y="731520"/>
            <a:ext cx="10072711" cy="3474720"/>
          </a:xfrm>
        </p:spPr>
        <p:txBody>
          <a:bodyPr anchor="ctr">
            <a:normAutofit/>
          </a:bodyPr>
          <a:lstStyle>
            <a:lvl1pPr algn="l">
              <a:defRPr sz="576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07054" y="5212080"/>
            <a:ext cx="10698480" cy="10058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accent1"/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217920"/>
            <a:ext cx="10698480" cy="87554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7BA4-1704-4CC4-8C60-A034E19006E8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1AC109FF-6137-470D-B2C7-9DAEDEB2EFF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961182" y="777606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337822" y="34863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635376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752888"/>
            <a:ext cx="10698479" cy="3456024"/>
          </a:xfrm>
        </p:spPr>
        <p:txBody>
          <a:bodyPr anchor="ctr">
            <a:normAutofit/>
          </a:bodyPr>
          <a:lstStyle>
            <a:lvl1pPr algn="l">
              <a:defRPr sz="576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07054" y="5212080"/>
            <a:ext cx="10698480" cy="100584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accent1"/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217920"/>
            <a:ext cx="10698480" cy="87554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7BA4-1704-4CC4-8C60-A034E19006E8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1AC109FF-6137-470D-B2C7-9DAEDEB2E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48963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7BA4-1704-4CC4-8C60-A034E19006E8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09FF-6137-470D-B2C7-9DAEDEB2E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20349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53775" y="752887"/>
            <a:ext cx="2649121" cy="6340580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07054" y="752887"/>
            <a:ext cx="7772400" cy="63405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7BA4-1704-4CC4-8C60-A034E19006E8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09FF-6137-470D-B2C7-9DAEDEB2E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12752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463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993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22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11" y="748932"/>
            <a:ext cx="10694024" cy="15370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054" y="2560320"/>
            <a:ext cx="10698480" cy="45331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7BA4-1704-4CC4-8C60-A034E19006E8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09FF-6137-470D-B2C7-9DAEDEB2E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46988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02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45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299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8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43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2470500"/>
            <a:ext cx="10698479" cy="1762560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5" y="4236155"/>
            <a:ext cx="10698479" cy="1032480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7BA4-1704-4CC4-8C60-A034E19006E8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381381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3892967"/>
            <a:ext cx="935720" cy="438150"/>
          </a:xfrm>
        </p:spPr>
        <p:txBody>
          <a:bodyPr/>
          <a:lstStyle/>
          <a:p>
            <a:fld id="{1AC109FF-6137-470D-B2C7-9DAEDEB2E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18820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07054" y="2560320"/>
            <a:ext cx="5176637" cy="453314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28896" y="2551467"/>
            <a:ext cx="5176637" cy="453314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7BA4-1704-4CC4-8C60-A034E19006E8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945339"/>
            <a:ext cx="935720" cy="438150"/>
          </a:xfrm>
        </p:spPr>
        <p:txBody>
          <a:bodyPr/>
          <a:lstStyle/>
          <a:p>
            <a:fld id="{1AC109FF-6137-470D-B2C7-9DAEDEB2E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49521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248" y="2367244"/>
            <a:ext cx="4791278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07055" y="3058759"/>
            <a:ext cx="5211472" cy="402487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07956" y="2363370"/>
            <a:ext cx="4798801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00348" y="3054886"/>
            <a:ext cx="5206409" cy="402487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7BA4-1704-4CC4-8C60-A034E19006E8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175" y="945339"/>
            <a:ext cx="935720" cy="438150"/>
          </a:xfrm>
        </p:spPr>
        <p:txBody>
          <a:bodyPr/>
          <a:lstStyle/>
          <a:p>
            <a:fld id="{1AC109FF-6137-470D-B2C7-9DAEDEB2E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42404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7BA4-1704-4CC4-8C60-A034E19006E8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09FF-6137-470D-B2C7-9DAEDEB2E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33496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7BA4-1704-4CC4-8C60-A034E19006E8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09FF-6137-470D-B2C7-9DAEDEB2E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5637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5" y="535306"/>
            <a:ext cx="4206239" cy="1171574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7614" y="535306"/>
            <a:ext cx="6217920" cy="6497956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5" y="1918336"/>
            <a:ext cx="4206239" cy="511492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7BA4-1704-4CC4-8C60-A034E19006E8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09FF-6137-470D-B2C7-9DAEDEB2E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2406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056" y="5760720"/>
            <a:ext cx="10698480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7054" y="761958"/>
            <a:ext cx="10698480" cy="4625964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7056" y="6440806"/>
            <a:ext cx="10698480" cy="592454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7BA4-1704-4CC4-8C60-A034E19006E8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175" y="5979705"/>
            <a:ext cx="935720" cy="438150"/>
          </a:xfrm>
        </p:spPr>
        <p:txBody>
          <a:bodyPr/>
          <a:lstStyle/>
          <a:p>
            <a:fld id="{1AC109FF-6137-470D-B2C7-9DAEDEB2E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22779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74320"/>
            <a:ext cx="3421819" cy="7966354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32665" y="-943"/>
            <a:ext cx="2828009" cy="8224847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219456" cy="8229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11510" y="748932"/>
            <a:ext cx="10694024" cy="15370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7054" y="2560320"/>
            <a:ext cx="10698480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33935" y="7356525"/>
            <a:ext cx="1375540" cy="4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87BA4-1704-4CC4-8C60-A034E19006E8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7055" y="7362970"/>
            <a:ext cx="9143999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38175" y="945339"/>
            <a:ext cx="9357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FEFFFF"/>
                </a:solidFill>
              </a:defRPr>
            </a:lvl1pPr>
          </a:lstStyle>
          <a:p>
            <a:fld id="{1AC109FF-6137-470D-B2C7-9DAEDEB2E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08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432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1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9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1701" y="0"/>
            <a:ext cx="10344150" cy="4543426"/>
          </a:xfrm>
        </p:spPr>
        <p:txBody>
          <a:bodyPr vert="horz" wrap="square" lIns="109728" tIns="54864" rIns="109728" bIns="54864" numCol="1" rtlCol="0" anchor="b" anchorCtr="0" compatLnSpc="1">
            <a:normAutofit/>
          </a:bodyPr>
          <a:lstStyle/>
          <a:p>
            <a:pPr algn="ctr" eaLnBrk="1" hangingPunct="1">
              <a:buClrTx/>
              <a:buSzTx/>
              <a:buFontTx/>
              <a:buNone/>
            </a:pPr>
            <a:r>
              <a:rPr lang="ru-RU" sz="168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sz="168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168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8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8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168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sz="192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192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168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8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68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8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</a:t>
            </a:r>
            <a:r>
              <a:rPr sz="168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8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Информационные системы</a:t>
            </a:r>
            <a:r>
              <a:rPr lang="en-US" sz="168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8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и перспективы.</a:t>
            </a:r>
            <a:endParaRPr sz="192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43150" y="4029076"/>
            <a:ext cx="9966960" cy="3429000"/>
          </a:xfrm>
        </p:spPr>
        <p:txBody>
          <a:bodyPr vert="horz" wrap="square" lIns="109728" tIns="54864" rIns="109728" bIns="54864" numCol="1" rtlCol="0" anchor="ctr" anchorCtr="0" compatLnSpc="1">
            <a:normAutofit/>
          </a:bodyPr>
          <a:lstStyle/>
          <a:p>
            <a:pPr algn="r" eaLnBrk="1" hangingPunct="1">
              <a:buSzPct val="60000"/>
            </a:pPr>
            <a:r>
              <a:rPr lang="ru-RU" sz="168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студент 3-го курса </a:t>
            </a:r>
          </a:p>
          <a:p>
            <a:pPr algn="r" eaLnBrk="1" hangingPunct="1">
              <a:buSzPct val="60000"/>
            </a:pPr>
            <a:r>
              <a:rPr lang="ru-RU" sz="168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Новороссийского профессссионального техникума</a:t>
            </a:r>
          </a:p>
          <a:p>
            <a:pPr algn="r" eaLnBrk="1" hangingPunct="1">
              <a:buSzPct val="60000"/>
            </a:pPr>
            <a:r>
              <a:rPr lang="ru-RU" sz="168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</a:t>
            </a:r>
            <a:r>
              <a:rPr lang="en-US" altLang="ru-RU" sz="168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68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Машинист Локомотива </a:t>
            </a:r>
            <a:r>
              <a:rPr lang="ru-RU" sz="168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r" eaLnBrk="1" hangingPunct="1">
              <a:buSzPct val="60000"/>
            </a:pPr>
            <a:r>
              <a:rPr lang="ru-RU" sz="168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Бережной Илья Валерьевич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92546" y="7398258"/>
            <a:ext cx="284530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16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 </a:t>
            </a:r>
            <a:r>
              <a:rPr lang="ru-RU" sz="216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sz="216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07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1120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Информационные системы: Обзор и перспективы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447770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Этот обзор даст вам четкое понимание. Информационные системы охватывают важные концепции. Давайте рассмотрим этапы разработки и будущие тенденции.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94728" y="5971103"/>
            <a:ext cx="133826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Lato Medium" pitchFamily="34" charset="0"/>
                <a:ea typeface="Lato Medium" pitchFamily="34" charset="-122"/>
                <a:cs typeface="Lato Medium" pitchFamily="34" charset="-120"/>
              </a:rPr>
              <a:t>ИБ</a:t>
            </a:r>
            <a:endParaRPr lang="en-US" sz="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80855"/>
            <a:ext cx="1115353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Что такое информационная система?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3566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82824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Определение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937754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Информационная система – это комплекс взаимосвязанных элементов. Они собирают, обрабатывают, хранят и распространяют информацию.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99521" y="3356610"/>
            <a:ext cx="345376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82824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Основные компоненты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99521" y="393775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Оборудование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99521" y="437995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Программное обеспечение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99521" y="48221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Данные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99521" y="52643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Люди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599521" y="570654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Процедуры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7399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Типы информационных систем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348686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sp>
        <p:nvSpPr>
          <p:cNvPr id="5" name="Text 2"/>
          <p:cNvSpPr/>
          <p:nvPr/>
        </p:nvSpPr>
        <p:spPr>
          <a:xfrm>
            <a:off x="950238" y="3571875"/>
            <a:ext cx="19740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486864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По уровню управления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530906" y="4331613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Операционные, управленческие, стратегические.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4685467" y="348686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sp>
        <p:nvSpPr>
          <p:cNvPr id="9" name="Text 6"/>
          <p:cNvSpPr/>
          <p:nvPr/>
        </p:nvSpPr>
        <p:spPr>
          <a:xfrm>
            <a:off x="4841915" y="3571875"/>
            <a:ext cx="19740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3486864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По функциональности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422583" y="4331613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Учетные, аналитические, экспертные.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793790" y="590228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sp>
        <p:nvSpPr>
          <p:cNvPr id="13" name="Text 10"/>
          <p:cNvSpPr/>
          <p:nvPr/>
        </p:nvSpPr>
        <p:spPr>
          <a:xfrm>
            <a:off x="950238" y="5987296"/>
            <a:ext cx="19740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902285"/>
            <a:ext cx="409420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По степени автоматизации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530906" y="639270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Ручные, автоматизированные, автоматические.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7934" y="485537"/>
            <a:ext cx="10497860" cy="551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282824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Жизненный цикл информационной системы</a:t>
            </a:r>
            <a:endParaRPr lang="en-US" sz="3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34" y="1390174"/>
            <a:ext cx="882729" cy="105929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765459" y="1566624"/>
            <a:ext cx="2299573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Анализ требований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34" y="2449473"/>
            <a:ext cx="882729" cy="105929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765459" y="2625923"/>
            <a:ext cx="2206943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Проектирование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34" y="3508772"/>
            <a:ext cx="882729" cy="105929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65459" y="3685223"/>
            <a:ext cx="2206943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Разработка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34" y="4568071"/>
            <a:ext cx="882729" cy="1059299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765459" y="4744522"/>
            <a:ext cx="2206943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Внедрение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934" y="5627370"/>
            <a:ext cx="882729" cy="1059299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1765459" y="5803821"/>
            <a:ext cx="2206943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Эксплуатация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934" y="6686669"/>
            <a:ext cx="882729" cy="1059299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1765459" y="6863120"/>
            <a:ext cx="2206943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Сопровождение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48551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Примеры успешных информационных систем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40627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62000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Медицина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93790" y="6690479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Электронные медицинские карты, системы записи на прием.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704" y="540627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54704" y="62000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Производство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5254704" y="6690479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Системы управления ресурсами предприятия (ERP).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738" y="5406271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62000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Финансы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9715738" y="6690479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Интернет-банкинг, системы обработки платежей.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1186957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Безопасность информационных систем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743789" y="40878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Угрозы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3785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Вирусы, хакерские атаки, утечка данных.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658803" y="4194453"/>
            <a:ext cx="16442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1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Методы защиты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Антивирусы, брандмауэры, шифрование.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257699" y="3243382"/>
            <a:ext cx="16442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2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9937790" y="5314117"/>
            <a:ext cx="375427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Меры предосторожности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Регулярные обновления, резервное копирование.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781925" y="5969556"/>
            <a:ext cx="16442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0516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5438" y="2812494"/>
            <a:ext cx="8485227" cy="576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282824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Будущее информационных систем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303770" y="3665339"/>
            <a:ext cx="22860" cy="4056936"/>
          </a:xfrm>
          <a:prstGeom prst="roundRect">
            <a:avLst>
              <a:gd name="adj" fmla="val 121008"/>
            </a:avLst>
          </a:prstGeom>
          <a:solidFill>
            <a:srgbClr val="CBC5B8"/>
          </a:solidFill>
          <a:ln/>
        </p:spPr>
      </p:sp>
      <p:sp>
        <p:nvSpPr>
          <p:cNvPr id="5" name="Shape 2"/>
          <p:cNvSpPr/>
          <p:nvPr/>
        </p:nvSpPr>
        <p:spPr>
          <a:xfrm>
            <a:off x="6485156" y="4068723"/>
            <a:ext cx="645438" cy="22860"/>
          </a:xfrm>
          <a:prstGeom prst="roundRect">
            <a:avLst>
              <a:gd name="adj" fmla="val 121008"/>
            </a:avLst>
          </a:prstGeom>
          <a:solidFill>
            <a:srgbClr val="CBC5B8"/>
          </a:solidFill>
          <a:ln/>
        </p:spPr>
      </p:sp>
      <p:sp>
        <p:nvSpPr>
          <p:cNvPr id="6" name="Shape 3"/>
          <p:cNvSpPr/>
          <p:nvPr/>
        </p:nvSpPr>
        <p:spPr>
          <a:xfrm>
            <a:off x="7107734" y="3872746"/>
            <a:ext cx="414933" cy="414933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sp>
        <p:nvSpPr>
          <p:cNvPr id="7" name="Text 4"/>
          <p:cNvSpPr/>
          <p:nvPr/>
        </p:nvSpPr>
        <p:spPr>
          <a:xfrm>
            <a:off x="7234892" y="3941921"/>
            <a:ext cx="160496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1</a:t>
            </a:r>
            <a:endParaRPr lang="en-US" sz="2150" dirty="0"/>
          </a:p>
        </p:txBody>
      </p:sp>
      <p:sp>
        <p:nvSpPr>
          <p:cNvPr id="8" name="Text 5"/>
          <p:cNvSpPr/>
          <p:nvPr/>
        </p:nvSpPr>
        <p:spPr>
          <a:xfrm>
            <a:off x="3579852" y="3849648"/>
            <a:ext cx="2721173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Облачные технологии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499806" y="4990624"/>
            <a:ext cx="645438" cy="22860"/>
          </a:xfrm>
          <a:prstGeom prst="roundRect">
            <a:avLst>
              <a:gd name="adj" fmla="val 121008"/>
            </a:avLst>
          </a:prstGeom>
          <a:solidFill>
            <a:srgbClr val="CBC5B8"/>
          </a:solidFill>
          <a:ln/>
        </p:spPr>
      </p:sp>
      <p:sp>
        <p:nvSpPr>
          <p:cNvPr id="10" name="Shape 7"/>
          <p:cNvSpPr/>
          <p:nvPr/>
        </p:nvSpPr>
        <p:spPr>
          <a:xfrm>
            <a:off x="7107734" y="4794647"/>
            <a:ext cx="414933" cy="414933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sp>
        <p:nvSpPr>
          <p:cNvPr id="11" name="Text 8"/>
          <p:cNvSpPr/>
          <p:nvPr/>
        </p:nvSpPr>
        <p:spPr>
          <a:xfrm>
            <a:off x="7234892" y="4863822"/>
            <a:ext cx="160496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2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8329374" y="4771549"/>
            <a:ext cx="3225641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Искусственный интеллект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485156" y="5820370"/>
            <a:ext cx="645438" cy="22860"/>
          </a:xfrm>
          <a:prstGeom prst="roundRect">
            <a:avLst>
              <a:gd name="adj" fmla="val 121008"/>
            </a:avLst>
          </a:prstGeom>
          <a:solidFill>
            <a:srgbClr val="CBC5B8"/>
          </a:solidFill>
          <a:ln/>
        </p:spPr>
      </p:sp>
      <p:sp>
        <p:nvSpPr>
          <p:cNvPr id="14" name="Shape 11"/>
          <p:cNvSpPr/>
          <p:nvPr/>
        </p:nvSpPr>
        <p:spPr>
          <a:xfrm>
            <a:off x="7107734" y="5624393"/>
            <a:ext cx="414933" cy="414933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sp>
        <p:nvSpPr>
          <p:cNvPr id="15" name="Text 12"/>
          <p:cNvSpPr/>
          <p:nvPr/>
        </p:nvSpPr>
        <p:spPr>
          <a:xfrm>
            <a:off x="7234892" y="5693569"/>
            <a:ext cx="160496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3</a:t>
            </a:r>
            <a:endParaRPr lang="en-US" sz="2150" dirty="0"/>
          </a:p>
        </p:txBody>
      </p:sp>
      <p:sp>
        <p:nvSpPr>
          <p:cNvPr id="16" name="Text 13"/>
          <p:cNvSpPr/>
          <p:nvPr/>
        </p:nvSpPr>
        <p:spPr>
          <a:xfrm>
            <a:off x="3995857" y="5601295"/>
            <a:ext cx="2305169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Интернет вещей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499806" y="6650236"/>
            <a:ext cx="645438" cy="22860"/>
          </a:xfrm>
          <a:prstGeom prst="roundRect">
            <a:avLst>
              <a:gd name="adj" fmla="val 121008"/>
            </a:avLst>
          </a:prstGeom>
          <a:solidFill>
            <a:srgbClr val="CBC5B8"/>
          </a:solidFill>
          <a:ln/>
        </p:spPr>
      </p:sp>
      <p:sp>
        <p:nvSpPr>
          <p:cNvPr id="18" name="Shape 15"/>
          <p:cNvSpPr/>
          <p:nvPr/>
        </p:nvSpPr>
        <p:spPr>
          <a:xfrm>
            <a:off x="7107734" y="6454259"/>
            <a:ext cx="414933" cy="414933"/>
          </a:xfrm>
          <a:prstGeom prst="roundRect">
            <a:avLst>
              <a:gd name="adj" fmla="val 6667"/>
            </a:avLst>
          </a:prstGeom>
          <a:solidFill>
            <a:srgbClr val="E5DFD2"/>
          </a:solidFill>
          <a:ln/>
        </p:spPr>
      </p:sp>
      <p:sp>
        <p:nvSpPr>
          <p:cNvPr id="19" name="Text 16"/>
          <p:cNvSpPr/>
          <p:nvPr/>
        </p:nvSpPr>
        <p:spPr>
          <a:xfrm>
            <a:off x="7234892" y="6523434"/>
            <a:ext cx="160496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4</a:t>
            </a:r>
            <a:endParaRPr lang="en-US" sz="2150" dirty="0"/>
          </a:p>
        </p:txBody>
      </p:sp>
      <p:sp>
        <p:nvSpPr>
          <p:cNvPr id="20" name="Text 17"/>
          <p:cNvSpPr/>
          <p:nvPr/>
        </p:nvSpPr>
        <p:spPr>
          <a:xfrm>
            <a:off x="8329374" y="6431161"/>
            <a:ext cx="2305169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Блокчейн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0701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Заключение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80190" y="2855952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E5DFD2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Ключевые выводы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507004" y="3573185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Информационные системы играют важную роль. Они автоматизируют процессы и помогают принимать решения.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6280190" y="4752618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E5DFD2"/>
          </a:solidFill>
          <a:ln/>
        </p:spPr>
      </p:sp>
      <p:sp>
        <p:nvSpPr>
          <p:cNvPr id="8" name="Text 5"/>
          <p:cNvSpPr/>
          <p:nvPr/>
        </p:nvSpPr>
        <p:spPr>
          <a:xfrm>
            <a:off x="6507004" y="4979432"/>
            <a:ext cx="376154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Times New Roman" panose="02020603050405020304" pitchFamily="18" charset="0"/>
                <a:ea typeface="Lato Bold" pitchFamily="34" charset="-122"/>
                <a:cs typeface="Times New Roman" panose="02020603050405020304" pitchFamily="18" charset="0"/>
              </a:rPr>
              <a:t>Вопросы для обсуждения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507004" y="5469850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Times New Roman" panose="02020603050405020304" pitchFamily="18" charset="0"/>
                <a:ea typeface="Lato" pitchFamily="34" charset="-122"/>
                <a:cs typeface="Times New Roman" panose="02020603050405020304" pitchFamily="18" charset="0"/>
              </a:rPr>
              <a:t>Как улучшить безопасность? Какие новые технологии использовать?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</TotalTime>
  <Words>231</Words>
  <Application>Microsoft Office PowerPoint</Application>
  <PresentationFormat>Произвольный</PresentationFormat>
  <Paragraphs>74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Wingdings 3</vt:lpstr>
      <vt:lpstr>Times New Roman</vt:lpstr>
      <vt:lpstr>Arial</vt:lpstr>
      <vt:lpstr>Century Gothic</vt:lpstr>
      <vt:lpstr>Lato</vt:lpstr>
      <vt:lpstr>Lato Bold</vt:lpstr>
      <vt:lpstr>Lato Medium</vt:lpstr>
      <vt:lpstr>Calibri</vt:lpstr>
      <vt:lpstr>Легкий дым</vt:lpstr>
      <vt:lpstr>Презентация      НА ТЕМУ: Информационные системы: Обзор и перспективы.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Илья</cp:lastModifiedBy>
  <cp:revision>4</cp:revision>
  <dcterms:created xsi:type="dcterms:W3CDTF">2025-02-27T17:46:20Z</dcterms:created>
  <dcterms:modified xsi:type="dcterms:W3CDTF">2025-02-27T17:53:18Z</dcterms:modified>
</cp:coreProperties>
</file>