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7" r:id="rId11"/>
    <p:sldId id="268" r:id="rId12"/>
    <p:sldId id="269" r:id="rId13"/>
    <p:sldId id="271" r:id="rId14"/>
    <p:sldId id="270" r:id="rId15"/>
    <p:sldId id="274" r:id="rId16"/>
  </p:sldIdLst>
  <p:sldSz cx="9144000" cy="6858000" type="screen4x3"/>
  <p:notesSz cx="6858000" cy="9144000"/>
  <p:defaultTextStyle>
    <a:defPPr>
      <a:defRPr lang="ru-RU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9"/>
    <p:restoredTop sz="94660"/>
  </p:normalViewPr>
  <p:slideViewPr>
    <p:cSldViewPr showGuides="1">
      <p:cViewPr varScale="1">
        <p:scale>
          <a:sx n="72" d="100"/>
          <a:sy n="72" d="100"/>
        </p:scale>
        <p:origin x="1476" y="72"/>
      </p:cViewPr>
      <p:guideLst>
        <p:guide orient="horz" pos="2160"/>
        <p:guide pos="288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01FC21D-52A4-42BD-A457-FC8D2DF089BC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27.02.2025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Образец текста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Второй уровень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Третий уровень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Четвертый уровень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/>
          <a:p>
            <a:pPr lvl="0" algn="r" eaLnBrk="1" hangingPunct="1">
              <a:buNone/>
            </a:pPr>
            <a:fld id="{9A0DB2DC-4C9A-4742-B13C-FB6460FD3503}" type="slidenum">
              <a:rPr lang="ru-RU" sz="1200" dirty="0"/>
              <a:t>‹#›</a:t>
            </a:fld>
            <a:endParaRPr lang="ru-RU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white">
          <a:xfrm>
            <a:off x="0" y="5970588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-9525" y="6053138"/>
            <a:ext cx="2249488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3" name="Дата 27"/>
          <p:cNvSpPr>
            <a:spLocks noGrp="1"/>
          </p:cNvSpPr>
          <p:nvPr>
            <p:ph type="dt" sz="half" idx="2"/>
          </p:nvPr>
        </p:nvSpPr>
        <p:spPr>
          <a:xfrm>
            <a:off x="76200" y="6069013"/>
            <a:ext cx="2057400" cy="685800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E7720E4-33E0-4083-9C80-025000056C45}" type="datetime1">
              <a:rPr kumimoji="0" lang="ru-RU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27.02.2025</a:t>
            </a:fld>
            <a:endParaRPr kumimoji="0" lang="ru-RU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Нижний колонтитул 16"/>
          <p:cNvSpPr>
            <a:spLocks noGrp="1"/>
          </p:cNvSpPr>
          <p:nvPr>
            <p:ph type="ftr" sz="quarter" idx="3"/>
          </p:nvPr>
        </p:nvSpPr>
        <p:spPr>
          <a:xfrm>
            <a:off x="2085975" y="236538"/>
            <a:ext cx="5867400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Номер слайда 28"/>
          <p:cNvSpPr>
            <a:spLocks noGrp="1"/>
          </p:cNvSpPr>
          <p:nvPr>
            <p:ph type="sldNum" sz="quarter" idx="4"/>
          </p:nvPr>
        </p:nvSpPr>
        <p:spPr>
          <a:xfrm>
            <a:off x="8001000" y="228600"/>
            <a:ext cx="838200" cy="381000"/>
          </a:xfrm>
          <a:prstGeom prst="rect">
            <a:avLst/>
          </a:prstGeom>
        </p:spPr>
        <p:txBody>
          <a:bodyPr vert="horz" anchor="ctr" anchorCtr="0"/>
          <a:lstStyle/>
          <a:p>
            <a:pPr algn="ctr">
              <a:buNone/>
            </a:pPr>
            <a:fld id="{9A0DB2DC-4C9A-4742-B13C-FB6460FD3503}" type="slidenum">
              <a:rPr lang="ru-RU" dirty="0">
                <a:solidFill>
                  <a:schemeClr val="tx2"/>
                </a:solidFill>
                <a:latin typeface="Calibri" panose="020F0502020204030204" pitchFamily="34" charset="0"/>
              </a:rPr>
              <a:t>‹#›</a:t>
            </a:fld>
            <a:endParaRPr lang="ru-RU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BFE5900-0A2D-46E0-A846-2AB9132C8562}" type="datetime1">
              <a:rPr kumimoji="0" lang="ru-RU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27.02.2025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/>
              <a:t>‹#›</a:t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Дата 3"/>
          <p:cNvSpPr>
            <a:spLocks noGrp="1"/>
          </p:cNvSpPr>
          <p:nvPr>
            <p:ph type="dt" sz="half" idx="2"/>
          </p:nvPr>
        </p:nvSpPr>
        <p:spPr>
          <a:xfrm>
            <a:off x="6553200" y="6248400"/>
            <a:ext cx="22098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BAC4481-F094-486F-95CD-B0C3D2F8CF09}" type="datetime1">
              <a:rPr kumimoji="0" lang="ru-RU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27.02.2025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5573713" cy="365125"/>
          </a:xfrm>
          <a:prstGeom prst="rect">
            <a:avLst/>
          </a:prstGeom>
        </p:spPr>
        <p:txBody>
          <a:bodyPr vert="horz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Номер слайда 5"/>
          <p:cNvSpPr>
            <a:spLocks noGrp="1"/>
          </p:cNvSpPr>
          <p:nvPr>
            <p:ph type="sldNum" sz="quarter" idx="4"/>
          </p:nvPr>
        </p:nvSpPr>
        <p:spPr>
          <a:xfrm rot="5400000">
            <a:off x="5989638" y="144463"/>
            <a:ext cx="533400" cy="244475"/>
          </a:xfrm>
          <a:prstGeom prst="rect">
            <a:avLst/>
          </a:prstGeom>
        </p:spPr>
        <p:txBody>
          <a:bodyPr vert="horz" anchor="ctr" anchorCtr="0"/>
          <a:lstStyle/>
          <a:p>
            <a:pPr algn="ctr">
              <a:buNone/>
            </a:pPr>
            <a:fld id="{9A0DB2DC-4C9A-4742-B13C-FB6460FD3503}" type="slidenum">
              <a:rPr lang="ru-RU" dirty="0">
                <a:latin typeface="Calibri" panose="020F0502020204030204" pitchFamily="34" charset="0"/>
              </a:rPr>
              <a:t>‹#›</a:t>
            </a:fld>
            <a:endParaRPr lang="ru-RU" dirty="0">
              <a:latin typeface="Calibri" panose="020F050202020403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BFE5900-0A2D-46E0-A846-2AB9132C8562}" type="datetime1">
              <a:rPr kumimoji="0" lang="ru-RU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27.02.2025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/>
              <a:t>‹#›</a:t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Дата 11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E9EFB97-6B23-4096-85AF-54D171F71406}" type="datetime1">
              <a:rPr kumimoji="0" lang="ru-RU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27.02.2025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Номер слайда 12"/>
          <p:cNvSpPr>
            <a:spLocks noGrp="1"/>
          </p:cNvSpPr>
          <p:nvPr>
            <p:ph type="sldNum" sz="quarter" idx="4"/>
          </p:nvPr>
        </p:nvSpPr>
        <p:spPr>
          <a:xfrm>
            <a:off x="0" y="1752600"/>
            <a:ext cx="1295400" cy="701675"/>
          </a:xfrm>
          <a:prstGeom prst="rect">
            <a:avLst/>
          </a:prstGeom>
        </p:spPr>
        <p:txBody>
          <a:bodyPr vert="horz" anchor="ctr" anchorCtr="0">
            <a:noAutofit/>
          </a:bodyPr>
          <a:lstStyle/>
          <a:p>
            <a:pPr algn="ctr">
              <a:buNone/>
            </a:pPr>
            <a:fld id="{9A0DB2DC-4C9A-4742-B13C-FB6460FD3503}" type="slidenum">
              <a:rPr lang="ru-RU" sz="2400" dirty="0">
                <a:latin typeface="Calibri" panose="020F0502020204030204" pitchFamily="34" charset="0"/>
              </a:rPr>
              <a:t>‹#›</a:t>
            </a:fld>
            <a:endParaRPr lang="ru-RU" sz="2400" dirty="0">
              <a:latin typeface="Calibri" panose="020F0502020204030204" pitchFamily="34" charset="0"/>
            </a:endParaRPr>
          </a:p>
        </p:txBody>
      </p:sp>
      <p:sp>
        <p:nvSpPr>
          <p:cNvPr id="16" name="Нижний колонтитул 13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Дата 7"/>
          <p:cNvSpPr>
            <a:spLocks noGrp="1"/>
          </p:cNvSpPr>
          <p:nvPr>
            <p:ph type="dt" sz="half" idx="1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DCBA488-CE69-4619-BE9F-B8DFE2D1E4CB}" type="datetime1">
              <a:rPr kumimoji="0" lang="ru-RU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27.02.2025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Номер слайда 9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rtlCol="0" anchor="ctr" anchorCtr="0"/>
          <a:lstStyle/>
          <a:p>
            <a:pPr algn="ctr">
              <a:buNone/>
            </a:pPr>
            <a:fld id="{9A0DB2DC-4C9A-4742-B13C-FB6460FD3503}" type="slidenum">
              <a:rPr lang="ru-RU" dirty="0">
                <a:latin typeface="Calibri" panose="020F0502020204030204" pitchFamily="34" charset="0"/>
              </a:rPr>
              <a:t>‹#›</a:t>
            </a:fld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Дата 9"/>
          <p:cNvSpPr>
            <a:spLocks noGrp="1"/>
          </p:cNvSpPr>
          <p:nvPr>
            <p:ph type="dt" sz="half" idx="1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3E11434-991B-401A-92E2-C0539A7B7708}" type="datetime1">
              <a:rPr kumimoji="0" lang="ru-RU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27.02.2025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Номер слайда 11"/>
          <p:cNvSpPr>
            <a:spLocks noGrp="1"/>
          </p:cNvSpPr>
          <p:nvPr>
            <p:ph type="sldNum" sz="quarter" idx="1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rtlCol="0" anchor="ctr" anchorCtr="0"/>
          <a:lstStyle/>
          <a:p>
            <a:pPr algn="ctr">
              <a:buNone/>
            </a:pPr>
            <a:fld id="{9A0DB2DC-4C9A-4742-B13C-FB6460FD3503}" type="slidenum">
              <a:rPr lang="ru-RU" dirty="0">
                <a:latin typeface="Calibri" panose="020F0502020204030204" pitchFamily="34" charset="0"/>
              </a:rPr>
              <a:t>‹#›</a:t>
            </a:fld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2" name="Нижний колонтитул 13"/>
          <p:cNvSpPr>
            <a:spLocks noGrp="1"/>
          </p:cNvSpPr>
          <p:nvPr>
            <p:ph type="ftr" sz="quarter" idx="1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BFE5900-0A2D-46E0-A846-2AB9132C8562}" type="datetime1">
              <a:rPr kumimoji="0" lang="ru-RU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27.02.2025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/>
              <a:t>‹#›</a:t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Дата 1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2AC52BD-E3BD-4419-94B0-3AFF73764ACA}" type="datetime1">
              <a:rPr kumimoji="0" lang="ru-RU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27.02.2025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 vert="horz" anchor="ctr" anchorCtr="0"/>
          <a:lstStyle/>
          <a:p>
            <a:pPr algn="ctr">
              <a:buNone/>
            </a:pPr>
            <a:fld id="{9A0DB2DC-4C9A-4742-B13C-FB6460FD3503}" type="slidenum">
              <a:rPr lang="ru-RU" dirty="0">
                <a:solidFill>
                  <a:schemeClr val="tx2"/>
                </a:solidFill>
                <a:latin typeface="Calibri" panose="020F0502020204030204" pitchFamily="34" charset="0"/>
              </a:rPr>
              <a:t>‹#›</a:t>
            </a:fld>
            <a:endParaRPr lang="ru-RU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BFE5900-0A2D-46E0-A846-2AB9132C8562}" type="datetime1">
              <a:rPr kumimoji="0" lang="ru-RU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27.02.2025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/>
              <a:t>‹#›</a:t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44638" y="4654550"/>
            <a:ext cx="7599363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Дата 11"/>
          <p:cNvSpPr>
            <a:spLocks noGrp="1"/>
          </p:cNvSpPr>
          <p:nvPr>
            <p:ph type="dt" sz="half" idx="12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73BF50E-6450-4EE8-8DFD-9E22E190B892}" type="datetime1">
              <a:rPr kumimoji="0" lang="ru-RU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27.02.2025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Номер слайда 12"/>
          <p:cNvSpPr>
            <a:spLocks noGrp="1"/>
          </p:cNvSpPr>
          <p:nvPr>
            <p:ph type="sldNum" sz="quarter" idx="4"/>
          </p:nvPr>
        </p:nvSpPr>
        <p:spPr>
          <a:xfrm>
            <a:off x="0" y="4667250"/>
            <a:ext cx="1447800" cy="663575"/>
          </a:xfrm>
          <a:prstGeom prst="rect">
            <a:avLst/>
          </a:prstGeom>
        </p:spPr>
        <p:txBody>
          <a:bodyPr vert="horz" rtlCol="0" anchor="ctr" anchorCtr="0"/>
          <a:lstStyle/>
          <a:p>
            <a:pPr algn="ctr">
              <a:buNone/>
            </a:pPr>
            <a:fld id="{9A0DB2DC-4C9A-4742-B13C-FB6460FD3503}" type="slidenum">
              <a:rPr lang="ru-RU" sz="2800" dirty="0">
                <a:latin typeface="Calibri" panose="020F0502020204030204" pitchFamily="34" charset="0"/>
              </a:rPr>
              <a:t>‹#›</a:t>
            </a:fld>
            <a:endParaRPr lang="ru-RU" sz="2800" dirty="0">
              <a:latin typeface="Calibri" panose="020F0502020204030204" pitchFamily="34" charset="0"/>
            </a:endParaRPr>
          </a:p>
        </p:txBody>
      </p:sp>
      <p:sp>
        <p:nvSpPr>
          <p:cNvPr id="17" name="Нижний колонтитул 13"/>
          <p:cNvSpPr>
            <a:spLocks noGrp="1"/>
          </p:cNvSpPr>
          <p:nvPr>
            <p:ph type="ftr" sz="quarter" idx="3"/>
          </p:nvPr>
        </p:nvSpPr>
        <p:spPr>
          <a:xfrm>
            <a:off x="1600200" y="6248400"/>
            <a:ext cx="45720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dirty="0"/>
              <a:t>Образец заголовка</a:t>
            </a:r>
            <a:endParaRPr lang="en-US" altLang="x-none" dirty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dirty="0"/>
              <a:t>Образец текста</a:t>
            </a:r>
          </a:p>
          <a:p>
            <a:pPr lvl="1"/>
            <a:r>
              <a:rPr dirty="0"/>
              <a:t>Второй уровень</a:t>
            </a:r>
          </a:p>
          <a:p>
            <a:pPr lvl="2"/>
            <a:r>
              <a:rPr dirty="0"/>
              <a:t>Третий уровень</a:t>
            </a:r>
          </a:p>
          <a:p>
            <a:pPr lvl="3"/>
            <a:r>
              <a:rPr dirty="0"/>
              <a:t>Четвертый уровень</a:t>
            </a:r>
          </a:p>
          <a:p>
            <a:pPr lvl="4"/>
            <a:r>
              <a:rPr dirty="0"/>
              <a:t>Пятый уровень</a:t>
            </a:r>
            <a:endParaRPr lang="en-US" altLang="x-none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BFE5900-0A2D-46E0-A846-2AB9132C8562}" type="datetime1">
              <a:rPr kumimoji="0" lang="ru-RU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27.02.2025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/>
          <a:lstStyle>
            <a:lvl1pPr algn="ctr">
              <a:defRPr sz="1400" b="1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ru-RU" dirty="0"/>
              <a:t>‹#›</a:t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319405" indent="-319405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&#1073;&#1077;&#1088;&#1077;&#1075;&#1080;-&#1078;&#1080;&#1079;&#1085;&#1100;.&#1088;&#1092;/4/5/" TargetMode="External"/><Relationship Id="rId2" Type="http://schemas.openxmlformats.org/officeDocument/2006/relationships/hyperlink" Target="http://modli.ru/139-chto-nuzhno-znat-o-gmo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gmoobzor.com/stati/issledovanie-svyazi-mezhdu-gm-produktami-pitaniya-i-lejkemiej.html" TargetMode="External"/><Relationship Id="rId4" Type="http://schemas.openxmlformats.org/officeDocument/2006/relationships/hyperlink" Target="http://www.foodtest.ru/useful_hints_gmo.php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50" y="0"/>
            <a:ext cx="8620125" cy="3786188"/>
          </a:xfrm>
        </p:spPr>
        <p:txBody>
          <a:bodyPr vert="horz" wrap="square" lIns="91440" tIns="45720" rIns="91440" bIns="45720" numCol="1" anchor="b" anchorCtr="0" compatLnSpc="1"/>
          <a:lstStyle/>
          <a:p>
            <a:pPr algn="ctr" eaLnBrk="1" hangingPunct="1">
              <a:buClrTx/>
              <a:buSzTx/>
              <a:buFontTx/>
              <a:buNone/>
            </a:pPr>
            <a:r>
              <a:rPr sz="1400" b="1" kern="1200" cap="none" dirty="0">
                <a:solidFill>
                  <a:srgbClr val="18181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sz="1400" b="1" kern="1200" cap="none" dirty="0">
                <a:solidFill>
                  <a:srgbClr val="18181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sz="1400" b="1" kern="1200" cap="none" dirty="0">
                <a:solidFill>
                  <a:srgbClr val="18181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sz="1400" b="1" kern="1200" cap="none" dirty="0">
                <a:solidFill>
                  <a:srgbClr val="18181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sz="1400" b="1" kern="1200" cap="none" dirty="0">
                <a:solidFill>
                  <a:srgbClr val="18181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  </a:t>
            </a:r>
            <a:r>
              <a:rPr sz="1400" b="1" kern="1200" cap="none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БИОХИМИ</a:t>
            </a:r>
            <a:r>
              <a:rPr lang="ru-RU" sz="1400" b="1" kern="1200" cap="none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sz="1400" b="1" kern="1200" cap="none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МОЛЕКУЛЯРН</a:t>
            </a:r>
            <a:r>
              <a:rPr lang="ru-RU" sz="1400" b="1" kern="1200" cap="none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</a:t>
            </a:r>
            <a:r>
              <a:rPr sz="1400" b="1" kern="1200" cap="none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БИОЛОГИ</a:t>
            </a:r>
            <a:r>
              <a:rPr lang="ru-RU" sz="1400" b="1" kern="1200" cap="none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sz="1600" b="1" kern="1200" cap="none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sz="1600" b="1" kern="1200" cap="none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sz="1600" b="1" kern="1200" cap="none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sz="1600" b="1" kern="1200" cap="none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sz="1400" b="1" kern="1200" cap="none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ДИСЦИПЛИН</a:t>
            </a:r>
            <a:r>
              <a:rPr lang="ru-RU" sz="1400" b="1" kern="1200" cap="none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sz="1400" b="1" kern="1200" cap="none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sz="1400" kern="1200" cap="none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МЕТОДОЛОГИЯ СБОРА И РЕФЕРИРОВАНИЯ НАУЧНОЙ  БИОЛОГИЧЕСКОЙ ЛИТЕРАТУРЫ</a:t>
            </a:r>
            <a:r>
              <a:rPr sz="1400" b="1" kern="1200" cap="none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sz="1400" b="1" kern="1200" cap="none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sz="1400" b="1" kern="1200" cap="none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НА</a:t>
            </a:r>
            <a:r>
              <a:rPr lang="ru-RU" sz="1400" b="1" kern="1200" cap="none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kern="1200" cap="none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ТЕМУ: </a:t>
            </a:r>
            <a:r>
              <a:rPr sz="1400" kern="1200" cap="none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ИССЛЕДОВАНИЯ ВЛИЯНИЯ ГМО НА ЗДОРОВЬЕ ЧЕЛОВЕКА И ЭКСПЕРИМЕНТАЛЬНЫХ ЖИВОТНЫХ.</a:t>
            </a:r>
            <a:r>
              <a:rPr sz="1600" b="1" kern="1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sz="1600" b="1" kern="1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sz="1600" b="1" kern="1200" cap="none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5" y="3357563"/>
            <a:ext cx="8305800" cy="2857500"/>
          </a:xfrm>
        </p:spPr>
        <p:txBody>
          <a:bodyPr vert="horz" wrap="square" lIns="91440" tIns="45720" rIns="91440" bIns="45720" numCol="1" anchor="ctr" anchorCtr="0" compatLnSpc="1"/>
          <a:lstStyle/>
          <a:p>
            <a:pPr algn="r" eaLnBrk="1" hangingPunct="1">
              <a:buSzPct val="60000"/>
            </a:pPr>
            <a:r>
              <a:rPr lang="ru-RU" sz="1400" kern="12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 студент 3-го курса </a:t>
            </a:r>
          </a:p>
          <a:p>
            <a:pPr algn="r" eaLnBrk="1" hangingPunct="1">
              <a:buSzPct val="60000"/>
            </a:pPr>
            <a:r>
              <a:rPr lang="ru-RU" sz="1400" kern="12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Новороссийского профессссионального техникума</a:t>
            </a:r>
          </a:p>
          <a:p>
            <a:pPr algn="r" eaLnBrk="1" hangingPunct="1">
              <a:buSzPct val="60000"/>
            </a:pPr>
            <a:r>
              <a:rPr lang="ru-RU" sz="1400" kern="12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профессия</a:t>
            </a:r>
            <a:r>
              <a:rPr lang="en-US" altLang="ru-RU" sz="1400" kern="12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ru-RU" sz="1400" kern="12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Машинист Локомотива </a:t>
            </a:r>
            <a:r>
              <a:rPr lang="ru-RU" sz="1400" kern="12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algn="r" eaLnBrk="1" hangingPunct="1">
              <a:buSzPct val="60000"/>
            </a:pPr>
            <a:r>
              <a:rPr lang="ru-RU" sz="1400" kern="12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Бережной Илья Валерьевич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86455" y="6165215"/>
            <a:ext cx="2371090" cy="36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Новороссийск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111\Desktop\Реферирование\ГМО\ne_sodergit_gm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1125" y="428625"/>
            <a:ext cx="1412875" cy="14128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483" name="Заголовок 1"/>
          <p:cNvSpPr>
            <a:spLocks noGrp="1"/>
          </p:cNvSpPr>
          <p:nvPr>
            <p:ph type="title"/>
          </p:nvPr>
        </p:nvSpPr>
        <p:spPr>
          <a:xfrm>
            <a:off x="285750" y="142875"/>
            <a:ext cx="8153400" cy="990600"/>
          </a:xfrm>
          <a:ln/>
        </p:spPr>
        <p:txBody>
          <a:bodyPr vert="horz" wrap="square" lIns="91440" tIns="45720" rIns="91440" bIns="45720" anchor="ctr" anchorCtr="0"/>
          <a:lstStyle/>
          <a:p>
            <a:pPr algn="ctr" eaLnBrk="1" hangingPunct="1"/>
            <a:r>
              <a:rPr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Практические рекомендации по выбору продуктов без ГМО</a:t>
            </a:r>
            <a:endParaRPr sz="3600" b="1" dirty="0">
              <a:solidFill>
                <a:srgbClr val="C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88" y="1600200"/>
            <a:ext cx="8429625" cy="5257800"/>
          </a:xfrm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marL="514350" indent="-514350" algn="just" eaLnBrk="1" hangingPunct="1">
              <a:buClr>
                <a:schemeClr val="accent2"/>
              </a:buClr>
              <a:buSzPct val="95000"/>
              <a:buFont typeface="Tw Cen MT" panose="020B0602020104020603" pitchFamily="34" charset="0"/>
              <a:buAutoNum type="arabicParenR"/>
            </a:pPr>
            <a:r>
              <a:rPr sz="14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Читайте этикетки</a:t>
            </a: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 </a:t>
            </a:r>
            <a:r>
              <a:rPr sz="14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избегайте компонентов на соевой основе </a:t>
            </a: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(соевая мука, лецитин                       (Е322) и гидролизированный растительный белок и пр.)</a:t>
            </a:r>
          </a:p>
          <a:p>
            <a:pPr marL="514350" indent="-514350" algn="just" eaLnBrk="1" hangingPunct="1">
              <a:buClr>
                <a:schemeClr val="accent2"/>
              </a:buClr>
              <a:buSzPct val="95000"/>
              <a:buFont typeface="Tw Cen MT" panose="020B0602020104020603" pitchFamily="34" charset="0"/>
              <a:buAutoNum type="arabicParenR"/>
            </a:pPr>
            <a:r>
              <a:rPr sz="14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Продукты только из надежного источника </a:t>
            </a: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(т.е. сертифицированные органические продукты ).</a:t>
            </a:r>
          </a:p>
          <a:p>
            <a:pPr marL="514350" indent="-514350" algn="just" eaLnBrk="1" hangingPunct="1">
              <a:buClr>
                <a:schemeClr val="accent2"/>
              </a:buClr>
              <a:buSzPct val="95000"/>
              <a:buFont typeface="Tw Cen MT" panose="020B0602020104020603" pitchFamily="34" charset="0"/>
              <a:buAutoNum type="arabicParenR"/>
            </a:pPr>
            <a:r>
              <a:rPr sz="14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Избегайте  </a:t>
            </a:r>
            <a:r>
              <a:rPr sz="14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ресторанов быстрого питания и низкобюджетные продукты.</a:t>
            </a:r>
          </a:p>
          <a:p>
            <a:pPr marL="514350" indent="-514350" algn="just" eaLnBrk="1" hangingPunct="1">
              <a:buClr>
                <a:schemeClr val="accent2"/>
              </a:buClr>
              <a:buSzPct val="95000"/>
              <a:buFont typeface="Tw Cen MT" panose="020B0602020104020603" pitchFamily="34" charset="0"/>
              <a:buAutoNum type="arabicParenR"/>
            </a:pPr>
            <a:r>
              <a:rPr sz="14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покупке </a:t>
            </a:r>
            <a:r>
              <a:rPr sz="14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хлебобулочных изделий </a:t>
            </a: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избегайте «добавок для улучшения муки» и «вещества для пропитки теста», которые могут представлять собой смесь генетически изменённых энзимов и добавок. </a:t>
            </a:r>
          </a:p>
          <a:p>
            <a:pPr marL="514350" indent="-514350" algn="just" eaLnBrk="1" hangingPunct="1">
              <a:buClr>
                <a:schemeClr val="accent2"/>
              </a:buClr>
              <a:buSzPct val="95000"/>
              <a:buFont typeface="Tw Cen MT" panose="020B0602020104020603" pitchFamily="34" charset="0"/>
              <a:buAutoNum type="arabicParenR"/>
            </a:pPr>
            <a:r>
              <a:rPr sz="14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Откажитесь от </a:t>
            </a:r>
            <a:r>
              <a:rPr sz="14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маргарина</a:t>
            </a: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Отдавайте предпочтение органическому </a:t>
            </a:r>
            <a:r>
              <a:rPr sz="14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сливочному маслу.</a:t>
            </a: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514350" indent="-514350" algn="just" eaLnBrk="1" hangingPunct="1">
              <a:buClr>
                <a:schemeClr val="accent2"/>
              </a:buClr>
              <a:buSzPct val="95000"/>
              <a:buFont typeface="Tw Cen MT" panose="020B0602020104020603" pitchFamily="34" charset="0"/>
              <a:buAutoNum type="arabicParenR"/>
            </a:pPr>
            <a:r>
              <a:rPr sz="14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Отдавайте предпочтение </a:t>
            </a:r>
            <a:r>
              <a:rPr sz="14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органическому</a:t>
            </a: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молоку, маслу, сливкам, творогу и</a:t>
            </a:r>
            <a:r>
              <a:rPr lang="en-US"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т.п. </a:t>
            </a:r>
          </a:p>
          <a:p>
            <a:pPr marL="514350" indent="-514350" algn="just" eaLnBrk="1" hangingPunct="1">
              <a:buClr>
                <a:schemeClr val="accent2"/>
              </a:buClr>
              <a:buSzPct val="95000"/>
              <a:buFont typeface="Tw Cen MT" panose="020B0602020104020603" pitchFamily="34" charset="0"/>
              <a:buAutoNum type="arabicParenR"/>
            </a:pPr>
            <a:r>
              <a:rPr sz="14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Отдавайте</a:t>
            </a:r>
            <a:r>
              <a:rPr sz="14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предпочтение </a:t>
            </a:r>
            <a:r>
              <a:rPr sz="14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органическому шоколаду</a:t>
            </a: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Весь лецитин представляет собой соевый лецитин. Его кодовый номер </a:t>
            </a: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—</a:t>
            </a: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Е322. </a:t>
            </a:r>
          </a:p>
          <a:p>
            <a:pPr marL="514350" indent="-514350" algn="just" eaLnBrk="1" hangingPunct="1">
              <a:buClr>
                <a:schemeClr val="accent2"/>
              </a:buClr>
              <a:buSzPct val="95000"/>
              <a:buFont typeface="Tw Cen MT" panose="020B0602020104020603" pitchFamily="34" charset="0"/>
              <a:buAutoNum type="arabicParenR"/>
            </a:pPr>
            <a:r>
              <a:rPr sz="14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Детское питание и готовые завтраки </a:t>
            </a: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вполне могут содержать в виде добавок витамины и другие компоненты, полученные из генетически изменённых организмов.</a:t>
            </a:r>
          </a:p>
          <a:p>
            <a:pPr marL="514350" indent="-514350" algn="just" eaLnBrk="1" hangingPunct="1">
              <a:buClr>
                <a:schemeClr val="accent2"/>
              </a:buClr>
              <a:buSzPct val="95000"/>
              <a:buFont typeface="Tw Cen MT" panose="020B0602020104020603" pitchFamily="34" charset="0"/>
              <a:buAutoNum type="arabicParenR"/>
            </a:pPr>
            <a:r>
              <a:rPr sz="14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Покупая </a:t>
            </a:r>
            <a:r>
              <a:rPr sz="14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БАДы, витамины и лекарства</a:t>
            </a: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проверяйте производителя, поскольку некоторые компоненты могут быть произведены с помощью биотехнологий и представлять опасность. </a:t>
            </a:r>
          </a:p>
          <a:p>
            <a:pPr marL="514350" indent="-514350" algn="just" eaLnBrk="1" hangingPunct="1">
              <a:buClr>
                <a:schemeClr val="accent2"/>
              </a:buClr>
              <a:buSzPct val="95000"/>
              <a:buFont typeface="Tw Cen MT" panose="020B0602020104020603" pitchFamily="34" charset="0"/>
              <a:buAutoNum type="arabicParenR"/>
            </a:pPr>
            <a:r>
              <a:rPr sz="14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Отдавайте предпочтение </a:t>
            </a:r>
            <a:r>
              <a:rPr sz="14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местному меду или органическому мёду</a:t>
            </a: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 eaLnBrk="1" hangingPunct="1">
              <a:buClr>
                <a:schemeClr val="accent2"/>
              </a:buClr>
              <a:buSzPct val="95000"/>
              <a:buFont typeface="Tw Cen MT" panose="020B0602020104020603" pitchFamily="34" charset="0"/>
              <a:buAutoNum type="arabicParenR"/>
            </a:pPr>
            <a:r>
              <a:rPr sz="14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Отдавайте предпочтение </a:t>
            </a:r>
            <a:r>
              <a:rPr sz="14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органическим сортам сухофруктов </a:t>
            </a: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сортам, на этикетке у которых </a:t>
            </a:r>
            <a:r>
              <a:rPr sz="14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указано наличие «растительного масла».</a:t>
            </a:r>
            <a:endParaRPr sz="1400" dirty="0">
              <a:solidFill>
                <a:srgbClr val="181818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12"/>
          </p:nvPr>
        </p:nvSpPr>
        <p:spPr>
          <a:noFill/>
        </p:spPr>
        <p:txBody>
          <a:bodyPr vert="horz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lnSpc>
                <a:spcPct val="80000"/>
              </a:lnSpc>
              <a:buNone/>
            </a:pPr>
            <a:fld id="{9A0DB2DC-4C9A-4742-B13C-FB6460FD3503}" type="slidenum">
              <a:rPr lang="ru-RU" sz="1200" b="1" dirty="0">
                <a:solidFill>
                  <a:srgbClr val="FFFFFF"/>
                </a:solidFill>
                <a:latin typeface="Calibri" panose="020F0502020204030204" pitchFamily="34" charset="0"/>
              </a:rPr>
              <a:t>10</a:t>
            </a:fld>
            <a:endParaRPr lang="ru-RU" sz="12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lstStyle/>
          <a:p>
            <a:pPr algn="ctr" eaLnBrk="1" hangingPunct="1"/>
            <a:r>
              <a:rPr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Плюсы ГМО-продуктов</a:t>
            </a:r>
            <a:endParaRPr dirty="0">
              <a:solidFill>
                <a:srgbClr val="C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625" y="1643063"/>
            <a:ext cx="8153400" cy="4495800"/>
          </a:xfrm>
        </p:spPr>
        <p:txBody>
          <a:bodyPr vert="horz" wrap="square" lIns="91440" tIns="45720" rIns="91440" bIns="45720" numCol="1" anchor="t" anchorCtr="0" compatLnSpc="1"/>
          <a:lstStyle/>
          <a:p>
            <a:pPr algn="just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2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ГМО – это спасение человечества от голода.</a:t>
            </a:r>
          </a:p>
          <a:p>
            <a:pPr algn="just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2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ГМ - сорта растений устойчивы к болезням и погоде, быстрее создаются, дольше хранятся, умеют</a:t>
            </a:r>
          </a:p>
          <a:p>
            <a:pPr algn="just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2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самостоятельно </a:t>
            </a:r>
          </a:p>
          <a:p>
            <a:pPr algn="just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2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вырабатывать инсектици-</a:t>
            </a:r>
          </a:p>
          <a:p>
            <a:pPr algn="just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2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ды против вредителей, </a:t>
            </a:r>
          </a:p>
          <a:p>
            <a:pPr algn="just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2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устойчивы определенным</a:t>
            </a:r>
          </a:p>
          <a:p>
            <a:pPr algn="just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2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погодным условиям.</a:t>
            </a: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sz="2700" dirty="0">
              <a:solidFill>
                <a:srgbClr val="181818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sz="2700" dirty="0"/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12"/>
          </p:nvPr>
        </p:nvSpPr>
        <p:spPr>
          <a:noFill/>
        </p:spPr>
        <p:txBody>
          <a:bodyPr vert="horz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lnSpc>
                <a:spcPct val="80000"/>
              </a:lnSpc>
              <a:buNone/>
            </a:pPr>
            <a:fld id="{9A0DB2DC-4C9A-4742-B13C-FB6460FD3503}" type="slidenum">
              <a:rPr lang="ru-RU" sz="1200" b="1" dirty="0">
                <a:solidFill>
                  <a:srgbClr val="FFFFFF"/>
                </a:solidFill>
                <a:latin typeface="Calibri" panose="020F0502020204030204" pitchFamily="34" charset="0"/>
              </a:rPr>
              <a:t>11</a:t>
            </a:fld>
            <a:endParaRPr lang="ru-RU" sz="12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lstStyle/>
          <a:p>
            <a:pPr algn="ctr" eaLnBrk="1" hangingPunct="1"/>
            <a:r>
              <a:rPr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Минусы ГМО-продуктов</a:t>
            </a:r>
            <a:endParaRPr b="1" dirty="0">
              <a:solidFill>
                <a:srgbClr val="C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88" y="1571625"/>
            <a:ext cx="8408988" cy="4495800"/>
          </a:xfrm>
        </p:spPr>
        <p:txBody>
          <a:bodyPr vert="horz" wrap="square" lIns="91440" tIns="45720" rIns="91440" bIns="45720" numCol="1" anchor="t" anchorCtr="0" compatLnSpc="1"/>
          <a:lstStyle/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20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Трансгенный элемент, присутствующий в продукте, может вызывать дополнительный синтез белков в организме человека (последствия такого воздействия неизвестны).  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20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Могут появиться новые пищевые аллергены, которые вызовут шквал новых видов аллергии. (Например, в США аллергиями уже страдают 79% населения, а в Швеции, не употребляющей ГМО, – 6%).   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 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20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Употребления в пищу трансгенов                                                                          могут коснуться слизистых                                                                 пищеварительного тракта, что                                                                      скажется и на его микрофлоре. 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20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глобальный вред вся                                                                                эта история может нанести всему                                                                            вообще биологическому балансу                                                                  планеты Земля. 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sz="2700" dirty="0">
              <a:solidFill>
                <a:srgbClr val="181818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sz="2700" dirty="0"/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sz="2700" dirty="0"/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sz="2700" dirty="0"/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sz="2700" dirty="0"/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sz="2700" dirty="0"/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sz="2700" dirty="0">
              <a:solidFill>
                <a:srgbClr val="181818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sz="2700" dirty="0"/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12"/>
          </p:nvPr>
        </p:nvSpPr>
        <p:spPr>
          <a:noFill/>
        </p:spPr>
        <p:txBody>
          <a:bodyPr vert="horz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lnSpc>
                <a:spcPct val="80000"/>
              </a:lnSpc>
              <a:buNone/>
            </a:pPr>
            <a:fld id="{9A0DB2DC-4C9A-4742-B13C-FB6460FD3503}" type="slidenum">
              <a:rPr lang="ru-RU" sz="1200" b="1" dirty="0">
                <a:solidFill>
                  <a:srgbClr val="FFFFFF"/>
                </a:solidFill>
                <a:latin typeface="Calibri" panose="020F0502020204030204" pitchFamily="34" charset="0"/>
              </a:rPr>
              <a:t>12</a:t>
            </a:fld>
            <a:endParaRPr lang="ru-RU" sz="12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lstStyle/>
          <a:p>
            <a:pPr algn="ctr" eaLnBrk="1" hangingPunct="1"/>
            <a:r>
              <a:rPr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Заключение</a:t>
            </a:r>
            <a:endParaRPr b="1" dirty="0">
              <a:solidFill>
                <a:srgbClr val="C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2700" dirty="0">
                <a:solidFill>
                  <a:srgbClr val="1818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Т</a:t>
            </a:r>
            <a:r>
              <a:rPr sz="27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аким образом, мы кратко рассказали об истории создания трансгенной культуры и информацию о использовании ГМО на территории Российской Федерации. Также мы изучи</a:t>
            </a:r>
            <a:r>
              <a:rPr lang="ru-RU" sz="27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</a:t>
            </a:r>
            <a:r>
              <a:rPr sz="27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последствия генно-модифицированных продуктов на физиологические признаки людей и животных, разработали практические рекомендации для избежания употребления генетически изменённых продуктов питания и проанализировать состав продуктов на содержание ГМО.</a:t>
            </a: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sz="2700" dirty="0">
              <a:solidFill>
                <a:srgbClr val="1818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 txBox="1">
            <a:spLocks noGrp="1"/>
          </p:cNvSpPr>
          <p:nvPr>
            <p:ph type="sldNum" sz="quarter" idx="12"/>
          </p:nvPr>
        </p:nvSpPr>
        <p:spPr>
          <a:noFill/>
        </p:spPr>
        <p:txBody>
          <a:bodyPr vert="horz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lnSpc>
                <a:spcPct val="80000"/>
              </a:lnSpc>
              <a:buNone/>
            </a:pPr>
            <a:fld id="{9A0DB2DC-4C9A-4742-B13C-FB6460FD3503}" type="slidenum">
              <a:rPr lang="ru-RU" sz="1200" b="1" dirty="0">
                <a:solidFill>
                  <a:srgbClr val="FFFFFF"/>
                </a:solidFill>
                <a:latin typeface="Calibri" panose="020F0502020204030204" pitchFamily="34" charset="0"/>
              </a:rPr>
              <a:t>13</a:t>
            </a:fld>
            <a:endParaRPr lang="ru-RU" sz="12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algn="ctr" eaLnBrk="1" hangingPunct="1">
              <a:buNone/>
            </a:pPr>
            <a:r>
              <a:rPr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Список используемых источников</a:t>
            </a:r>
            <a:endParaRPr sz="4000" b="1" dirty="0">
              <a:solidFill>
                <a:srgbClr val="C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757738"/>
          </a:xfrm>
        </p:spPr>
        <p:txBody>
          <a:bodyPr vert="horz" wrap="square" lIns="91440" tIns="45720" rIns="91440" bIns="45720" numCol="1" anchor="t" anchorCtr="0" compatLnSpc="1"/>
          <a:lstStyle/>
          <a:p>
            <a:pPr marL="514350" indent="-514350"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sz="18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нужно знать о ГМО // Режим доступа: </a:t>
            </a:r>
            <a:r>
              <a:rPr sz="1800" u="sng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http://modli.ru/139-chto-nuzhno-znat-o-gmo.html</a:t>
            </a:r>
            <a:r>
              <a:rPr sz="18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(дата обращения: 17.03.2014)</a:t>
            </a:r>
          </a:p>
          <a:p>
            <a:pPr marL="514350" indent="-514350"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sz="18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Закон о ГМО // Режим доступа: </a:t>
            </a:r>
            <a:r>
              <a:rPr sz="1800" u="sng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http://xn----9sbghaihfc5cza6m.xn--p1ai/4/5/</a:t>
            </a:r>
            <a:r>
              <a:rPr sz="18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(дата обращения 17.03.2014)</a:t>
            </a:r>
          </a:p>
          <a:p>
            <a:pPr marL="514350" indent="-514350"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sz="18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1800" i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sz="18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 Ермакова. Генетически модифицированные организмы. Борьба миров. Белые альвы, 2010.</a:t>
            </a:r>
          </a:p>
          <a:p>
            <a:pPr marL="514350" indent="-514350"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sz="18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Маниатис Т. Методы генетической инженерии. М. 2001.</a:t>
            </a:r>
          </a:p>
          <a:p>
            <a:pPr marL="514350" indent="-514350"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sz="18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Советы по выбору продуктов без ГМО // Режим доступа: </a:t>
            </a:r>
            <a:r>
              <a:rPr sz="1800" u="sng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http://www.foodtest.ru/useful_hints_gmo.php</a:t>
            </a:r>
            <a:r>
              <a:rPr sz="18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(дата обращения: 18.03.2014)</a:t>
            </a:r>
          </a:p>
          <a:p>
            <a:pPr marL="514350" indent="-514350"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sz="18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связи между ГМ продуктами питания и лейкемией // Режим доступа: </a:t>
            </a:r>
            <a:r>
              <a:rPr sz="1800" u="sng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http://gmoobzor.com/stati/issledovanie-svyazi-mezhdu-gm-produktami-pitaniya-i-lejkemiej.html#ixzz2sjANBWbx</a:t>
            </a:r>
            <a:r>
              <a:rPr sz="18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(дата обращения: 17.03.2014)</a:t>
            </a:r>
          </a:p>
          <a:p>
            <a:pPr marL="514350" indent="-514350"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sz="18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Донченко Л. В., Надыкта В. Д. Безопасность пищевой продукции. М.: Пищепромиздат. 2001. </a:t>
            </a:r>
          </a:p>
          <a:p>
            <a:pPr marL="514350" indent="-514350"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sz="18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Просеков А.Ю. Научные основы производства продуктов питания: Учебное пособие. Издательство: Кемерово. 2005.</a:t>
            </a:r>
          </a:p>
          <a:p>
            <a:pPr marL="514350" indent="-514350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 txBox="1">
            <a:spLocks noGrp="1"/>
          </p:cNvSpPr>
          <p:nvPr>
            <p:ph type="sldNum" sz="quarter" idx="12"/>
          </p:nvPr>
        </p:nvSpPr>
        <p:spPr>
          <a:noFill/>
        </p:spPr>
        <p:txBody>
          <a:bodyPr vert="horz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lnSpc>
                <a:spcPct val="80000"/>
              </a:lnSpc>
              <a:buNone/>
            </a:pPr>
            <a:fld id="{9A0DB2DC-4C9A-4742-B13C-FB6460FD3503}" type="slidenum">
              <a:rPr lang="ru-RU" sz="1200" b="1" dirty="0">
                <a:solidFill>
                  <a:srgbClr val="FFFFFF"/>
                </a:solidFill>
                <a:latin typeface="Calibri" panose="020F0502020204030204" pitchFamily="34" charset="0"/>
              </a:rPr>
              <a:t>14</a:t>
            </a:fld>
            <a:endParaRPr lang="ru-RU" sz="12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altLang="en-US"/>
          </a:p>
        </p:txBody>
      </p:sp>
      <p:pic>
        <p:nvPicPr>
          <p:cNvPr id="4" name="Изображение 3" descr="slide39-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lstStyle/>
          <a:p>
            <a:pPr algn="ctr" eaLnBrk="1" hangingPunct="1"/>
            <a:r>
              <a:rPr dirty="0">
                <a:solidFill>
                  <a:srgbClr val="C00000"/>
                </a:solidFill>
              </a:rPr>
              <a:t>Содержание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543425"/>
          </a:xfrm>
        </p:spPr>
        <p:txBody>
          <a:bodyPr vert="horz" wrap="square" lIns="91440" tIns="45720" rIns="91440" bIns="45720" numCol="1" anchor="t" anchorCtr="0" compatLnSpc="1"/>
          <a:lstStyle/>
          <a:p>
            <a:pPr marL="514350" indent="-514350"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lang="ru-RU"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  <a:endParaRPr sz="1400" dirty="0">
              <a:solidFill>
                <a:srgbClr val="1818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Законодательная база РФ</a:t>
            </a:r>
          </a:p>
          <a:p>
            <a:pPr marL="514350" indent="-514350"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Последний закон о ГМО</a:t>
            </a:r>
          </a:p>
          <a:p>
            <a:pPr marL="514350" indent="-514350"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создания ГМО</a:t>
            </a:r>
          </a:p>
          <a:p>
            <a:pPr marL="514350" indent="-514350"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ГМО на животных</a:t>
            </a:r>
          </a:p>
          <a:p>
            <a:pPr marL="514350" indent="-514350"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Последствия употребления генетически модифицированных продуктов для здоровья человека</a:t>
            </a:r>
          </a:p>
          <a:p>
            <a:pPr marL="514350" indent="-514350"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Риски употребления в пищу генетически модифицированных продуктов</a:t>
            </a:r>
          </a:p>
          <a:p>
            <a:pPr marL="514350" indent="-514350"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Практические рекомендации по выбору продуктов без ГМО</a:t>
            </a:r>
          </a:p>
          <a:p>
            <a:pPr marL="514350" indent="-514350"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Плюсы ГМО-продуктов</a:t>
            </a:r>
          </a:p>
          <a:p>
            <a:pPr marL="514350" indent="-514350"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Минусы ГМО-продуктов</a:t>
            </a:r>
          </a:p>
          <a:p>
            <a:pPr marL="514350" indent="-514350"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  <a:p>
            <a:pPr marL="514350" indent="-514350"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sz="1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использованных источников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None/>
            </a:pPr>
            <a:endParaRPr sz="1400" dirty="0">
              <a:solidFill>
                <a:srgbClr val="1818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AutoNum type="arabicPeriod"/>
            </a:pPr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 txBox="1">
            <a:spLocks noGrp="1"/>
          </p:cNvSpPr>
          <p:nvPr>
            <p:ph type="sldNum" sz="quarter" idx="12"/>
          </p:nvPr>
        </p:nvSpPr>
        <p:spPr>
          <a:noFill/>
        </p:spPr>
        <p:txBody>
          <a:bodyPr vert="horz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lnSpc>
                <a:spcPct val="80000"/>
              </a:lnSpc>
              <a:buNone/>
            </a:pPr>
            <a:fld id="{9A0DB2DC-4C9A-4742-B13C-FB6460FD3503}" type="slidenum">
              <a:rPr lang="ru-RU" sz="1200" b="1" dirty="0">
                <a:solidFill>
                  <a:srgbClr val="FFFFFF"/>
                </a:solidFill>
                <a:latin typeface="Calibri" panose="020F0502020204030204" pitchFamily="34" charset="0"/>
              </a:rPr>
              <a:t>2</a:t>
            </a:fld>
            <a:endParaRPr lang="ru-RU" sz="12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lstStyle/>
          <a:p>
            <a:pPr algn="ctr" eaLnBrk="1" hangingPunct="1"/>
            <a:r>
              <a:rPr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algn="just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2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прогнозам ученых, одна из основных проблем, 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которыми в буд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щем может столкнуться</a:t>
            </a:r>
            <a:r>
              <a:rPr sz="2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человечество</a:t>
            </a:r>
            <a:r>
              <a:rPr sz="2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400" dirty="0">
                <a:solidFill>
                  <a:srgbClr val="181818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—</a:t>
            </a:r>
            <a:r>
              <a:rPr sz="2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это продовольственный кризис и голод.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в сельское хозяйство внедряются наиболее производительные технологии, в том числе генная инженерия.</a:t>
            </a:r>
          </a:p>
          <a:p>
            <a:pPr algn="just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2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данным литературных источников мы попытались изучить научные исследования по влиянию ГМО на здоровье и физиологические параметры человека и животных.</a:t>
            </a:r>
          </a:p>
          <a:p>
            <a:pPr algn="just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sz="2400" dirty="0">
              <a:solidFill>
                <a:srgbClr val="1818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 txBox="1">
            <a:spLocks noGrp="1"/>
          </p:cNvSpPr>
          <p:nvPr>
            <p:ph type="sldNum" sz="quarter" idx="12"/>
          </p:nvPr>
        </p:nvSpPr>
        <p:spPr>
          <a:noFill/>
        </p:spPr>
        <p:txBody>
          <a:bodyPr vert="horz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lnSpc>
                <a:spcPct val="80000"/>
              </a:lnSpc>
              <a:buNone/>
            </a:pPr>
            <a:fld id="{9A0DB2DC-4C9A-4742-B13C-FB6460FD3503}" type="slidenum">
              <a:rPr lang="ru-RU" sz="1200" b="1" dirty="0">
                <a:solidFill>
                  <a:srgbClr val="FFFFFF"/>
                </a:solidFill>
                <a:latin typeface="Calibri" panose="020F0502020204030204" pitchFamily="34" charset="0"/>
              </a:rPr>
              <a:t>3</a:t>
            </a:fld>
            <a:endParaRPr lang="ru-RU" sz="12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lstStyle/>
          <a:p>
            <a:pPr algn="ctr" eaLnBrk="1" hangingPunct="1"/>
            <a:r>
              <a:rPr b="1" dirty="0">
                <a:solidFill>
                  <a:srgbClr val="C00000"/>
                </a:solidFill>
              </a:rPr>
              <a:t>Законодательная база РФ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5257800"/>
          </a:xfrm>
        </p:spPr>
        <p:txBody>
          <a:bodyPr vert="horz" wrap="square" lIns="91440" tIns="45720" rIns="91440" bIns="45720" numCol="1" anchor="t" anchorCtr="0" compatLnSpc="1"/>
          <a:lstStyle/>
          <a:p>
            <a:pPr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17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декабря 2000г - Постановление Правительства </a:t>
            </a:r>
            <a:r>
              <a:rPr sz="17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государственной регистрации новых пищевых продуктов» </a:t>
            </a:r>
            <a:r>
              <a:rPr sz="17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988; регистрации новых пищевых продуктов, материалов и изделий и ведении Государственного реестра пищевых продуктов, материалов и изделий, разрешенных для изготовления на территории Российской Федерации или ввоза на территорию Российской Федерации и оборота;</a:t>
            </a:r>
          </a:p>
          <a:p>
            <a:pPr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17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февраля 2001 г. - Постановление Правительства </a:t>
            </a:r>
            <a:r>
              <a:rPr sz="17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государственной регистрации генно-инженерно-модифицированных организмов» </a:t>
            </a:r>
            <a:r>
              <a:rPr sz="17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120, регистрации генно-инженерно-модифицированных организмов;</a:t>
            </a:r>
          </a:p>
          <a:p>
            <a:pPr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17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января 2002г - Постановление Правительства «</a:t>
            </a:r>
            <a:r>
              <a:rPr sz="17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государственной регистрации кормов, полученных из генно-инженерно-модифицированных организмов» </a:t>
            </a:r>
            <a:r>
              <a:rPr sz="17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26; </a:t>
            </a:r>
          </a:p>
          <a:p>
            <a:pPr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17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августа 2006 г. - Постановление Главного государственного санитарного врача РФ  N 28 </a:t>
            </a:r>
            <a:r>
              <a:rPr sz="17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усилении надзора за производством и оборотом пищевых продуктов». </a:t>
            </a:r>
            <a:r>
              <a:rPr sz="17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данном Постановление отмечается, что за первое полугодие 2006 года проведено около 27 тысяч рейдовых проверок, во время которых обследовано 89511 предприятий, что более чем в 2 раза больше по сравнению с аналогичным периодом 2005 года.</a:t>
            </a:r>
          </a:p>
          <a:p>
            <a:pPr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17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октября 2007г - ФЗ  № 234 </a:t>
            </a:r>
            <a:r>
              <a:rPr sz="17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внесении изменений в закон РФ «О защите прав потребителей» и часть вторую ГК РФ». </a:t>
            </a:r>
            <a:r>
              <a:rPr sz="17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об обязательной маркировке  продовольственных товаров, содержащие генетически модифицированные организмы (ГМО) свыше 0,9%, должны иметь специальную маркировку.</a:t>
            </a: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 txBox="1">
            <a:spLocks noGrp="1"/>
          </p:cNvSpPr>
          <p:nvPr>
            <p:ph type="sldNum" sz="quarter" idx="12"/>
          </p:nvPr>
        </p:nvSpPr>
        <p:spPr>
          <a:noFill/>
        </p:spPr>
        <p:txBody>
          <a:bodyPr vert="horz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lnSpc>
                <a:spcPct val="80000"/>
              </a:lnSpc>
              <a:buNone/>
            </a:pPr>
            <a:fld id="{9A0DB2DC-4C9A-4742-B13C-FB6460FD3503}" type="slidenum">
              <a:rPr lang="ru-RU" sz="1200" b="1" dirty="0">
                <a:solidFill>
                  <a:srgbClr val="FFFFFF"/>
                </a:solidFill>
                <a:latin typeface="Calibri" panose="020F0502020204030204" pitchFamily="34" charset="0"/>
              </a:rPr>
              <a:t>4</a:t>
            </a:fld>
            <a:endParaRPr lang="ru-RU" sz="12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lstStyle/>
          <a:p>
            <a:pPr algn="ctr" eaLnBrk="1" hangingPunct="1"/>
            <a:r>
              <a:rPr b="1" dirty="0">
                <a:solidFill>
                  <a:srgbClr val="C00000"/>
                </a:solidFill>
              </a:rPr>
              <a:t>Последний закон о ГМО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63" y="1600200"/>
            <a:ext cx="8429625" cy="4495800"/>
          </a:xfrm>
        </p:spPr>
        <p:txBody>
          <a:bodyPr vert="horz" wrap="square" lIns="91440" tIns="45720" rIns="91440" bIns="45720" numCol="1" anchor="t" anchorCtr="0" compatLnSpc="1"/>
          <a:lstStyle/>
          <a:p>
            <a:pPr algn="just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20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сентября 2013 г. Дмитрием Медведевым было подписано постановление № 839:</a:t>
            </a:r>
          </a:p>
          <a:p>
            <a:pPr algn="just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20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«Об утверждении Порядка государственной регистрации генно-инженерно-модифицированных организмов, предназначенных для выпуска в окружающую среду, а также продукции, полученной с применением таких организмов или содержащей такие организмы».  </a:t>
            </a:r>
            <a:endParaRPr sz="20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316" name="Picture 2" descr="C:\Users\111\Desktop\Реферирование\ГМО\jagode-gm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88" y="4143375"/>
            <a:ext cx="3619500" cy="2409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17" name="Picture 3" descr="C:\Users\111\Desktop\Реферирование\ГМО\amjO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88" y="4143375"/>
            <a:ext cx="3214687" cy="2438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Номер слайда 5"/>
          <p:cNvSpPr txBox="1">
            <a:spLocks noGrp="1"/>
          </p:cNvSpPr>
          <p:nvPr>
            <p:ph type="sldNum" sz="quarter" idx="12"/>
          </p:nvPr>
        </p:nvSpPr>
        <p:spPr>
          <a:noFill/>
        </p:spPr>
        <p:txBody>
          <a:bodyPr vert="horz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lnSpc>
                <a:spcPct val="80000"/>
              </a:lnSpc>
              <a:buNone/>
            </a:pPr>
            <a:fld id="{9A0DB2DC-4C9A-4742-B13C-FB6460FD3503}" type="slidenum">
              <a:rPr lang="ru-RU" sz="1200" b="1" dirty="0">
                <a:solidFill>
                  <a:srgbClr val="FFFFFF"/>
                </a:solidFill>
                <a:latin typeface="Calibri" panose="020F0502020204030204" pitchFamily="34" charset="0"/>
              </a:rPr>
              <a:t>5</a:t>
            </a:fld>
            <a:endParaRPr lang="ru-RU" sz="12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lstStyle/>
          <a:p>
            <a:pPr algn="ctr" eaLnBrk="1" hangingPunct="1"/>
            <a:r>
              <a:rPr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История создания ГМО</a:t>
            </a:r>
            <a:endParaRPr b="1" dirty="0">
              <a:solidFill>
                <a:srgbClr val="C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88" y="1600200"/>
            <a:ext cx="8643938" cy="5257800"/>
          </a:xfrm>
        </p:spPr>
        <p:txBody>
          <a:bodyPr vert="horz" wrap="square" lIns="91440" tIns="45720" rIns="91440" bIns="45720" numCol="1" anchor="t" anchorCtr="0" compatLnSpc="1"/>
          <a:lstStyle/>
          <a:p>
            <a:pPr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18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1917г венгерским инженером </a:t>
            </a:r>
            <a:r>
              <a:rPr sz="18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Карлом Эреки</a:t>
            </a:r>
            <a:r>
              <a:rPr sz="18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был введен термин </a:t>
            </a:r>
            <a:r>
              <a:rPr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«биотехнология»</a:t>
            </a:r>
            <a:endParaRPr sz="1800" dirty="0">
              <a:solidFill>
                <a:srgbClr val="1818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18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1944 г.  </a:t>
            </a:r>
            <a:r>
              <a:rPr sz="18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Эвери</a:t>
            </a:r>
            <a:r>
              <a:rPr sz="18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18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Мак-Леод</a:t>
            </a:r>
            <a:r>
              <a:rPr sz="18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sz="18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Маккарти</a:t>
            </a:r>
            <a:r>
              <a:rPr sz="18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доказали, что </a:t>
            </a:r>
            <a:r>
              <a:rPr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"вещество наследственности" – это ДНК.</a:t>
            </a:r>
            <a:endParaRPr sz="1800" dirty="0">
              <a:solidFill>
                <a:srgbClr val="1818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18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1980 г.  в США узаконивается патентование трансгенных микроорганизмов.</a:t>
            </a:r>
          </a:p>
          <a:p>
            <a:pPr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18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1982 г. -  «Монсанто» (</a:t>
            </a:r>
            <a:r>
              <a:rPr sz="18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RobbFraley, RobertHorsch, ErnestJaworski, StephenRogers</a:t>
            </a:r>
            <a:r>
              <a:rPr sz="18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впервые в истории осуществила генетическую трансформацию растений.</a:t>
            </a:r>
          </a:p>
          <a:p>
            <a:pPr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18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В1987 г.  в «Монсанто» (Сент-Луис, Миссури) побывала </a:t>
            </a:r>
            <a:r>
              <a:rPr sz="18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делегация Госагропрома СССР.</a:t>
            </a:r>
            <a:r>
              <a:rPr sz="18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18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1989 г. американская компания </a:t>
            </a:r>
            <a:r>
              <a:rPr sz="18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«Калген» </a:t>
            </a:r>
            <a:r>
              <a:rPr sz="18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сумела добавить путем генетических манипуляций коммерческим сортам помидоров вкус и аромат их исторических предшественников (получен знаменитый сорт </a:t>
            </a:r>
            <a:r>
              <a:rPr sz="18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FlavrSavr </a:t>
            </a:r>
            <a:r>
              <a:rPr sz="18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18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1994 г. – На продовольственном рынке после 10 лет испытаний появился генетически модифицированный устойчивый при хранении </a:t>
            </a:r>
            <a:r>
              <a:rPr sz="18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томат FlavrSavr </a:t>
            </a:r>
            <a:endParaRPr sz="1800" dirty="0">
              <a:solidFill>
                <a:srgbClr val="1818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18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1999 г. - В России зарегистрирована первая генетически модифицированная </a:t>
            </a:r>
            <a:r>
              <a:rPr sz="18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соя линии 40-3-2</a:t>
            </a:r>
            <a:r>
              <a:rPr sz="18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(«MonsantoCo., США»)</a:t>
            </a:r>
            <a:endParaRPr sz="1800" dirty="0">
              <a:solidFill>
                <a:srgbClr val="181818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 txBox="1">
            <a:spLocks noGrp="1"/>
          </p:cNvSpPr>
          <p:nvPr>
            <p:ph type="sldNum" sz="quarter" idx="12"/>
          </p:nvPr>
        </p:nvSpPr>
        <p:spPr>
          <a:noFill/>
        </p:spPr>
        <p:txBody>
          <a:bodyPr vert="horz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lnSpc>
                <a:spcPct val="80000"/>
              </a:lnSpc>
              <a:buNone/>
            </a:pPr>
            <a:fld id="{9A0DB2DC-4C9A-4742-B13C-FB6460FD3503}" type="slidenum">
              <a:rPr lang="ru-RU" sz="1200" b="1" dirty="0">
                <a:solidFill>
                  <a:srgbClr val="FFFFFF"/>
                </a:solidFill>
                <a:latin typeface="Calibri" panose="020F0502020204030204" pitchFamily="34" charset="0"/>
              </a:rPr>
              <a:t>6</a:t>
            </a:fld>
            <a:endParaRPr lang="ru-RU" sz="12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lstStyle/>
          <a:p>
            <a:pPr algn="ctr" eaLnBrk="1" hangingPunct="1"/>
            <a:r>
              <a:rPr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Влияние ГМО на животных</a:t>
            </a:r>
            <a:endParaRPr b="1" dirty="0">
              <a:solidFill>
                <a:srgbClr val="C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22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исследования, проведенного ОАГБ совместно с Институтом проблем экологии и эволюции им. А.Н. Северцова РАН в период 2008-2010 годов, свидетельствуют о значительном негативном влиянии кормов, содержащих ГМО, на репродуктивные функции и здоровье лабораторных животных.</a:t>
            </a:r>
          </a:p>
          <a:p>
            <a:pPr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22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животных было обнаружено</a:t>
            </a:r>
            <a:r>
              <a:rPr sz="2200" i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+mj-lt"/>
              <a:buAutoNum type="alphaLcParenR"/>
            </a:pPr>
            <a:r>
              <a:rPr sz="22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отставание в развитии и росте</a:t>
            </a:r>
            <a:r>
              <a:rPr lang="en-US" altLang="x-none" sz="22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sz="2200" dirty="0">
              <a:solidFill>
                <a:srgbClr val="1818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+mj-lt"/>
              <a:buAutoNum type="alphaLcParenR"/>
            </a:pPr>
            <a:r>
              <a:rPr sz="22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соотношения полов в выводках с увеличением доли самок</a:t>
            </a:r>
            <a:r>
              <a:rPr lang="en-US" altLang="x-none" sz="22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sz="2200" dirty="0">
              <a:solidFill>
                <a:srgbClr val="1818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+mj-lt"/>
              <a:buAutoNum type="alphaLcParenR"/>
            </a:pPr>
            <a:r>
              <a:rPr sz="22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значительное снижение репродуктивных способностей самцов.</a:t>
            </a: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AutoNum type="alphaLcParenR"/>
            </a:pP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 txBox="1">
            <a:spLocks noGrp="1"/>
          </p:cNvSpPr>
          <p:nvPr>
            <p:ph type="sldNum" sz="quarter" idx="12"/>
          </p:nvPr>
        </p:nvSpPr>
        <p:spPr>
          <a:noFill/>
        </p:spPr>
        <p:txBody>
          <a:bodyPr vert="horz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lnSpc>
                <a:spcPct val="80000"/>
              </a:lnSpc>
              <a:buNone/>
            </a:pPr>
            <a:fld id="{9A0DB2DC-4C9A-4742-B13C-FB6460FD3503}" type="slidenum">
              <a:rPr lang="ru-RU" sz="1200" b="1" dirty="0">
                <a:solidFill>
                  <a:srgbClr val="FFFFFF"/>
                </a:solidFill>
                <a:latin typeface="Calibri" panose="020F0502020204030204" pitchFamily="34" charset="0"/>
              </a:rPr>
              <a:t>7</a:t>
            </a:fld>
            <a:endParaRPr lang="ru-RU" sz="12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408988" cy="1219200"/>
          </a:xfrm>
        </p:spPr>
        <p:txBody>
          <a:bodyPr vert="horz" wrap="square" lIns="91440" tIns="45720" rIns="91440" bIns="45720" numCol="1" anchor="ctr" anchorCtr="0" compatLnSpc="1"/>
          <a:lstStyle/>
          <a:p>
            <a:pPr algn="ctr" eaLnBrk="1" hangingPunct="1">
              <a:buNone/>
            </a:pPr>
            <a:r>
              <a:rPr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Последствия употребления ГМО продуктов для здоровья человека</a:t>
            </a:r>
            <a:r>
              <a:rPr sz="4000" b="1" dirty="0"/>
              <a:t/>
            </a:r>
            <a:br>
              <a:rPr sz="4000" b="1" dirty="0"/>
            </a:br>
            <a:endParaRPr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313" y="1600200"/>
            <a:ext cx="8715375" cy="5257800"/>
          </a:xfrm>
        </p:spPr>
        <p:txBody>
          <a:bodyPr vert="horz" wrap="square" lIns="91440" tIns="45720" rIns="91440" bIns="45720" numCol="1" anchor="t" anchorCtr="0" compatLnSpc="1"/>
          <a:lstStyle/>
          <a:p>
            <a:pPr algn="just" eaLnBrk="1" hangingPunct="1">
              <a:lnSpc>
                <a:spcPct val="80000"/>
              </a:lnSpc>
              <a:buClr>
                <a:schemeClr val="accent2"/>
              </a:buClr>
              <a:buSzPct val="68000"/>
              <a:buFont typeface="Wingdings" panose="05000000000000000000" pitchFamily="2" charset="2"/>
              <a:buChar char="v"/>
            </a:pP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влияния ГМО на здоровье человека до сих пор остается без ответа</a:t>
            </a:r>
            <a:r>
              <a:rPr sz="2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  <a:buClr>
                <a:schemeClr val="accent2"/>
              </a:buClr>
              <a:buSzPct val="68000"/>
              <a:buFont typeface="Wingdings" panose="05000000000000000000" pitchFamily="2" charset="2"/>
              <a:buChar char="v"/>
            </a:pPr>
            <a:r>
              <a:rPr sz="24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Джеффри Смит</a:t>
            </a:r>
            <a:r>
              <a:rPr sz="2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известный американский ГМО-борец, </a:t>
            </a:r>
            <a:r>
              <a:rPr sz="2400" dirty="0">
                <a:solidFill>
                  <a:srgbClr val="181818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—</a:t>
            </a:r>
            <a:r>
              <a:rPr sz="2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автор книги </a:t>
            </a:r>
            <a:r>
              <a:rPr sz="24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«Генетическая рулетка» </a:t>
            </a:r>
            <a:r>
              <a:rPr sz="2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(GeneticRoulette:TheDocumentedHealthRisksofGeneticallyEngineeredFoods). В ней перечисляются 65 рисков для здоровья, связанных с употреблением в пищу ГМО. </a:t>
            </a:r>
          </a:p>
          <a:p>
            <a:pPr algn="just" eaLnBrk="1" hangingPunct="1">
              <a:lnSpc>
                <a:spcPct val="80000"/>
              </a:lnSpc>
              <a:buClr>
                <a:schemeClr val="accent2"/>
              </a:buClr>
              <a:buSzPct val="68000"/>
              <a:buFont typeface="Wingdings" panose="05000000000000000000" pitchFamily="2" charset="2"/>
              <a:buChar char="v"/>
            </a:pPr>
            <a:r>
              <a:rPr sz="2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замечательный блог специалиста по генетике растений и популяризатора науки </a:t>
            </a:r>
            <a:r>
              <a:rPr sz="24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Русланы Радчук</a:t>
            </a:r>
            <a:r>
              <a:rPr sz="2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«Не ешь мутантов, мутантом станешь» </a:t>
            </a:r>
            <a:r>
              <a:rPr sz="2400" dirty="0">
                <a:solidFill>
                  <a:srgbClr val="181818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—</a:t>
            </a:r>
            <a:r>
              <a:rPr sz="2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когда нет аргументов, начинают воздействовать на эмоции.</a:t>
            </a: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endParaRPr sz="2400" dirty="0">
              <a:solidFill>
                <a:srgbClr val="1818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 txBox="1">
            <a:spLocks noGrp="1"/>
          </p:cNvSpPr>
          <p:nvPr>
            <p:ph type="sldNum" sz="quarter" idx="12"/>
          </p:nvPr>
        </p:nvSpPr>
        <p:spPr>
          <a:noFill/>
        </p:spPr>
        <p:txBody>
          <a:bodyPr vert="horz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lnSpc>
                <a:spcPct val="80000"/>
              </a:lnSpc>
              <a:buNone/>
            </a:pPr>
            <a:fld id="{9A0DB2DC-4C9A-4742-B13C-FB6460FD3503}" type="slidenum">
              <a:rPr lang="ru-RU" sz="1200" b="1" dirty="0">
                <a:solidFill>
                  <a:srgbClr val="FFFFFF"/>
                </a:solidFill>
                <a:latin typeface="Calibri" panose="020F0502020204030204" pitchFamily="34" charset="0"/>
              </a:rPr>
              <a:t>8</a:t>
            </a:fld>
            <a:endParaRPr lang="ru-RU" sz="12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algn="ctr" eaLnBrk="1" hangingPunct="1">
              <a:buNone/>
            </a:pPr>
            <a:r>
              <a:rPr sz="29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Риски употребления в пищу генетически модифицированных продуктов:</a:t>
            </a:r>
            <a:r>
              <a:rPr sz="1100" dirty="0">
                <a:solidFill>
                  <a:srgbClr val="181818"/>
                </a:solidFill>
              </a:rPr>
              <a:t/>
            </a:r>
            <a:br>
              <a:rPr sz="1100" dirty="0">
                <a:solidFill>
                  <a:srgbClr val="181818"/>
                </a:solidFill>
              </a:rPr>
            </a:br>
            <a:endParaRPr sz="1100" dirty="0">
              <a:solidFill>
                <a:srgbClr val="181818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5043488"/>
          </a:xfrm>
        </p:spPr>
        <p:txBody>
          <a:bodyPr vert="horz" wrap="square" lIns="91440" tIns="45720" rIns="91440" bIns="45720" numCol="1" anchor="t" anchorCtr="0" compatLnSpc="1"/>
          <a:lstStyle/>
          <a:p>
            <a:pPr marL="514350" indent="-514350"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sz="2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Угн</a:t>
            </a:r>
            <a:r>
              <a:rPr lang="ru-RU" sz="2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етение иммунитета</a:t>
            </a:r>
            <a:endParaRPr sz="2400" dirty="0">
              <a:solidFill>
                <a:srgbClr val="1818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sz="2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Различные нарушения здоровья в результате появления в ГМО новых, незапланированных белков или токсичных для человека продуктов метаболизма.</a:t>
            </a:r>
          </a:p>
          <a:p>
            <a:pPr marL="514350" indent="-514350"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sz="2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Появление устойчивости патогенной микрофлоры человека к антибиотикам.</a:t>
            </a:r>
          </a:p>
          <a:p>
            <a:pPr marL="514350" indent="-514350"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sz="2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здоровья, связанные с накоплением в организме человека гербицидов.</a:t>
            </a:r>
          </a:p>
          <a:p>
            <a:pPr marL="514350" indent="-514350"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sz="2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Сокращение поступления в организм необходимых веществ.</a:t>
            </a:r>
          </a:p>
          <a:p>
            <a:pPr marL="514350" indent="-514350" algn="just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sz="24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Отдаленные канцерогенный и мутагенный эффекты.</a:t>
            </a:r>
          </a:p>
          <a:p>
            <a:pPr marL="514350" indent="-514350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sz="2200" dirty="0">
              <a:solidFill>
                <a:srgbClr val="1818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endParaRPr sz="2200" dirty="0">
              <a:solidFill>
                <a:srgbClr val="181818"/>
              </a:solidFill>
            </a:endParaRPr>
          </a:p>
          <a:p>
            <a:pPr marL="514350" indent="-514350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endParaRPr sz="2200" dirty="0">
              <a:solidFill>
                <a:srgbClr val="181818"/>
              </a:solidFill>
            </a:endParaRPr>
          </a:p>
          <a:p>
            <a:pPr marL="514350" indent="-514350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endParaRPr sz="2200" dirty="0">
              <a:solidFill>
                <a:srgbClr val="181818"/>
              </a:solidFill>
            </a:endParaRPr>
          </a:p>
          <a:p>
            <a:pPr marL="514350" indent="-514350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endParaRPr sz="2200" dirty="0">
              <a:solidFill>
                <a:srgbClr val="181818"/>
              </a:solidFill>
            </a:endParaRPr>
          </a:p>
          <a:p>
            <a:pPr marL="514350" indent="-514350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AutoNum type="arabicPeriod"/>
            </a:pPr>
            <a:endParaRPr sz="2200" dirty="0"/>
          </a:p>
        </p:txBody>
      </p:sp>
      <p:sp>
        <p:nvSpPr>
          <p:cNvPr id="4" name="Номер слайда 3"/>
          <p:cNvSpPr txBox="1">
            <a:spLocks noGrp="1"/>
          </p:cNvSpPr>
          <p:nvPr>
            <p:ph type="sldNum" sz="quarter" idx="12"/>
          </p:nvPr>
        </p:nvSpPr>
        <p:spPr>
          <a:noFill/>
        </p:spPr>
        <p:txBody>
          <a:bodyPr vert="horz"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lnSpc>
                <a:spcPct val="80000"/>
              </a:lnSpc>
              <a:buNone/>
            </a:pPr>
            <a:fld id="{9A0DB2DC-4C9A-4742-B13C-FB6460FD3503}" type="slidenum">
              <a:rPr lang="ru-RU" sz="1200" b="1" dirty="0">
                <a:solidFill>
                  <a:srgbClr val="FFFFFF"/>
                </a:solidFill>
                <a:latin typeface="Calibri" panose="020F0502020204030204" pitchFamily="34" charset="0"/>
              </a:rPr>
              <a:t>9</a:t>
            </a:fld>
            <a:endParaRPr lang="ru-RU" sz="12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3">
      <a:dk1>
        <a:srgbClr val="F2F2F2"/>
      </a:dk1>
      <a:lt1>
        <a:srgbClr val="EDEDED"/>
      </a:lt1>
      <a:dk2>
        <a:srgbClr val="D9D9D9"/>
      </a:dk2>
      <a:lt2>
        <a:srgbClr val="E5DEDB"/>
      </a:lt2>
      <a:accent1>
        <a:srgbClr val="7F7F7F"/>
      </a:accent1>
      <a:accent2>
        <a:srgbClr val="59473F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181818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</TotalTime>
  <Words>943</Words>
  <Application>Microsoft Office PowerPoint</Application>
  <PresentationFormat>Экран (4:3)</PresentationFormat>
  <Paragraphs>116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Times New Roman</vt:lpstr>
      <vt:lpstr>Tw Cen MT</vt:lpstr>
      <vt:lpstr>Wingdings</vt:lpstr>
      <vt:lpstr>Wingdings 2</vt:lpstr>
      <vt:lpstr>Обычная</vt:lpstr>
      <vt:lpstr>    БИОХИМИЯ И МОЛЕКУЛЯРНАЯ БИОЛОГИЯ   ДИСЦИПЛИНА: МЕТОДОЛОГИЯ СБОРА И РЕФЕРИРОВАНИЯ НАУЧНОЙ  БИОЛОГИЧЕСКОЙ ЛИТЕРАТУРЫ              НА ТЕМУ: СОВРЕМЕННЫЕ ИССЛЕДОВАНИЯ ВЛИЯНИЯ ГМО НА ЗДОРОВЬЕ ЧЕЛОВЕКА И ЭКСПЕРИМЕНТАЛЬНЫХ ЖИВОТНЫХ. </vt:lpstr>
      <vt:lpstr>Содержание</vt:lpstr>
      <vt:lpstr>Введение</vt:lpstr>
      <vt:lpstr>Законодательная база РФ</vt:lpstr>
      <vt:lpstr>Последний закон о ГМО</vt:lpstr>
      <vt:lpstr>История создания ГМО</vt:lpstr>
      <vt:lpstr>Влияние ГМО на животных</vt:lpstr>
      <vt:lpstr>Последствия употребления ГМО продуктов для здоровья человека </vt:lpstr>
      <vt:lpstr>Риски употребления в пищу генетически модифицированных продуктов: </vt:lpstr>
      <vt:lpstr>Практические рекомендации по выбору продуктов без ГМО</vt:lpstr>
      <vt:lpstr>Плюсы ГМО-продуктов</vt:lpstr>
      <vt:lpstr>Минусы ГМО-продуктов</vt:lpstr>
      <vt:lpstr>Заключение</vt:lpstr>
      <vt:lpstr>Список используемых источников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и науки Российской Федерации   ФЕДЕРАЛЬНОЕ ГОСУДАРСТВЕННОЕ БЮДЖЕТНОЕ ОБРАЗОВАТЕЛЬНОЕ УЧРЕЖДЕНИЕ ВЫСШЕГО ПРОФЕССИОНАЛЬНОГО ОБРАЗОВАНИЯ «ОРЕНБУРГСКИЙ ГОСУДАРСТВЕННЫЙ УНИВЕРСИТЕТ»    Химико-биологический факультет   Кафедра общей биологии  Реферат по дисциплине методология сбора и реферирования научной  биологической литературы На  тему: Современные исследования влияния ГМО на здоровье человека и экспериментальных животных.</dc:title>
  <dc:creator>111</dc:creator>
  <cp:lastModifiedBy>Илья</cp:lastModifiedBy>
  <cp:revision>33</cp:revision>
  <dcterms:created xsi:type="dcterms:W3CDTF">2014-03-31T14:25:25Z</dcterms:created>
  <dcterms:modified xsi:type="dcterms:W3CDTF">2025-02-27T17:57:53Z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527CB1AFCF324552970888C34811DA75_13</vt:lpwstr>
  </property>
  <property fmtid="{D5CDD505-2E9C-101B-9397-08002B2CF9AE}" pid="3" name="KSOProductBuildVer">
    <vt:lpwstr>1049-12.2.0.18283</vt:lpwstr>
  </property>
</Properties>
</file>