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54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79009-1741-4B02-9FEA-790A96AC8DC6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573E88-4E8F-41A1-A978-A5E4B32B9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140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573E88-4E8F-41A1-A978-A5E4B32B9DF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006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CA63EE-270D-420D-889F-98147521DC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BE21521-E4B2-4030-A7A9-95D863F5E7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05FD96-6663-499A-B282-6B29363C1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5082-77D2-4C1F-8FC4-376FC197892B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F5E26B-F312-4A95-8A11-D1DC9D9F4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463328-D2C1-416D-A6AE-3A35FF47B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E4C3-40D8-4B23-B058-5C232DD5F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658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8EDD55-D87F-4DE4-A121-CEAE90334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3660E0D-4451-48F5-BCC2-AEAADB1EA3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D22D47-5D51-4FEC-A8B6-6AE71CAA6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5082-77D2-4C1F-8FC4-376FC197892B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F136D1-0395-4A4B-A6AC-836041FB0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9CD7AD-0790-4736-B09C-4602CA51F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E4C3-40D8-4B23-B058-5C232DD5F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800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7B69A33-830D-4284-95D9-6FD3D6E297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624720F-A58D-473E-BC92-6483B57BDC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4F423D-9EA9-4B87-BF43-4C90023B0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5082-77D2-4C1F-8FC4-376FC197892B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026099-036D-4F63-B7B7-2D6A5FC18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9F184D-C7D2-4493-A2D8-7E26A4387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E4C3-40D8-4B23-B058-5C232DD5F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988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3A65AE-0B5C-4C40-8977-C0395D9A1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9A3130-DFB0-4ABB-8548-180DAAF862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49E92A-FD4B-44EA-A6F8-012FBA789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5082-77D2-4C1F-8FC4-376FC197892B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CEBD9F-8309-4942-9D7E-B3E3297C0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49E1A0-EEDA-4F80-AD57-981C9970D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E4C3-40D8-4B23-B058-5C232DD5F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419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869692-5573-499D-8A12-394A7DC31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F4ED883-64AA-46EA-A2C0-B733510F1F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3B87BB-E8ED-4577-B4BD-76EA725E3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5082-77D2-4C1F-8FC4-376FC197892B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EF8069-E627-4203-B1B5-27D37826C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278A2E-412A-4E70-BCB2-179CB4D5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E4C3-40D8-4B23-B058-5C232DD5F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749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42E029-B4E8-4FE2-B63F-57B537BAE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AC373E-BB7D-4F14-80D6-E3D324B5F1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0DDC4C4-BCC9-445B-B524-83C4E1F62E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72339ED-FCCB-49DA-BDEE-27DBF6781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5082-77D2-4C1F-8FC4-376FC197892B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F665EF9-6E12-41BC-8B49-C285DE3C3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2DB8862-C9AA-48F2-8538-320E7F111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E4C3-40D8-4B23-B058-5C232DD5F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141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F004C5-9361-47AB-8E65-BCF77D25F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5174FFE-DD52-4B10-9C01-D001AC704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E28CCB-51A3-43A0-B422-1A6F0AE5C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53AEB8E-DE4C-45BC-BE22-C750F4EDF0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F814801-7A32-4FE9-80F6-4179CC1647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6C7061A-F176-498A-8DFC-D79865469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5082-77D2-4C1F-8FC4-376FC197892B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FACA0EC-E5AF-462F-9732-F1580FF60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9F487FE-8BA2-4373-823F-0C719FBD3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E4C3-40D8-4B23-B058-5C232DD5F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456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3D9CB7-9EB4-4D25-94E3-73730D47D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CCF9931-302F-41F8-8C9E-F2B33D37E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5082-77D2-4C1F-8FC4-376FC197892B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E40291E-5571-416D-A1B9-65E984A4B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04543C1-7DAA-487A-90A7-B3954A6B3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E4C3-40D8-4B23-B058-5C232DD5F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446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A08F0BF-3A87-471C-A7E6-109BC3D9E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5082-77D2-4C1F-8FC4-376FC197892B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5D8E633-A430-45D6-969C-A6286CBE1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905E383-5390-4DE5-AB16-80BC1366E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E4C3-40D8-4B23-B058-5C232DD5F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337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01638C-0E49-4CBF-A8D6-6FF75D388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49187A-A243-4E5F-9BB3-876981373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9D1271-7025-4F81-B6F1-752FA89709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41D988E-F5E7-4C5F-BEC8-CA1E3C560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5082-77D2-4C1F-8FC4-376FC197892B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8F0A0F-C0BF-4EA9-8AAC-3812D046E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D752750-F1C3-456E-A050-BA069BD37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E4C3-40D8-4B23-B058-5C232DD5F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870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8A5FC7-BDDB-4AFB-8114-B8DBE855F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524F202-30F5-410A-9FBC-6EA929A31B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B05AF4D-0513-40B1-805F-B46A275E2B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DA9CB50-5C8F-47F6-9AA1-9BC8BBA84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5082-77D2-4C1F-8FC4-376FC197892B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C151910-1ABB-40B9-929F-978F7377F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3F4B161-49C4-4785-B488-CE4B4B91C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E4C3-40D8-4B23-B058-5C232DD5F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801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E87E9A-FC09-4E69-904D-40959146B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7D0C334-8DD6-4233-A689-6F19D5A6CE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A96C74-6823-4D39-AF6D-91EF4FF04E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55082-77D2-4C1F-8FC4-376FC197892B}" type="datetimeFigureOut">
              <a:rPr lang="ru-RU" smtClean="0"/>
              <a:t>12.10.2024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F8EB22-0102-42D7-80C6-AAC39B114F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F581C1A-0C6E-4E6E-8E6E-F16310E541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3E4C3-40D8-4B23-B058-5C232DD5F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653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374A0E-4FD9-47C9-A439-563FCBE246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BBFE073-A176-4D32-8329-23750A9A3C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590ABB-3A0A-428F-BA18-6991DB6E2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974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2B5A20-A501-4B55-AA26-40CAB1AB1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81280" y="365125"/>
            <a:ext cx="36576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F47BD9-8026-461A-AF6D-E131F19EDD8C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3533120" y="1825625"/>
            <a:ext cx="83312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4458C1-EF74-49CE-9D8D-DB101BBF9B50}"/>
              </a:ext>
            </a:extLst>
          </p:cNvPr>
          <p:cNvSpPr txBox="1"/>
          <p:nvPr/>
        </p:nvSpPr>
        <p:spPr>
          <a:xfrm>
            <a:off x="182880" y="365125"/>
            <a:ext cx="179832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модуль 6,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Spotlight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on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the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UK: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“Прочитай и подбери к текстам картинки. Одна картинка лишняя.”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DE9F32-F820-42D7-A792-3A7D138A1A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346912"/>
            <a:ext cx="4442069" cy="6164175"/>
          </a:xfrm>
          <a:prstGeom prst="rect">
            <a:avLst/>
          </a:prstGeom>
        </p:spPr>
      </p:pic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F50294C3-7614-4862-BCD8-C72FB6675E93}"/>
              </a:ext>
            </a:extLst>
          </p:cNvPr>
          <p:cNvCxnSpPr/>
          <p:nvPr/>
        </p:nvCxnSpPr>
        <p:spPr>
          <a:xfrm flipV="1">
            <a:off x="1259840" y="1825625"/>
            <a:ext cx="1016000" cy="16573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DA090A9-10F8-48D5-8AB7-DE2C699A3794}"/>
              </a:ext>
            </a:extLst>
          </p:cNvPr>
          <p:cNvSpPr txBox="1"/>
          <p:nvPr/>
        </p:nvSpPr>
        <p:spPr>
          <a:xfrm>
            <a:off x="6096000" y="470805"/>
            <a:ext cx="188976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WB 3, модуль 3, урок I  English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(прочитать текст и подобрать к нему нужную картинку)</a:t>
            </a:r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DE495DC-5167-4DE2-85A4-9752E59E5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5760" y="265973"/>
            <a:ext cx="4080653" cy="216398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F98532C-78F4-430C-82DC-A15DC33AE4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0008" y="2429961"/>
            <a:ext cx="4096406" cy="4255319"/>
          </a:xfrm>
          <a:prstGeom prst="rect">
            <a:avLst/>
          </a:prstGeom>
        </p:spPr>
      </p:pic>
      <p:sp>
        <p:nvSpPr>
          <p:cNvPr id="18" name="Сердце 17">
            <a:extLst>
              <a:ext uri="{FF2B5EF4-FFF2-40B4-BE49-F238E27FC236}">
                <a16:creationId xmlns:a16="http://schemas.microsoft.com/office/drawing/2014/main" id="{A5BF4FAB-DC68-428A-A3C9-D50AE79098B9}"/>
              </a:ext>
            </a:extLst>
          </p:cNvPr>
          <p:cNvSpPr/>
          <p:nvPr/>
        </p:nvSpPr>
        <p:spPr>
          <a:xfrm flipH="1">
            <a:off x="6847840" y="883920"/>
            <a:ext cx="91440" cy="7112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10A29CE8-D7BA-45B8-A383-672B7EEDDCB7}"/>
              </a:ext>
            </a:extLst>
          </p:cNvPr>
          <p:cNvCxnSpPr/>
          <p:nvPr/>
        </p:nvCxnSpPr>
        <p:spPr>
          <a:xfrm flipV="1">
            <a:off x="7487920" y="955040"/>
            <a:ext cx="711200" cy="6096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9719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B8CB6B-35ED-4F45-8E0A-62C921464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12710160" y="365125"/>
            <a:ext cx="16256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37EA17-DDDF-4477-A749-2A8E3CC303BD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3075920" y="1825625"/>
            <a:ext cx="12192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45E45D-9E35-40A4-B6CA-CC635B39AA30}"/>
              </a:ext>
            </a:extLst>
          </p:cNvPr>
          <p:cNvSpPr txBox="1"/>
          <p:nvPr/>
        </p:nvSpPr>
        <p:spPr>
          <a:xfrm>
            <a:off x="182880" y="365125"/>
            <a:ext cx="200152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Cambria" panose="02040503050406030204" pitchFamily="18" charset="0"/>
              </a:rPr>
              <a:t>SB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модуль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8, Spotlight in the USA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: “Read and match the captions to the pictures.”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67C90A6-D6F3-4CAA-9FC3-73513ADE27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239" y="248920"/>
            <a:ext cx="4575337" cy="6360160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B860E26C-BAAE-4D98-921F-926B00EFC922}"/>
              </a:ext>
            </a:extLst>
          </p:cNvPr>
          <p:cNvCxnSpPr/>
          <p:nvPr/>
        </p:nvCxnSpPr>
        <p:spPr>
          <a:xfrm flipV="1">
            <a:off x="1544320" y="1690688"/>
            <a:ext cx="721360" cy="2600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6BF2BB6-BB6B-4E2D-8954-5B00CD932DA2}"/>
              </a:ext>
            </a:extLst>
          </p:cNvPr>
          <p:cNvSpPr txBox="1"/>
          <p:nvPr/>
        </p:nvSpPr>
        <p:spPr>
          <a:xfrm>
            <a:off x="6248400" y="248921"/>
            <a:ext cx="165608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WB 4, модуль 6, урок 11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(прочитать тексты и подобрать к ним нужную картинку)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47B715B-B4F0-48A8-8472-E997DDE1B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2880" y="252095"/>
            <a:ext cx="4328160" cy="6356984"/>
          </a:xfrm>
          <a:prstGeom prst="rect">
            <a:avLst/>
          </a:prstGeom>
        </p:spPr>
      </p:pic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E8B613C4-F821-433F-8C9D-341310575120}"/>
              </a:ext>
            </a:extLst>
          </p:cNvPr>
          <p:cNvCxnSpPr/>
          <p:nvPr/>
        </p:nvCxnSpPr>
        <p:spPr>
          <a:xfrm>
            <a:off x="6756400" y="2280246"/>
            <a:ext cx="1259840" cy="126559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0872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350097-933B-470D-AB9B-B34BC87FC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" y="1"/>
            <a:ext cx="11938000" cy="1605279"/>
          </a:xfrm>
        </p:spPr>
        <p:txBody>
          <a:bodyPr>
            <a:no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6. Использование внешних</a:t>
            </a:r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формальных элементов текста (заголовок, иллюстрацию, сноску) для понимания</a:t>
            </a:r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основного содержания прочитанного.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1A0D96-0B3E-45CA-A8D2-41E7B0E9F836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3035280" y="1825625"/>
            <a:ext cx="27432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E5CB49-93E1-49CC-9753-F008F3A689BE}"/>
              </a:ext>
            </a:extLst>
          </p:cNvPr>
          <p:cNvSpPr txBox="1"/>
          <p:nvPr/>
        </p:nvSpPr>
        <p:spPr>
          <a:xfrm>
            <a:off x="132080" y="1605280"/>
            <a:ext cx="169672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baseline="0" dirty="0">
                <a:latin typeface="Cambria" panose="02040503050406030204" pitchFamily="18" charset="0"/>
              </a:rPr>
              <a:t>SB 2, модуль 1,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Spotlight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on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the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UK: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“Прочитай текст про сады в Великобритании, а затем скажи, что есть</a:t>
            </a:r>
          </a:p>
          <a:p>
            <a:pPr algn="l"/>
            <a:r>
              <a:rPr lang="ru-RU" sz="1800" b="0" i="0" u="none" strike="noStrike" baseline="0" dirty="0">
                <a:latin typeface="Cambria" panose="02040503050406030204" pitchFamily="18" charset="0"/>
              </a:rPr>
              <a:t>у тебя в саду.”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4D9737-27B1-418E-8ADD-9BA3EC41A2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800" y="1527334"/>
            <a:ext cx="3321600" cy="4947920"/>
          </a:xfrm>
          <a:prstGeom prst="rect">
            <a:avLst/>
          </a:prstGeom>
        </p:spPr>
      </p:pic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56CD86F0-FDFA-4854-BFF9-533ED6BD79CB}"/>
              </a:ext>
            </a:extLst>
          </p:cNvPr>
          <p:cNvCxnSpPr/>
          <p:nvPr/>
        </p:nvCxnSpPr>
        <p:spPr>
          <a:xfrm>
            <a:off x="1534160" y="3952240"/>
            <a:ext cx="671640" cy="4876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47810B1-01B0-46B0-89CE-D896447B2C69}"/>
              </a:ext>
            </a:extLst>
          </p:cNvPr>
          <p:cNvSpPr txBox="1"/>
          <p:nvPr/>
        </p:nvSpPr>
        <p:spPr>
          <a:xfrm>
            <a:off x="5730240" y="1605281"/>
            <a:ext cx="188104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модуль 6,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Spotlight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on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the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UK: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“Прочитай и подбери к текстам картинки. Одна картинка лишняя.”</a:t>
            </a:r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DB8760E-91F5-44C2-B854-4A09219CE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8468" y="1659414"/>
            <a:ext cx="3868092" cy="5367678"/>
          </a:xfrm>
          <a:prstGeom prst="rect">
            <a:avLst/>
          </a:prstGeom>
        </p:spPr>
      </p:pic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DAB9EBDC-8EC7-4BE8-B701-DF12D28FA263}"/>
              </a:ext>
            </a:extLst>
          </p:cNvPr>
          <p:cNvCxnSpPr/>
          <p:nvPr/>
        </p:nvCxnSpPr>
        <p:spPr>
          <a:xfrm flipV="1">
            <a:off x="7223760" y="2987040"/>
            <a:ext cx="985520" cy="68072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1767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6882F8-FCBB-4E9E-A4BA-CB5B76718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" y="91441"/>
            <a:ext cx="11816080" cy="1016000"/>
          </a:xfrm>
        </p:spPr>
        <p:txBody>
          <a:bodyPr>
            <a:no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7. Нахождение в тексте запрашиваемой информации</a:t>
            </a:r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фактического характера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1400DF-96EA-421E-8CB3-D49E0F904EFA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3279120" y="3840479"/>
            <a:ext cx="751840" cy="233648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511C9A-02AF-42AC-A86D-2BDEA2C09FBB}"/>
              </a:ext>
            </a:extLst>
          </p:cNvPr>
          <p:cNvSpPr txBox="1"/>
          <p:nvPr/>
        </p:nvSpPr>
        <p:spPr>
          <a:xfrm>
            <a:off x="254000" y="1107441"/>
            <a:ext cx="2032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SB 2, урок 1а: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“Прочитай диалог еще раз и выбери правильный ответ.”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B15207D-D080-45A0-B10B-85545D3F2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182551"/>
            <a:ext cx="3810000" cy="5675449"/>
          </a:xfrm>
          <a:prstGeom prst="rect">
            <a:avLst/>
          </a:prstGeom>
        </p:spPr>
      </p:pic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7BC0E915-37CC-4B0E-8CFE-4F798AD6CE2F}"/>
              </a:ext>
            </a:extLst>
          </p:cNvPr>
          <p:cNvCxnSpPr/>
          <p:nvPr/>
        </p:nvCxnSpPr>
        <p:spPr>
          <a:xfrm>
            <a:off x="1026160" y="2966720"/>
            <a:ext cx="1330960" cy="30784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0F1E15DE-F137-4C6B-B506-C7E2DF874FEB}"/>
              </a:ext>
            </a:extLst>
          </p:cNvPr>
          <p:cNvSpPr txBox="1"/>
          <p:nvPr/>
        </p:nvSpPr>
        <p:spPr>
          <a:xfrm>
            <a:off x="6228080" y="1182551"/>
            <a:ext cx="166624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WB 2, модуль 2, урок I English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(прочитать текст и заполнить таблицу информацией из текста)</a:t>
            </a:r>
            <a:endParaRPr lang="ru-RU" dirty="0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75FD46C-25F7-4A1D-AB9B-A7F6D1DFC5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1118135"/>
            <a:ext cx="3942080" cy="5648424"/>
          </a:xfrm>
          <a:prstGeom prst="rect">
            <a:avLst/>
          </a:prstGeom>
        </p:spPr>
      </p:pic>
      <p:sp>
        <p:nvSpPr>
          <p:cNvPr id="20" name="Сердце 19">
            <a:extLst>
              <a:ext uri="{FF2B5EF4-FFF2-40B4-BE49-F238E27FC236}">
                <a16:creationId xmlns:a16="http://schemas.microsoft.com/office/drawing/2014/main" id="{B4417CDC-65E0-431C-A0A1-31CD9106BC2A}"/>
              </a:ext>
            </a:extLst>
          </p:cNvPr>
          <p:cNvSpPr/>
          <p:nvPr/>
        </p:nvSpPr>
        <p:spPr>
          <a:xfrm>
            <a:off x="7355840" y="1625600"/>
            <a:ext cx="142240" cy="11176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796F4F0C-15EB-4377-83BA-7BF371C259C8}"/>
              </a:ext>
            </a:extLst>
          </p:cNvPr>
          <p:cNvCxnSpPr/>
          <p:nvPr/>
        </p:nvCxnSpPr>
        <p:spPr>
          <a:xfrm flipV="1">
            <a:off x="7711440" y="1625600"/>
            <a:ext cx="670560" cy="12361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7451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A5628F-D929-454A-8C25-39D4752AE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6480" y="365125"/>
            <a:ext cx="4572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A98382-53BC-4F45-ACD2-FFF2B9EBC3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97840" y="1825625"/>
            <a:ext cx="45720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170D9E-BF77-470B-A739-44CFFF806F47}"/>
              </a:ext>
            </a:extLst>
          </p:cNvPr>
          <p:cNvSpPr txBox="1"/>
          <p:nvPr/>
        </p:nvSpPr>
        <p:spPr>
          <a:xfrm>
            <a:off x="304800" y="365125"/>
            <a:ext cx="20523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урок 2a: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“Прочитай письмо и ответь на вопросы.”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D8EA37-C080-4A77-A4BB-4867ACB889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813" y="431958"/>
            <a:ext cx="4129707" cy="5994083"/>
          </a:xfrm>
          <a:prstGeom prst="rect">
            <a:avLst/>
          </a:prstGeom>
        </p:spPr>
      </p:pic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3BA7B40C-3526-4C1B-905F-7B0A198C99A0}"/>
              </a:ext>
            </a:extLst>
          </p:cNvPr>
          <p:cNvCxnSpPr/>
          <p:nvPr/>
        </p:nvCxnSpPr>
        <p:spPr>
          <a:xfrm>
            <a:off x="873760" y="1565454"/>
            <a:ext cx="1584960" cy="76118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4E52546-420B-45D5-8667-FB8689A87614}"/>
              </a:ext>
            </a:extLst>
          </p:cNvPr>
          <p:cNvSpPr txBox="1"/>
          <p:nvPr/>
        </p:nvSpPr>
        <p:spPr>
          <a:xfrm>
            <a:off x="6319520" y="680719"/>
            <a:ext cx="170688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Cambria" panose="02040503050406030204" pitchFamily="18" charset="0"/>
              </a:rPr>
              <a:t>SB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модуль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2, Spotlight on the UK: 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“Read and complete the sentences about Danielle’s day.”</a:t>
            </a:r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82A55B8-2900-43CC-9F0F-EED35902DB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6452" y="497998"/>
            <a:ext cx="4191470" cy="5811362"/>
          </a:xfrm>
          <a:prstGeom prst="rect">
            <a:avLst/>
          </a:prstGeom>
        </p:spPr>
      </p:pic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6F63CB1A-C84F-4F70-A938-455C8EE2E5AA}"/>
              </a:ext>
            </a:extLst>
          </p:cNvPr>
          <p:cNvCxnSpPr/>
          <p:nvPr/>
        </p:nvCxnSpPr>
        <p:spPr>
          <a:xfrm>
            <a:off x="6888480" y="2712044"/>
            <a:ext cx="1310640" cy="169739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99184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D8672B-000A-4BF9-9368-5B743C889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" y="132081"/>
            <a:ext cx="11998960" cy="1558608"/>
          </a:xfrm>
        </p:spPr>
        <p:txBody>
          <a:bodyPr>
            <a:no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8. Использование языковой, в том числе контекстуальной, догадки</a:t>
            </a:r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для понимания основного</a:t>
            </a:r>
            <a:b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</a:b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содержания текста/нахождения нужной информации.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3C5B4E-D809-4367-B73D-B921EB1C32F8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4122400" y="1825625"/>
            <a:ext cx="27432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D3D1C9-100C-4481-8B39-68096CCCE06F}"/>
              </a:ext>
            </a:extLst>
          </p:cNvPr>
          <p:cNvSpPr txBox="1"/>
          <p:nvPr/>
        </p:nvSpPr>
        <p:spPr>
          <a:xfrm>
            <a:off x="193040" y="1825625"/>
            <a:ext cx="171704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модуль 6, урок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Fun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at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school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“Прочитай и выбери подходящий ответ.”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115C230-AE74-4B1A-89E2-B83F71C767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080" y="1690689"/>
            <a:ext cx="4185919" cy="5221945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A9CF9776-678C-4362-B17A-AFAF53364F3B}"/>
              </a:ext>
            </a:extLst>
          </p:cNvPr>
          <p:cNvCxnSpPr/>
          <p:nvPr/>
        </p:nvCxnSpPr>
        <p:spPr>
          <a:xfrm flipV="1">
            <a:off x="1280160" y="2915920"/>
            <a:ext cx="833120" cy="7924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950F57A-84AD-462B-97AD-41CFEA2CC53D}"/>
              </a:ext>
            </a:extLst>
          </p:cNvPr>
          <p:cNvSpPr txBox="1"/>
          <p:nvPr/>
        </p:nvSpPr>
        <p:spPr>
          <a:xfrm>
            <a:off x="5811519" y="2001520"/>
            <a:ext cx="200151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Cambria" panose="02040503050406030204" pitchFamily="18" charset="0"/>
              </a:rPr>
              <a:t>SB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урок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6а: 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“How much do you know about food around the world?”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67C9D85-D7D5-4030-94D3-D6527CD327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4969" y="1735614"/>
            <a:ext cx="3659508" cy="5078230"/>
          </a:xfrm>
          <a:prstGeom prst="rect">
            <a:avLst/>
          </a:prstGeom>
        </p:spPr>
      </p:pic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161C3E7E-274B-42C4-A08A-9140FA818ECF}"/>
              </a:ext>
            </a:extLst>
          </p:cNvPr>
          <p:cNvCxnSpPr/>
          <p:nvPr/>
        </p:nvCxnSpPr>
        <p:spPr>
          <a:xfrm flipV="1">
            <a:off x="7467600" y="2164080"/>
            <a:ext cx="812800" cy="11480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5686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BC9806-ACAB-4D26-8B4C-B4C55B6C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73199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9. 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Игнорирование отдельных</a:t>
            </a:r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незнакомых слов, не мешающих</a:t>
            </a:r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понимать основное содержание</a:t>
            </a:r>
            <a:b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</a:b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текста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3EC160-F7C9-481A-9E96-2C021145306C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2410440" y="3078479"/>
            <a:ext cx="2788920" cy="293592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EB9F18-3A7E-40CA-86BD-01CB48B0C6DB}"/>
              </a:ext>
            </a:extLst>
          </p:cNvPr>
          <p:cNvSpPr txBox="1"/>
          <p:nvPr/>
        </p:nvSpPr>
        <p:spPr>
          <a:xfrm>
            <a:off x="213360" y="1270001"/>
            <a:ext cx="18288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модуль 7,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Spotlight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on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the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USA: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“Прочитай и подбери картинки к выделенным словам.”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814571F-5EA1-42CF-872A-F3F462A21A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040" y="1386655"/>
            <a:ext cx="3769360" cy="5257984"/>
          </a:xfrm>
          <a:prstGeom prst="rect">
            <a:avLst/>
          </a:prstGeom>
        </p:spPr>
      </p:pic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68D84348-4B00-4C59-9DC5-52428AE6EB96}"/>
              </a:ext>
            </a:extLst>
          </p:cNvPr>
          <p:cNvCxnSpPr/>
          <p:nvPr/>
        </p:nvCxnSpPr>
        <p:spPr>
          <a:xfrm flipV="1">
            <a:off x="1534160" y="2424163"/>
            <a:ext cx="701040" cy="17679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A83DFD6-57EB-43D6-89D8-5DA412131E43}"/>
              </a:ext>
            </a:extLst>
          </p:cNvPr>
          <p:cNvSpPr txBox="1"/>
          <p:nvPr/>
        </p:nvSpPr>
        <p:spPr>
          <a:xfrm>
            <a:off x="6024880" y="1645920"/>
            <a:ext cx="186944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Cambria" panose="02040503050406030204" pitchFamily="18" charset="0"/>
              </a:rPr>
              <a:t>SB 4, Further Reading Practice: 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“What’s the moral of the story?”</a:t>
            </a:r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750CB4F-07A4-4108-A2EF-F6D58B916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1491" y="1078964"/>
            <a:ext cx="3927304" cy="5464075"/>
          </a:xfrm>
          <a:prstGeom prst="rect">
            <a:avLst/>
          </a:prstGeom>
        </p:spPr>
      </p:pic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C587BBD4-D721-47A9-ACF9-7AAA532DE676}"/>
              </a:ext>
            </a:extLst>
          </p:cNvPr>
          <p:cNvCxnSpPr/>
          <p:nvPr/>
        </p:nvCxnSpPr>
        <p:spPr>
          <a:xfrm>
            <a:off x="6563360" y="3400246"/>
            <a:ext cx="1899920" cy="211663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83231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609F92-F8DD-4A22-9FD2-A41DA7F60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80" y="1"/>
            <a:ext cx="11846560" cy="1483359"/>
          </a:xfrm>
        </p:spPr>
        <p:txBody>
          <a:bodyPr>
            <a:no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10. Догадка о значении незнакомых слов по сходству с русским языком, по словообразовательным элементам, контексту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DF0717-AE23-4D65-8165-87B33B027451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2781280" y="4866639"/>
            <a:ext cx="660400" cy="131032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9DCC6C-B673-4895-A5C8-E44800DC4C91}"/>
              </a:ext>
            </a:extLst>
          </p:cNvPr>
          <p:cNvSpPr txBox="1"/>
          <p:nvPr/>
        </p:nvSpPr>
        <p:spPr>
          <a:xfrm>
            <a:off x="264160" y="1351280"/>
            <a:ext cx="224771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Cambria" panose="02040503050406030204" pitchFamily="18" charset="0"/>
              </a:rPr>
              <a:t>SB 3, 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модуль 3, 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Spotlight on Russia: 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“I scream for ice cream”.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Ответь на вопросы.”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D26156-3048-4A6D-AFC2-20A6B985F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877" y="1473200"/>
            <a:ext cx="3912516" cy="5730240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7FEEDF07-2F52-4078-9C50-4CACEE2A75FE}"/>
              </a:ext>
            </a:extLst>
          </p:cNvPr>
          <p:cNvCxnSpPr/>
          <p:nvPr/>
        </p:nvCxnSpPr>
        <p:spPr>
          <a:xfrm>
            <a:off x="904240" y="2828608"/>
            <a:ext cx="1818640" cy="13065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03CDCD1-BB8E-43CE-BF38-49E949389B6F}"/>
              </a:ext>
            </a:extLst>
          </p:cNvPr>
          <p:cNvSpPr txBox="1"/>
          <p:nvPr/>
        </p:nvSpPr>
        <p:spPr>
          <a:xfrm>
            <a:off x="6424394" y="1676400"/>
            <a:ext cx="179504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Cambria" panose="02040503050406030204" pitchFamily="18" charset="0"/>
              </a:rPr>
              <a:t>SB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модуль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1, Spotlight on Russia: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 “What is a millionaire city? Read and answer.”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B94F17F-C3CD-403E-B0A0-89BACB227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9440" y="1241779"/>
            <a:ext cx="3912516" cy="54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4031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1D19C1-EE3A-4164-A656-B4A1186B9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365125"/>
            <a:ext cx="11724640" cy="833755"/>
          </a:xfrm>
        </p:spPr>
        <p:txBody>
          <a:bodyPr>
            <a:no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11. Чтение про себя и понимание запрашиваемой информации, представленной в </a:t>
            </a:r>
            <a:r>
              <a:rPr lang="ru-RU" sz="3600" b="0" i="0" u="none" strike="noStrike" baseline="0" dirty="0" err="1">
                <a:solidFill>
                  <a:schemeClr val="accent6"/>
                </a:solidFill>
                <a:latin typeface="Cambria" panose="02040503050406030204" pitchFamily="18" charset="0"/>
              </a:rPr>
              <a:t>несплошных</a:t>
            </a:r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текстах (таблице)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039B7F-0F96-4E7F-AE1B-DA098B01FEA8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2522200" y="3840479"/>
            <a:ext cx="45719" cy="233648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E0E20-BC63-49E6-BD47-01237F84F08A}"/>
              </a:ext>
            </a:extLst>
          </p:cNvPr>
          <p:cNvSpPr txBox="1"/>
          <p:nvPr/>
        </p:nvSpPr>
        <p:spPr>
          <a:xfrm>
            <a:off x="254000" y="1320800"/>
            <a:ext cx="2123440" cy="2038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урок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Spotlight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on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Russia: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“Ответь на вопросы, пользуясь информацией из таблицы.”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F57E1B1-DDA7-4DC8-B18E-EB8295844B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316" y="1491103"/>
            <a:ext cx="3759208" cy="5230202"/>
          </a:xfrm>
          <a:prstGeom prst="rect">
            <a:avLst/>
          </a:prstGeom>
        </p:spPr>
      </p:pic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A7543138-3AEB-420F-8F02-F034010425B0}"/>
              </a:ext>
            </a:extLst>
          </p:cNvPr>
          <p:cNvCxnSpPr/>
          <p:nvPr/>
        </p:nvCxnSpPr>
        <p:spPr>
          <a:xfrm>
            <a:off x="2001520" y="3119120"/>
            <a:ext cx="812800" cy="17068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1C7CF29-CEAD-4BF8-BE8F-DC0CE3FF918A}"/>
              </a:ext>
            </a:extLst>
          </p:cNvPr>
          <p:cNvSpPr txBox="1"/>
          <p:nvPr/>
        </p:nvSpPr>
        <p:spPr>
          <a:xfrm>
            <a:off x="6283959" y="1625600"/>
            <a:ext cx="1976124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baseline="0" dirty="0">
                <a:latin typeface="Cambria" panose="02040503050406030204" pitchFamily="18" charset="0"/>
              </a:rPr>
              <a:t>WB 3, модуль 2, урок I  English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(ответить на вопросы о родственных отношениях с опорой на семейное</a:t>
            </a:r>
          </a:p>
          <a:p>
            <a:pPr algn="l"/>
            <a:r>
              <a:rPr lang="ru-RU" sz="1800" b="0" i="0" u="none" strike="noStrike" baseline="0" dirty="0">
                <a:latin typeface="Cambria" panose="02040503050406030204" pitchFamily="18" charset="0"/>
              </a:rPr>
              <a:t>дерево).</a:t>
            </a:r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4915C52-5293-43F6-B445-46C9FB24D3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0083" y="1266546"/>
            <a:ext cx="3734872" cy="165171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6E79BE7-6586-49A7-A4CA-DF4BDAB95E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0899" y="2918261"/>
            <a:ext cx="3713240" cy="3857288"/>
          </a:xfrm>
          <a:prstGeom prst="rect">
            <a:avLst/>
          </a:prstGeom>
        </p:spPr>
      </p:pic>
      <p:sp>
        <p:nvSpPr>
          <p:cNvPr id="18" name="Сердце 17">
            <a:extLst>
              <a:ext uri="{FF2B5EF4-FFF2-40B4-BE49-F238E27FC236}">
                <a16:creationId xmlns:a16="http://schemas.microsoft.com/office/drawing/2014/main" id="{47EEA05F-ACC7-4778-842D-8EFB3085CD2A}"/>
              </a:ext>
            </a:extLst>
          </p:cNvPr>
          <p:cNvSpPr/>
          <p:nvPr/>
        </p:nvSpPr>
        <p:spPr>
          <a:xfrm>
            <a:off x="7013807" y="2092403"/>
            <a:ext cx="108353" cy="102157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7533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4E8E6A-0933-4F36-98E3-32B551CCF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0" y="365125"/>
            <a:ext cx="84328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F7F8C1-F0D7-406E-B9A3-87332E9544F0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3360400" y="1825625"/>
            <a:ext cx="17272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A7F8DF-46EE-4F31-BFCE-BD60B6ECE072}"/>
              </a:ext>
            </a:extLst>
          </p:cNvPr>
          <p:cNvSpPr txBox="1"/>
          <p:nvPr/>
        </p:nvSpPr>
        <p:spPr>
          <a:xfrm>
            <a:off x="162560" y="365125"/>
            <a:ext cx="18796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Cambria" panose="02040503050406030204" pitchFamily="18" charset="0"/>
              </a:rPr>
              <a:t>SB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урок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13b: 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“The chart shows where the children of year 4 were at the weekend. Answer the questions.”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29BB23D-FF30-4202-8758-7F06744B1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996" y="348195"/>
            <a:ext cx="4398116" cy="6161610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D7038E97-2B0B-4984-97A7-194E3384BD4A}"/>
              </a:ext>
            </a:extLst>
          </p:cNvPr>
          <p:cNvCxnSpPr/>
          <p:nvPr/>
        </p:nvCxnSpPr>
        <p:spPr>
          <a:xfrm>
            <a:off x="863600" y="2773680"/>
            <a:ext cx="1778000" cy="18592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541324D-DCED-42FE-A74D-2E2F3ED0D140}"/>
              </a:ext>
            </a:extLst>
          </p:cNvPr>
          <p:cNvSpPr txBox="1"/>
          <p:nvPr/>
        </p:nvSpPr>
        <p:spPr>
          <a:xfrm>
            <a:off x="6461760" y="365125"/>
            <a:ext cx="166274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WB 4, модуль 6, урок 12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(используя информацию в таблице, описать день девочки)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3B989F6-1A48-47AE-AEB4-CDD2B81F80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4508" y="447039"/>
            <a:ext cx="3956780" cy="6045835"/>
          </a:xfrm>
          <a:prstGeom prst="rect">
            <a:avLst/>
          </a:prstGeom>
        </p:spPr>
      </p:pic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71A76CE6-30C7-4051-BC85-A76B1B4A595E}"/>
              </a:ext>
            </a:extLst>
          </p:cNvPr>
          <p:cNvCxnSpPr/>
          <p:nvPr/>
        </p:nvCxnSpPr>
        <p:spPr>
          <a:xfrm flipV="1">
            <a:off x="7772400" y="914400"/>
            <a:ext cx="640080" cy="13614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55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9EF02-9E6A-4DF4-A85E-3BC577139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200025"/>
            <a:ext cx="11153775" cy="14906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i="0" u="none" strike="noStrike" baseline="0" dirty="0">
                <a:solidFill>
                  <a:srgbClr val="FF0000"/>
                </a:solidFill>
                <a:latin typeface="Arial" panose="020B0604020202020204" pitchFamily="34" charset="0"/>
              </a:rPr>
              <a:t>Функциональная грамотность </a:t>
            </a:r>
            <a:r>
              <a:rPr lang="ru-RU" sz="4400" b="1" i="0" u="none" strike="noStrike" baseline="0" dirty="0">
                <a:solidFill>
                  <a:srgbClr val="001F5F"/>
                </a:solidFill>
                <a:latin typeface="Arial" panose="020B0604020202020204" pitchFamily="34" charset="0"/>
              </a:rPr>
              <a:t>– это готовность и способность к решению проблем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8C5E95-18D2-4821-8842-31E6C4386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49" y="1590674"/>
            <a:ext cx="11153775" cy="484822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1800" b="0" i="0" u="none" strike="noStrike" baseline="0" dirty="0">
              <a:solidFill>
                <a:srgbClr val="001F5F"/>
              </a:solidFill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3600" b="1" i="0" u="sng" strike="noStrike" baseline="0" dirty="0">
                <a:solidFill>
                  <a:srgbClr val="FF0000"/>
                </a:solidFill>
                <a:latin typeface="Arial" panose="020B0604020202020204" pitchFamily="34" charset="0"/>
              </a:rPr>
              <a:t>Функциональная грамотность </a:t>
            </a:r>
            <a:r>
              <a:rPr lang="ru-RU" sz="3600" b="1" i="0" u="none" strike="noStrike" baseline="0" dirty="0">
                <a:solidFill>
                  <a:srgbClr val="001F5F"/>
                </a:solidFill>
                <a:latin typeface="Arial" panose="020B0604020202020204" pitchFamily="34" charset="0"/>
              </a:rPr>
              <a:t>– это не новые знания.</a:t>
            </a:r>
            <a:endParaRPr lang="ru-RU" sz="3600" b="0" i="0" u="none" strike="noStrike" baseline="0" dirty="0">
              <a:solidFill>
                <a:srgbClr val="001F5F"/>
              </a:solidFill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3600" b="0" i="0" u="none" strike="noStrike" baseline="0" dirty="0">
                <a:solidFill>
                  <a:srgbClr val="001F5F"/>
                </a:solidFill>
                <a:latin typeface="Arial" panose="020B0604020202020204" pitchFamily="34" charset="0"/>
              </a:rPr>
              <a:t>В первую очередь, это – </a:t>
            </a:r>
            <a:r>
              <a:rPr lang="ru-RU" sz="3600" b="1" i="0" u="none" strike="noStrike" baseline="0" dirty="0">
                <a:solidFill>
                  <a:srgbClr val="00B050"/>
                </a:solidFill>
                <a:latin typeface="Arial" panose="020B0604020202020204" pitchFamily="34" charset="0"/>
              </a:rPr>
              <a:t>КОМПЕТЕНЦИИ</a:t>
            </a:r>
            <a:r>
              <a:rPr lang="ru-RU" sz="3600" b="0" i="0" u="none" strike="noStrike" baseline="0" dirty="0">
                <a:solidFill>
                  <a:srgbClr val="001F5F"/>
                </a:solidFill>
                <a:latin typeface="Arial" panose="020B0604020202020204" pitchFamily="34" charset="0"/>
              </a:rPr>
              <a:t>, готовность и способность </a:t>
            </a:r>
            <a:r>
              <a:rPr lang="ru-RU" sz="3600" b="1" i="0" u="none" strike="noStrike" baseline="0" dirty="0">
                <a:solidFill>
                  <a:srgbClr val="00B050"/>
                </a:solidFill>
                <a:latin typeface="Arial" panose="020B0604020202020204" pitchFamily="34" charset="0"/>
              </a:rPr>
              <a:t>ДЕЙСТВОВАТЬ</a:t>
            </a:r>
            <a:r>
              <a:rPr lang="ru-RU" sz="3600" b="1" i="0" u="none" strike="noStrike" baseline="0" dirty="0">
                <a:solidFill>
                  <a:srgbClr val="001F5F"/>
                </a:solidFill>
                <a:latin typeface="Arial" panose="020B0604020202020204" pitchFamily="34" charset="0"/>
              </a:rPr>
              <a:t> </a:t>
            </a:r>
            <a:r>
              <a:rPr lang="ru-RU" sz="3600" b="0" i="0" u="none" strike="noStrike" baseline="0" dirty="0">
                <a:solidFill>
                  <a:srgbClr val="001F5F"/>
                </a:solidFill>
                <a:latin typeface="Arial" panose="020B0604020202020204" pitchFamily="34" charset="0"/>
              </a:rPr>
              <a:t>с опорой на уже полученные знания по </a:t>
            </a:r>
            <a:r>
              <a:rPr lang="ru-RU" sz="3600" b="0" i="0" u="none" strike="noStrike" baseline="0" dirty="0">
                <a:solidFill>
                  <a:srgbClr val="00B050"/>
                </a:solidFill>
                <a:latin typeface="Arial" panose="020B0604020202020204" pitchFamily="34" charset="0"/>
              </a:rPr>
              <a:t>РАЗНЫМ</a:t>
            </a:r>
            <a:r>
              <a:rPr lang="ru-RU" sz="3600" b="0" i="0" u="none" strike="noStrike" baseline="0" dirty="0">
                <a:solidFill>
                  <a:srgbClr val="001F5F"/>
                </a:solidFill>
                <a:latin typeface="Arial" panose="020B0604020202020204" pitchFamily="34" charset="0"/>
              </a:rPr>
              <a:t> предметам и жизненный опыт.</a:t>
            </a:r>
          </a:p>
          <a:p>
            <a:pPr marL="0" indent="0" algn="ctr">
              <a:buNone/>
            </a:pPr>
            <a:r>
              <a:rPr lang="ru-RU" sz="3600" b="0" i="0" u="none" strike="noStrike" baseline="0" dirty="0">
                <a:solidFill>
                  <a:srgbClr val="001F5F"/>
                </a:solidFill>
                <a:latin typeface="Arial" panose="020B0604020202020204" pitchFamily="34" charset="0"/>
              </a:rPr>
              <a:t>Это способность к </a:t>
            </a:r>
            <a:r>
              <a:rPr lang="ru-RU" sz="3600" b="1" i="0" u="none" strike="noStrike" baseline="0" dirty="0">
                <a:solidFill>
                  <a:srgbClr val="FFC000"/>
                </a:solidFill>
                <a:latin typeface="Arial" panose="020B0604020202020204" pitchFamily="34" charset="0"/>
              </a:rPr>
              <a:t>обобщениям</a:t>
            </a:r>
            <a:r>
              <a:rPr lang="ru-RU" sz="3600" b="0" i="0" u="none" strike="noStrike" baseline="0" dirty="0">
                <a:solidFill>
                  <a:srgbClr val="001F5F"/>
                </a:solidFill>
                <a:latin typeface="Arial" panose="020B0604020202020204" pitchFamily="34" charset="0"/>
              </a:rPr>
              <a:t>, </a:t>
            </a:r>
            <a:r>
              <a:rPr lang="ru-RU" sz="3600" b="1" i="0" u="none" strike="noStrike" baseline="0" dirty="0">
                <a:solidFill>
                  <a:srgbClr val="FFC000"/>
                </a:solidFill>
                <a:latin typeface="Arial" panose="020B0604020202020204" pitchFamily="34" charset="0"/>
              </a:rPr>
              <a:t>синтезу</a:t>
            </a:r>
            <a:r>
              <a:rPr lang="ru-RU" sz="3600" b="0" i="0" u="none" strike="noStrike" baseline="0" dirty="0">
                <a:solidFill>
                  <a:srgbClr val="001F5F"/>
                </a:solidFill>
                <a:latin typeface="Arial" panose="020B0604020202020204" pitchFamily="34" charset="0"/>
              </a:rPr>
              <a:t>, </a:t>
            </a:r>
            <a:r>
              <a:rPr lang="ru-RU" sz="3600" b="1" i="0" u="none" strike="noStrike" baseline="0" dirty="0">
                <a:solidFill>
                  <a:srgbClr val="FFC000"/>
                </a:solidFill>
                <a:latin typeface="Arial" panose="020B0604020202020204" pitchFamily="34" charset="0"/>
              </a:rPr>
              <a:t>интеграции,</a:t>
            </a:r>
            <a:r>
              <a:rPr lang="ru-RU" sz="3600" b="0" i="0" u="none" strike="noStrike" baseline="0" dirty="0">
                <a:solidFill>
                  <a:srgbClr val="001F5F"/>
                </a:solidFill>
                <a:latin typeface="Arial" panose="020B0604020202020204" pitchFamily="34" charset="0"/>
              </a:rPr>
              <a:t> </a:t>
            </a:r>
            <a:r>
              <a:rPr lang="ru-RU" sz="3600" b="1" i="0" u="none" strike="noStrike" baseline="0" dirty="0">
                <a:solidFill>
                  <a:srgbClr val="FFC000"/>
                </a:solidFill>
                <a:latin typeface="Arial" panose="020B0604020202020204" pitchFamily="34" charset="0"/>
              </a:rPr>
              <a:t>переносу</a:t>
            </a:r>
            <a:r>
              <a:rPr lang="ru-RU" sz="3600" b="1" i="0" u="none" strike="noStrike" baseline="0" dirty="0">
                <a:solidFill>
                  <a:srgbClr val="001F5F"/>
                </a:solidFill>
                <a:latin typeface="Arial" panose="020B0604020202020204" pitchFamily="34" charset="0"/>
              </a:rPr>
              <a:t> </a:t>
            </a:r>
            <a:r>
              <a:rPr lang="ru-RU" sz="3600" b="0" i="0" u="none" strike="noStrike" baseline="0" dirty="0">
                <a:solidFill>
                  <a:srgbClr val="001F5F"/>
                </a:solidFill>
                <a:latin typeface="Arial" panose="020B0604020202020204" pitchFamily="34" charset="0"/>
              </a:rPr>
              <a:t>знаний, умений, навыков.</a:t>
            </a:r>
          </a:p>
          <a:p>
            <a:pPr marL="0" indent="0" algn="ctr">
              <a:buNone/>
            </a:pPr>
            <a:r>
              <a:rPr lang="ru-RU" sz="3600" b="0" i="0" u="none" strike="noStrike" baseline="0" dirty="0">
                <a:solidFill>
                  <a:srgbClr val="001F5F"/>
                </a:solidFill>
                <a:latin typeface="Arial" panose="020B0604020202020204" pitchFamily="34" charset="0"/>
              </a:rPr>
              <a:t>Поэтому очень важно, </a:t>
            </a:r>
            <a:r>
              <a:rPr lang="ru-RU" sz="3600" b="1" i="0" u="none" strike="noStrike" baseline="0" dirty="0">
                <a:solidFill>
                  <a:srgbClr val="FF0000"/>
                </a:solidFill>
                <a:latin typeface="Arial" panose="020B0604020202020204" pitchFamily="34" charset="0"/>
              </a:rPr>
              <a:t>КАКИЕ УЧЕБНЫЕ ЗАДАНИЯ И КАК </a:t>
            </a:r>
            <a:r>
              <a:rPr lang="ru-RU" sz="3600" b="0" i="0" u="none" strike="noStrike" baseline="0" dirty="0">
                <a:solidFill>
                  <a:srgbClr val="001F5F"/>
                </a:solidFill>
                <a:latin typeface="Arial" panose="020B0604020202020204" pitchFamily="34" charset="0"/>
              </a:rPr>
              <a:t>предлагает педагог учащимся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64696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2AD774-3FF3-44F5-8CBA-BAEC3917F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80" y="111761"/>
            <a:ext cx="11816080" cy="955040"/>
          </a:xfrm>
        </p:spPr>
        <p:txBody>
          <a:bodyPr>
            <a:no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12. Работа с информацией, представленной в разных</a:t>
            </a:r>
            <a:b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</a:b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форматах (текст, рисунок, таблица)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803D4B-CFA3-427F-B0DA-4F261FA56760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2628879" y="3759199"/>
            <a:ext cx="142240" cy="24177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88DA84-B0EE-4176-824C-8D1747383664}"/>
              </a:ext>
            </a:extLst>
          </p:cNvPr>
          <p:cNvSpPr txBox="1"/>
          <p:nvPr/>
        </p:nvSpPr>
        <p:spPr>
          <a:xfrm>
            <a:off x="243840" y="1158239"/>
            <a:ext cx="207264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baseline="0" dirty="0">
                <a:latin typeface="Cambria" panose="02040503050406030204" pitchFamily="18" charset="0"/>
              </a:rPr>
              <a:t>WB 2, модуль 4, урок 10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(пользуясь информацией из текста, раскрасить мебель в комнате в</a:t>
            </a:r>
          </a:p>
          <a:p>
            <a:pPr algn="l"/>
            <a:r>
              <a:rPr lang="ru-RU" sz="1800" b="0" i="0" u="none" strike="noStrike" baseline="0" dirty="0">
                <a:latin typeface="Cambria" panose="02040503050406030204" pitchFamily="18" charset="0"/>
              </a:rPr>
              <a:t>соответствующий цвет)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955E6F3-0E14-4117-BD5A-34D8B0C8CC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274" y="1011095"/>
            <a:ext cx="3835846" cy="5496207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2F9FD0B4-C4D2-4E05-B33C-DD2E3B0CAB96}"/>
              </a:ext>
            </a:extLst>
          </p:cNvPr>
          <p:cNvCxnSpPr/>
          <p:nvPr/>
        </p:nvCxnSpPr>
        <p:spPr>
          <a:xfrm>
            <a:off x="1483360" y="3921760"/>
            <a:ext cx="934720" cy="6197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645B28A-B90A-46A4-9431-CC6AF6A34482}"/>
              </a:ext>
            </a:extLst>
          </p:cNvPr>
          <p:cNvSpPr txBox="1"/>
          <p:nvPr/>
        </p:nvSpPr>
        <p:spPr>
          <a:xfrm>
            <a:off x="6040120" y="1158239"/>
            <a:ext cx="16865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модуль 1, урок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Spotlight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on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the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UK: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 “Прочитай текст и заполни таблицу.”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934273C-52BC-4E6B-B7B8-003095EEC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4329" y="1259841"/>
            <a:ext cx="3953831" cy="5496207"/>
          </a:xfrm>
          <a:prstGeom prst="rect">
            <a:avLst/>
          </a:prstGeom>
        </p:spPr>
      </p:pic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B0ECE592-90CD-4149-A20C-A8DA9475036B}"/>
              </a:ext>
            </a:extLst>
          </p:cNvPr>
          <p:cNvCxnSpPr/>
          <p:nvPr/>
        </p:nvCxnSpPr>
        <p:spPr>
          <a:xfrm flipV="1">
            <a:off x="7203440" y="2589400"/>
            <a:ext cx="1148080" cy="87716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29610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3800C8-AF57-4B57-B186-F1603988D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8560" y="365125"/>
            <a:ext cx="74168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5126EE-A04D-4C4D-8B12-960974B5FE94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3187680" y="1825625"/>
            <a:ext cx="26416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72716E-A42F-4DEB-A176-112FD01A9F39}"/>
              </a:ext>
            </a:extLst>
          </p:cNvPr>
          <p:cNvSpPr txBox="1"/>
          <p:nvPr/>
        </p:nvSpPr>
        <p:spPr>
          <a:xfrm>
            <a:off x="243840" y="284480"/>
            <a:ext cx="175768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WB 3, модуль 5, урок 9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(посмотреть на картинки и записать их различия)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5515B0F-BD46-4BBE-A0AC-BFEC8E1764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647" y="151443"/>
            <a:ext cx="3785673" cy="167418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04B8D17-1FB1-466B-B160-245B02EC1C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6647" y="1825625"/>
            <a:ext cx="3812464" cy="396036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8E944E8-0D5C-4D21-8A89-60F4F1C4D721}"/>
              </a:ext>
            </a:extLst>
          </p:cNvPr>
          <p:cNvSpPr txBox="1"/>
          <p:nvPr/>
        </p:nvSpPr>
        <p:spPr>
          <a:xfrm>
            <a:off x="5985428" y="284480"/>
            <a:ext cx="181864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SB 4, Вводный урок: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 “Это библиотечный формуляр. Прочитай и ответь на вопросы.”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8003AF3-90C4-4FD1-9CA1-9145FD3D2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4068" y="151443"/>
            <a:ext cx="4319594" cy="6025520"/>
          </a:xfrm>
          <a:prstGeom prst="rect">
            <a:avLst/>
          </a:prstGeom>
        </p:spPr>
      </p:pic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1956675C-FBB2-4CE6-87A4-1EF80C327B9D}"/>
              </a:ext>
            </a:extLst>
          </p:cNvPr>
          <p:cNvCxnSpPr/>
          <p:nvPr/>
        </p:nvCxnSpPr>
        <p:spPr>
          <a:xfrm flipV="1">
            <a:off x="7315200" y="711200"/>
            <a:ext cx="883920" cy="13276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50606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B8319C-E973-4326-B8C7-B7CB293C1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73759"/>
          </a:xfrm>
        </p:spPr>
        <p:txBody>
          <a:bodyPr>
            <a:normAutofit/>
          </a:bodyPr>
          <a:lstStyle/>
          <a:p>
            <a:pPr algn="ctr"/>
            <a:r>
              <a:rPr lang="ru-RU" b="1" u="none" strike="noStrike" baseline="0" dirty="0">
                <a:solidFill>
                  <a:srgbClr val="FF0000"/>
                </a:solidFill>
                <a:latin typeface="+mn-lt"/>
              </a:rPr>
              <a:t>Математическая грамотность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2182C8-98E7-4D72-B37A-661FF81A0D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920" y="670561"/>
            <a:ext cx="10977880" cy="15443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1. Распознавание проблем, возникающих в окружающем мире, которые могут быть решены средствами математики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A76635-62B1-490A-B7E0-1E095CBB893D}"/>
              </a:ext>
            </a:extLst>
          </p:cNvPr>
          <p:cNvSpPr txBox="1"/>
          <p:nvPr/>
        </p:nvSpPr>
        <p:spPr>
          <a:xfrm rot="10800000" flipV="1">
            <a:off x="213360" y="1814007"/>
            <a:ext cx="202184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модуль 3, урок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Fun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at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school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“Отгадай, какая у них любимая еда.”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FAC575-F817-4465-B7F9-D970B1CBF0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3966" y="2214881"/>
            <a:ext cx="3572034" cy="4969786"/>
          </a:xfrm>
          <a:prstGeom prst="rect">
            <a:avLst/>
          </a:prstGeom>
        </p:spPr>
      </p:pic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F8207DA0-E053-497F-A2DD-134004ED3CF4}"/>
              </a:ext>
            </a:extLst>
          </p:cNvPr>
          <p:cNvCxnSpPr/>
          <p:nvPr/>
        </p:nvCxnSpPr>
        <p:spPr>
          <a:xfrm>
            <a:off x="1869440" y="2733040"/>
            <a:ext cx="894080" cy="6959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DB66D40-EDE8-4784-BAFF-7CEE9D7EBE26}"/>
              </a:ext>
            </a:extLst>
          </p:cNvPr>
          <p:cNvSpPr txBox="1"/>
          <p:nvPr/>
        </p:nvSpPr>
        <p:spPr>
          <a:xfrm>
            <a:off x="6384766" y="2319607"/>
            <a:ext cx="198707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Cambria" panose="02040503050406030204" pitchFamily="18" charset="0"/>
              </a:rPr>
              <a:t>SB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модуль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1,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урок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Spotlight on Russia: 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“Put the cities in order. Start with the biggest city.”</a:t>
            </a:r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A10E85A-7EEB-4909-840A-ED2D63D1DA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622" y="1814008"/>
            <a:ext cx="3553478" cy="4952552"/>
          </a:xfrm>
          <a:prstGeom prst="rect">
            <a:avLst/>
          </a:prstGeom>
        </p:spPr>
      </p:pic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666EA10A-798D-4C40-A948-2FCAA8F1C4FD}"/>
              </a:ext>
            </a:extLst>
          </p:cNvPr>
          <p:cNvCxnSpPr/>
          <p:nvPr/>
        </p:nvCxnSpPr>
        <p:spPr>
          <a:xfrm>
            <a:off x="7904480" y="3982720"/>
            <a:ext cx="894080" cy="15138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95430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A48FFF-08A4-4A1E-B2A8-043CB9719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1"/>
            <a:ext cx="12110720" cy="1107439"/>
          </a:xfrm>
        </p:spPr>
        <p:txBody>
          <a:bodyPr>
            <a:norm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2. Применение  математических понятий, фактов, процедур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5103FF-5993-4D0D-BFB9-328F50AD80FC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2893040" y="3606799"/>
            <a:ext cx="436880" cy="25701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0591D4-7AF7-4E5A-9E07-6E438CFEF978}"/>
              </a:ext>
            </a:extLst>
          </p:cNvPr>
          <p:cNvSpPr txBox="1"/>
          <p:nvPr/>
        </p:nvSpPr>
        <p:spPr>
          <a:xfrm>
            <a:off x="274320" y="1270000"/>
            <a:ext cx="151384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урок 1b: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“Слушай и повторяй, а затем реши примеры и прочитай их вслух.”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2E2A8D1-A01A-4087-ABC8-34622A2145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160" y="1107440"/>
            <a:ext cx="4063718" cy="5648960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6A0C87E9-84F3-48E1-9CA9-B6BCC120CAC0}"/>
              </a:ext>
            </a:extLst>
          </p:cNvPr>
          <p:cNvCxnSpPr/>
          <p:nvPr/>
        </p:nvCxnSpPr>
        <p:spPr>
          <a:xfrm>
            <a:off x="629920" y="3606799"/>
            <a:ext cx="1574800" cy="142240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7DDA6E9-389C-4CF2-9C82-63B4DF90CDCB}"/>
              </a:ext>
            </a:extLst>
          </p:cNvPr>
          <p:cNvSpPr txBox="1"/>
          <p:nvPr/>
        </p:nvSpPr>
        <p:spPr>
          <a:xfrm>
            <a:off x="5851878" y="1432560"/>
            <a:ext cx="180876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WB 4, модуль 1, урок 2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(в таблицу записать  словами числа по возрастанию)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048CA77-959B-4ECB-BECF-B4044EDAF7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2691" y="863600"/>
            <a:ext cx="4087780" cy="5884643"/>
          </a:xfrm>
          <a:prstGeom prst="rect">
            <a:avLst/>
          </a:prstGeom>
        </p:spPr>
      </p:pic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4BDFBA7C-B365-49DD-B1E1-8611A517CBF0}"/>
              </a:ext>
            </a:extLst>
          </p:cNvPr>
          <p:cNvCxnSpPr/>
          <p:nvPr/>
        </p:nvCxnSpPr>
        <p:spPr>
          <a:xfrm flipV="1">
            <a:off x="7091680" y="1432560"/>
            <a:ext cx="1036320" cy="9652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16885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0FAB0C-7602-4735-A188-AD77DDAF9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80" y="1"/>
            <a:ext cx="11897360" cy="681036"/>
          </a:xfrm>
        </p:spPr>
        <p:txBody>
          <a:bodyPr>
            <a:norm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3. Распознавание геометрических фигур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EF15CE-8405-4871-B94D-E3A6F56F43FF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3268960" y="1825625"/>
            <a:ext cx="112776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05E099-273B-4EE1-BFBA-50A286D434C8}"/>
              </a:ext>
            </a:extLst>
          </p:cNvPr>
          <p:cNvSpPr txBox="1"/>
          <p:nvPr/>
        </p:nvSpPr>
        <p:spPr>
          <a:xfrm>
            <a:off x="132080" y="772160"/>
            <a:ext cx="18897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модуль 1, урок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Fun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at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school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“Скажи, на какую из этих форм похожи предметы на картинках.”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EA8B7C-5F46-40BF-ADB0-77F1FDADC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552" y="863600"/>
            <a:ext cx="3916640" cy="5463429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F83DE658-4631-4DB8-937C-2FA33530868A}"/>
              </a:ext>
            </a:extLst>
          </p:cNvPr>
          <p:cNvCxnSpPr/>
          <p:nvPr/>
        </p:nvCxnSpPr>
        <p:spPr>
          <a:xfrm>
            <a:off x="508000" y="2997200"/>
            <a:ext cx="1737360" cy="123952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2A3A6B7-4B0E-4F69-B6E6-094983044977}"/>
              </a:ext>
            </a:extLst>
          </p:cNvPr>
          <p:cNvSpPr txBox="1"/>
          <p:nvPr/>
        </p:nvSpPr>
        <p:spPr>
          <a:xfrm>
            <a:off x="6014192" y="863600"/>
            <a:ext cx="181916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Cambria" panose="02040503050406030204" pitchFamily="18" charset="0"/>
              </a:rPr>
              <a:t>SB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вводный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модуль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b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: “Copy the shapes. Listen and </a:t>
            </a:r>
            <a:r>
              <a:rPr lang="en-US" sz="1800" b="0" i="0" u="none" strike="noStrike" baseline="0" dirty="0" err="1">
                <a:latin typeface="Cambria" panose="02040503050406030204" pitchFamily="18" charset="0"/>
              </a:rPr>
              <a:t>colour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. Then say.”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1E7D0A5-E7FC-4B5C-A654-392729A3B0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1060" y="772159"/>
            <a:ext cx="4058380" cy="5661146"/>
          </a:xfrm>
          <a:prstGeom prst="rect">
            <a:avLst/>
          </a:prstGeom>
        </p:spPr>
      </p:pic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5BF32937-511C-4240-BFE6-F522D8AFA1AA}"/>
              </a:ext>
            </a:extLst>
          </p:cNvPr>
          <p:cNvCxnSpPr/>
          <p:nvPr/>
        </p:nvCxnSpPr>
        <p:spPr>
          <a:xfrm>
            <a:off x="6522720" y="2448560"/>
            <a:ext cx="1590080" cy="13106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14784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9BC8C-73D8-4FB3-9A42-F8E28D83D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" y="1"/>
            <a:ext cx="11958320" cy="1087119"/>
          </a:xfrm>
        </p:spPr>
        <p:txBody>
          <a:bodyPr>
            <a:no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4. Работа с информацией, представленной в графической</a:t>
            </a:r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форме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13513E-1658-49D4-B45C-DFF35B768EA6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2710160" y="1825625"/>
            <a:ext cx="18288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9551D7-7ADD-441E-B274-622CE66298FB}"/>
              </a:ext>
            </a:extLst>
          </p:cNvPr>
          <p:cNvSpPr txBox="1"/>
          <p:nvPr/>
        </p:nvSpPr>
        <p:spPr>
          <a:xfrm>
            <a:off x="853440" y="1158241"/>
            <a:ext cx="37896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вводный модуль b: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“Перерисуй анкету в тетрадь, заполни ее и расскажи одноклассникам о себе.”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CFB25CC-4BDC-447E-8657-53212E6B6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120" y="1087120"/>
            <a:ext cx="4338320" cy="6030684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33A9E3BD-2955-4D4E-BB84-EFDC36260D60}"/>
              </a:ext>
            </a:extLst>
          </p:cNvPr>
          <p:cNvCxnSpPr/>
          <p:nvPr/>
        </p:nvCxnSpPr>
        <p:spPr>
          <a:xfrm>
            <a:off x="3830320" y="2062480"/>
            <a:ext cx="1239520" cy="3352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05357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E2B3EC-2270-4687-80ED-B8962D22B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" y="91441"/>
            <a:ext cx="11816080" cy="1259839"/>
          </a:xfrm>
        </p:spPr>
        <p:txBody>
          <a:bodyPr>
            <a:no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5. Использование начальных</a:t>
            </a:r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математических знаний</a:t>
            </a:r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для решения учебных и практических задач в повседневных ситуациях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6F3951-2E35-4DEA-B31A-D30B96CA3BAC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2760960" y="3921759"/>
            <a:ext cx="304800" cy="225520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724D78-EEC0-4756-8D15-282CACFFD1C0}"/>
              </a:ext>
            </a:extLst>
          </p:cNvPr>
          <p:cNvSpPr txBox="1"/>
          <p:nvPr/>
        </p:nvSpPr>
        <p:spPr>
          <a:xfrm>
            <a:off x="335280" y="1351280"/>
            <a:ext cx="204216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baseline="0" dirty="0">
                <a:latin typeface="Cambria" panose="02040503050406030204" pitchFamily="18" charset="0"/>
              </a:rPr>
              <a:t>WB 2, модуль 2, урок 4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 (познакомиться с числительными и </a:t>
            </a:r>
            <a:r>
              <a:rPr lang="ru-RU" dirty="0">
                <a:latin typeface="Cambria" panose="02040503050406030204" pitchFamily="18" charset="0"/>
              </a:rPr>
              <a:t>научиться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 употреблять их в повседневных ситуациях:</a:t>
            </a:r>
          </a:p>
          <a:p>
            <a:pPr algn="l"/>
            <a:r>
              <a:rPr lang="ru-RU" sz="1800" b="0" i="0" u="none" strike="noStrike" baseline="0" dirty="0">
                <a:latin typeface="Cambria" panose="02040503050406030204" pitchFamily="18" charset="0"/>
              </a:rPr>
              <a:t>при счете, разговоре о возрасте)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36DE58C-6EB5-4B72-85C6-772B91BE5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3194" y="1473552"/>
            <a:ext cx="3835846" cy="5496207"/>
          </a:xfrm>
          <a:prstGeom prst="rect">
            <a:avLst/>
          </a:prstGeom>
        </p:spPr>
      </p:pic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A5FEEED8-5CE1-413C-B604-ACF5B4C21FA4}"/>
              </a:ext>
            </a:extLst>
          </p:cNvPr>
          <p:cNvCxnSpPr/>
          <p:nvPr/>
        </p:nvCxnSpPr>
        <p:spPr>
          <a:xfrm flipV="1">
            <a:off x="1788160" y="3261360"/>
            <a:ext cx="934720" cy="10261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6BA90F3-067E-4A49-B8B5-EB18015AFE07}"/>
              </a:ext>
            </a:extLst>
          </p:cNvPr>
          <p:cNvSpPr txBox="1"/>
          <p:nvPr/>
        </p:nvSpPr>
        <p:spPr>
          <a:xfrm>
            <a:off x="5983133" y="1473552"/>
            <a:ext cx="202184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WB 3, модуль 2, урок 4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(сосчитать предметы на картинках и записать результаты подсчетов словами)</a:t>
            </a:r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EDAB18F-B031-48F5-9F45-61040B4414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139" y="1378679"/>
            <a:ext cx="4113941" cy="181935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B951F09-5CCF-478D-BD2E-C269AE343B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3806" y="3198034"/>
            <a:ext cx="3706840" cy="3850640"/>
          </a:xfrm>
          <a:prstGeom prst="rect">
            <a:avLst/>
          </a:prstGeom>
        </p:spPr>
      </p:pic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E5F8EF7F-AD24-47D7-B732-059D200282E3}"/>
              </a:ext>
            </a:extLst>
          </p:cNvPr>
          <p:cNvCxnSpPr/>
          <p:nvPr/>
        </p:nvCxnSpPr>
        <p:spPr>
          <a:xfrm flipV="1">
            <a:off x="7274560" y="2627714"/>
            <a:ext cx="975360" cy="9384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60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82B2A-095C-4691-A23B-D4B45C2A2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71119"/>
            <a:ext cx="10515600" cy="944879"/>
          </a:xfrm>
        </p:spPr>
        <p:txBody>
          <a:bodyPr>
            <a:normAutofit/>
          </a:bodyPr>
          <a:lstStyle/>
          <a:p>
            <a:pPr algn="ctr"/>
            <a:r>
              <a:rPr lang="ru-RU" b="1" u="none" strike="noStrike" baseline="0" dirty="0">
                <a:solidFill>
                  <a:srgbClr val="FF0000"/>
                </a:solidFill>
                <a:latin typeface="+mn-lt"/>
              </a:rPr>
              <a:t>Естественнонаучная грамотность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AB86E5-79A7-4339-AC31-AA709FBC9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520" y="721360"/>
            <a:ext cx="11130280" cy="130048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1. </a:t>
            </a:r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Ф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ормирование начального</a:t>
            </a:r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представления о многообразии</a:t>
            </a:r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объектов и явлений природы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B16A09-677F-4123-8730-A8CD91741436}"/>
              </a:ext>
            </a:extLst>
          </p:cNvPr>
          <p:cNvSpPr txBox="1"/>
          <p:nvPr/>
        </p:nvSpPr>
        <p:spPr>
          <a:xfrm>
            <a:off x="223520" y="1666239"/>
            <a:ext cx="210312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модуль 5, урок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Spotlight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on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Australia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“Прочитай текст, ответь на вопросы, а потом расскажи про</a:t>
            </a:r>
          </a:p>
          <a:p>
            <a:pPr algn="l"/>
            <a:r>
              <a:rPr lang="ru-RU" sz="1800" b="0" i="0" u="none" strike="noStrike" baseline="0" dirty="0">
                <a:latin typeface="Cambria" panose="02040503050406030204" pitchFamily="18" charset="0"/>
              </a:rPr>
              <a:t>эму, используя вопросы как план.”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69F2A08-8392-48D9-9263-0FEB333EC8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640" y="1769166"/>
            <a:ext cx="3657600" cy="5088834"/>
          </a:xfrm>
          <a:prstGeom prst="rect">
            <a:avLst/>
          </a:prstGeom>
        </p:spPr>
      </p:pic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177864AB-5F70-439F-8E65-3FB4ED8BA514}"/>
              </a:ext>
            </a:extLst>
          </p:cNvPr>
          <p:cNvCxnSpPr/>
          <p:nvPr/>
        </p:nvCxnSpPr>
        <p:spPr>
          <a:xfrm>
            <a:off x="660400" y="4528561"/>
            <a:ext cx="1859280" cy="48031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E6886BC-9697-416E-A473-7CB23D19362D}"/>
              </a:ext>
            </a:extLst>
          </p:cNvPr>
          <p:cNvSpPr txBox="1"/>
          <p:nvPr/>
        </p:nvSpPr>
        <p:spPr>
          <a:xfrm>
            <a:off x="5984240" y="1879600"/>
            <a:ext cx="210312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урок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Spotlight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on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Australia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“ICT Какие ещё животные живут в Австралии? Найди изображение</a:t>
            </a:r>
          </a:p>
          <a:p>
            <a:pPr algn="l"/>
            <a:r>
              <a:rPr lang="ru-RU" sz="1800" b="0" i="0" u="none" strike="noStrike" baseline="0" dirty="0">
                <a:latin typeface="Cambria" panose="02040503050406030204" pitchFamily="18" charset="0"/>
              </a:rPr>
              <a:t>одного из животных и расскажи о нём одноклассникам.”</a:t>
            </a:r>
            <a:endParaRPr lang="ru-RU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1455E5E-689C-41D7-AE0D-9C85DFE37C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7680" y="1746268"/>
            <a:ext cx="3737212" cy="5222166"/>
          </a:xfrm>
          <a:prstGeom prst="rect">
            <a:avLst/>
          </a:prstGeom>
        </p:spPr>
      </p:pic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D63466B2-EE43-4801-82AB-FA00150110C3}"/>
              </a:ext>
            </a:extLst>
          </p:cNvPr>
          <p:cNvCxnSpPr/>
          <p:nvPr/>
        </p:nvCxnSpPr>
        <p:spPr>
          <a:xfrm>
            <a:off x="6929120" y="5405120"/>
            <a:ext cx="1371600" cy="2946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47559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76CEA6-697A-46D0-92A8-44AF6FEA2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13411200" y="365125"/>
            <a:ext cx="98552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D5BC66-7E6D-4C0E-BEA6-B4B3F0EB9FAE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3086080" y="1825625"/>
            <a:ext cx="73152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5F2722-43B3-4382-BBA0-CA2803EAC700}"/>
              </a:ext>
            </a:extLst>
          </p:cNvPr>
          <p:cNvSpPr txBox="1"/>
          <p:nvPr/>
        </p:nvSpPr>
        <p:spPr>
          <a:xfrm>
            <a:off x="223520" y="274320"/>
            <a:ext cx="161544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Cambria" panose="02040503050406030204" pitchFamily="18" charset="0"/>
              </a:rPr>
              <a:t>SB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урок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8a: 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“Read and answer – A whale of a time.”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03C06AC-206F-4E53-BF00-3592D60C1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709" y="365125"/>
            <a:ext cx="4196983" cy="5839280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C4D97400-8B58-4543-894F-7266ED5BF116}"/>
              </a:ext>
            </a:extLst>
          </p:cNvPr>
          <p:cNvCxnSpPr/>
          <p:nvPr/>
        </p:nvCxnSpPr>
        <p:spPr>
          <a:xfrm flipV="1">
            <a:off x="1544320" y="1027906"/>
            <a:ext cx="812800" cy="66278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C38A683-48C0-4A6B-8218-92219A1AF812}"/>
              </a:ext>
            </a:extLst>
          </p:cNvPr>
          <p:cNvSpPr txBox="1"/>
          <p:nvPr/>
        </p:nvSpPr>
        <p:spPr>
          <a:xfrm>
            <a:off x="5933440" y="365126"/>
            <a:ext cx="171794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1" i="0" u="none" strike="noStrike" baseline="0" dirty="0">
                <a:latin typeface="Cambria" panose="02040503050406030204" pitchFamily="18" charset="0"/>
              </a:rPr>
              <a:t>SB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модуль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урок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Spotlight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on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Australia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: “Visit the biggest park of birds in Russia and say what birds live there:</a:t>
            </a:r>
          </a:p>
          <a:p>
            <a:pPr algn="l"/>
            <a:r>
              <a:rPr lang="en-US" sz="1800" b="0" i="0" u="none" strike="noStrike" baseline="0" dirty="0">
                <a:latin typeface="Cambria" panose="02040503050406030204" pitchFamily="18" charset="0"/>
              </a:rPr>
              <a:t>http://gotourl.ru/12334.”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83DFEAB-ECF4-4E2B-B7D4-729AB9D067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3318" y="274320"/>
            <a:ext cx="4330168" cy="6035040"/>
          </a:xfrm>
          <a:prstGeom prst="rect">
            <a:avLst/>
          </a:prstGeom>
        </p:spPr>
      </p:pic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E521BBD0-620F-4591-94A5-882D9C1C61FE}"/>
              </a:ext>
            </a:extLst>
          </p:cNvPr>
          <p:cNvCxnSpPr/>
          <p:nvPr/>
        </p:nvCxnSpPr>
        <p:spPr>
          <a:xfrm>
            <a:off x="6421120" y="3429000"/>
            <a:ext cx="1584960" cy="197612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67753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900740-0ED3-42B4-905E-DE308EC39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172721"/>
            <a:ext cx="11602720" cy="924559"/>
          </a:xfrm>
        </p:spPr>
        <p:txBody>
          <a:bodyPr>
            <a:no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2. Развитие умения описывать и группировать изученные природные объекты и явления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E6E786-13D1-4686-9305-E17BCB2C2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0" y="1825625"/>
            <a:ext cx="57912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19A628-2491-4317-B7EB-37A023A2BE66}"/>
              </a:ext>
            </a:extLst>
          </p:cNvPr>
          <p:cNvSpPr txBox="1"/>
          <p:nvPr/>
        </p:nvSpPr>
        <p:spPr>
          <a:xfrm>
            <a:off x="254000" y="1209040"/>
            <a:ext cx="209296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модуль 5, урок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Fun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at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school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“Домашние или дикие? Перерисуй схему в тетрадь и впиши названия</a:t>
            </a:r>
          </a:p>
          <a:p>
            <a:pPr algn="l"/>
            <a:r>
              <a:rPr lang="ru-RU" sz="1800" b="0" i="0" u="none" strike="noStrike" baseline="0" dirty="0">
                <a:latin typeface="Cambria" panose="02040503050406030204" pitchFamily="18" charset="0"/>
              </a:rPr>
              <a:t>животных из упр.4.”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7052FE0-3068-4428-AB43-9147087E4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0600" y="1097280"/>
            <a:ext cx="4127546" cy="5757627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26EA39E1-FF39-4DF5-B617-B62CF7244B68}"/>
              </a:ext>
            </a:extLst>
          </p:cNvPr>
          <p:cNvCxnSpPr/>
          <p:nvPr/>
        </p:nvCxnSpPr>
        <p:spPr>
          <a:xfrm>
            <a:off x="1198880" y="3429000"/>
            <a:ext cx="1402080" cy="1041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1BC420C-8182-483E-9673-B9F0267CD59F}"/>
              </a:ext>
            </a:extLst>
          </p:cNvPr>
          <p:cNvSpPr txBox="1"/>
          <p:nvPr/>
        </p:nvSpPr>
        <p:spPr>
          <a:xfrm>
            <a:off x="6096000" y="1310640"/>
            <a:ext cx="188717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модуль 7, урок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Fun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at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school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“Прочитай сказку ещё раз и выпиши названия месяцев в 4 колонки по</a:t>
            </a:r>
          </a:p>
          <a:p>
            <a:pPr algn="l"/>
            <a:r>
              <a:rPr lang="ru-RU" sz="1800" b="0" i="0" u="none" strike="noStrike" baseline="0" dirty="0">
                <a:latin typeface="Cambria" panose="02040503050406030204" pitchFamily="18" charset="0"/>
              </a:rPr>
              <a:t>временам года.”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94F474B-D671-4363-9A25-50C1CBF6D9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2834" y="1170145"/>
            <a:ext cx="3957132" cy="5515134"/>
          </a:xfrm>
          <a:prstGeom prst="rect">
            <a:avLst/>
          </a:prstGeom>
        </p:spPr>
      </p:pic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9AEFFB50-6CDB-4536-B784-716EEAF97EB3}"/>
              </a:ext>
            </a:extLst>
          </p:cNvPr>
          <p:cNvCxnSpPr/>
          <p:nvPr/>
        </p:nvCxnSpPr>
        <p:spPr>
          <a:xfrm>
            <a:off x="6786880" y="4172962"/>
            <a:ext cx="1422400" cy="2263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561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BF4FA3-8DAD-47DD-A2EE-4751A46A1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8200" y="-342900"/>
            <a:ext cx="7315200" cy="708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2480DA-1E14-4140-B767-933538D378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52400"/>
            <a:ext cx="10782300" cy="6024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0" i="0" u="none" strike="noStrike" baseline="0" dirty="0">
                <a:solidFill>
                  <a:srgbClr val="001F5F"/>
                </a:solidFill>
                <a:latin typeface="Calibri" panose="020F0502020204030204" pitchFamily="34" charset="0"/>
              </a:rPr>
              <a:t>На уроке английского языка в начальной школе мы прежде всего формируем и развиваем такие компоненты функциональной грамотности, как</a:t>
            </a:r>
          </a:p>
          <a:p>
            <a:pPr algn="ctr">
              <a:buFontTx/>
              <a:buChar char="-"/>
            </a:pPr>
            <a:r>
              <a:rPr lang="ru-RU" sz="3600" b="1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</a:rPr>
              <a:t>Читательская </a:t>
            </a:r>
            <a:r>
              <a:rPr lang="ru-RU" sz="3600" b="1" i="0" u="none" strike="noStrike" baseline="0" dirty="0">
                <a:solidFill>
                  <a:srgbClr val="001F5F"/>
                </a:solidFill>
                <a:latin typeface="Calibri" panose="020F0502020204030204" pitchFamily="34" charset="0"/>
              </a:rPr>
              <a:t>грамотность </a:t>
            </a:r>
          </a:p>
          <a:p>
            <a:pPr algn="ctr">
              <a:buFontTx/>
              <a:buChar char="-"/>
            </a:pP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Математическая</a:t>
            </a:r>
            <a:r>
              <a:rPr lang="ru-RU" sz="3600" b="1" dirty="0">
                <a:solidFill>
                  <a:srgbClr val="001F5F"/>
                </a:solidFill>
                <a:latin typeface="Calibri" panose="020F0502020204030204" pitchFamily="34" charset="0"/>
              </a:rPr>
              <a:t> грамотность</a:t>
            </a:r>
            <a:endParaRPr lang="ru-RU" sz="3600" b="0" i="0" u="none" strike="noStrike" baseline="0" dirty="0">
              <a:solidFill>
                <a:srgbClr val="001F5F"/>
              </a:solidFill>
              <a:latin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3600" b="0" i="0" u="none" strike="noStrike" baseline="0" dirty="0">
                <a:solidFill>
                  <a:srgbClr val="001F5F"/>
                </a:solidFill>
                <a:latin typeface="Calibri" panose="020F0502020204030204" pitchFamily="34" charset="0"/>
              </a:rPr>
              <a:t>-</a:t>
            </a:r>
            <a:r>
              <a:rPr lang="ru-RU" sz="3600" b="1" dirty="0">
                <a:solidFill>
                  <a:srgbClr val="001F5F"/>
                </a:solidFill>
                <a:latin typeface="Calibri" panose="020F0502020204030204" pitchFamily="34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Естественнонаучная</a:t>
            </a:r>
            <a:r>
              <a:rPr lang="ru-RU" sz="3600" b="1" dirty="0">
                <a:solidFill>
                  <a:srgbClr val="001F5F"/>
                </a:solidFill>
                <a:latin typeface="Calibri" panose="020F0502020204030204" pitchFamily="34" charset="0"/>
              </a:rPr>
              <a:t> грамотность</a:t>
            </a:r>
            <a:endParaRPr lang="ru-RU" sz="3600" b="0" i="0" u="none" strike="noStrike" baseline="0" dirty="0">
              <a:solidFill>
                <a:srgbClr val="001F5F"/>
              </a:solidFill>
              <a:latin typeface="Calibri" panose="020F0502020204030204" pitchFamily="34" charset="0"/>
            </a:endParaRPr>
          </a:p>
          <a:p>
            <a:pPr marL="0" indent="0" algn="ctr">
              <a:buNone/>
            </a:pPr>
            <a:endParaRPr lang="ru-RU" sz="3600" b="0" i="0" u="none" strike="noStrike" baseline="0" dirty="0">
              <a:solidFill>
                <a:srgbClr val="001F5F"/>
              </a:solidFill>
              <a:latin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3600" b="0" i="0" u="none" strike="noStrike" baseline="0" dirty="0">
                <a:solidFill>
                  <a:srgbClr val="001F5F"/>
                </a:solidFill>
                <a:latin typeface="Calibri" panose="020F0502020204030204" pitchFamily="34" charset="0"/>
              </a:rPr>
              <a:t>А также важна </a:t>
            </a:r>
            <a:r>
              <a:rPr lang="ru-RU" sz="3600" b="1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</a:rPr>
              <a:t>практическая направленность уроков</a:t>
            </a:r>
            <a:r>
              <a:rPr lang="ru-RU" sz="3600" b="0" i="0" u="none" strike="noStrike" baseline="0" dirty="0">
                <a:solidFill>
                  <a:srgbClr val="001F5F"/>
                </a:solidFill>
                <a:latin typeface="Calibri" panose="020F0502020204030204" pitchFamily="34" charset="0"/>
              </a:rPr>
              <a:t>, знания должны быть применимы на практике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233285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61DF0A-C4D6-4B0F-A4A6-1A1DBB0A6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"/>
            <a:ext cx="12039600" cy="1534159"/>
          </a:xfrm>
        </p:spPr>
        <p:txBody>
          <a:bodyPr>
            <a:no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3. Приобретение базовых умений работать с информацией (текстовой, графической,</a:t>
            </a:r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аудиовизуальной) о природе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006A01-A7D7-4639-8500-08C5EFADCBC4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2740640" y="3301999"/>
            <a:ext cx="284480" cy="2874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A6CC15-D983-4088-B10B-01D58F974445}"/>
              </a:ext>
            </a:extLst>
          </p:cNvPr>
          <p:cNvSpPr txBox="1"/>
          <p:nvPr/>
        </p:nvSpPr>
        <p:spPr>
          <a:xfrm>
            <a:off x="1838960" y="1849121"/>
            <a:ext cx="318008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Cambria" panose="02040503050406030204" pitchFamily="18" charset="0"/>
              </a:rPr>
              <a:t>SB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модуль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урок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Fun at school: 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“ICT – What are herbivores, carnivores and omnivores? Read and find out.”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AE12527-5A32-4C33-995C-447CCFADF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2560" y="1534160"/>
            <a:ext cx="4005828" cy="5534621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E2ED3FB5-990E-4CF3-B0E0-CCE5E352A33A}"/>
              </a:ext>
            </a:extLst>
          </p:cNvPr>
          <p:cNvCxnSpPr/>
          <p:nvPr/>
        </p:nvCxnSpPr>
        <p:spPr>
          <a:xfrm flipV="1">
            <a:off x="3840480" y="2611120"/>
            <a:ext cx="1595120" cy="69087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32469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426D0C-CF17-4A98-9482-8773E4238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81599"/>
            <a:ext cx="11714480" cy="1808161"/>
          </a:xfrm>
        </p:spPr>
        <p:txBody>
          <a:bodyPr>
            <a:no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4. Приобретение опыта проведения несложных индивидуальных и групповых опытов по исследованию природных объектов и явлений</a:t>
            </a:r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с использованием простейшего оборудования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D69C25-CFEB-4388-9EE9-63DE7C07A201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1353800" y="4226559"/>
            <a:ext cx="2433320" cy="195040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500301-331D-4D65-93F7-C921573A71E5}"/>
              </a:ext>
            </a:extLst>
          </p:cNvPr>
          <p:cNvSpPr txBox="1"/>
          <p:nvPr/>
        </p:nvSpPr>
        <p:spPr>
          <a:xfrm>
            <a:off x="589280" y="2225040"/>
            <a:ext cx="34645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Cambria" panose="02040503050406030204" pitchFamily="18" charset="0"/>
              </a:rPr>
              <a:t>SB 2,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модуль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1,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урок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Fun at school: 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“Make your own box telephone.”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3DED1CA-BA2A-43B9-9EB3-C8BB8A4ED2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4195" y="2120980"/>
            <a:ext cx="3043610" cy="4533820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6941FCFD-285D-4E93-8C0D-F79322016E38}"/>
              </a:ext>
            </a:extLst>
          </p:cNvPr>
          <p:cNvCxnSpPr/>
          <p:nvPr/>
        </p:nvCxnSpPr>
        <p:spPr>
          <a:xfrm>
            <a:off x="2174240" y="2966720"/>
            <a:ext cx="2194560" cy="2540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34835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D79EDC-29A7-42F0-B3CA-8AC3F6B83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720" y="-243839"/>
            <a:ext cx="11866880" cy="1615440"/>
          </a:xfrm>
        </p:spPr>
        <p:txBody>
          <a:bodyPr>
            <a:no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5. Приобретение положительного опыта эмоционально-</a:t>
            </a:r>
            <a:r>
              <a:rPr lang="ru-RU" sz="3600" dirty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ценностного отношения к природе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8DAE30-E0F7-45FA-9BF2-59784D594A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48640" y="1754505"/>
            <a:ext cx="18288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80BA63-CEA1-4279-AD27-C18EF0039DF0}"/>
              </a:ext>
            </a:extLst>
          </p:cNvPr>
          <p:cNvSpPr txBox="1"/>
          <p:nvPr/>
        </p:nvSpPr>
        <p:spPr>
          <a:xfrm>
            <a:off x="294640" y="1119050"/>
            <a:ext cx="21945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Cambria" panose="02040503050406030204" pitchFamily="18" charset="0"/>
              </a:rPr>
              <a:t>SB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модуль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урок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Spotlight on Russia: 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“Animals need our help.”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09090B-A856-4D31-9FC7-7AB70B6543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120" y="1119050"/>
            <a:ext cx="4031375" cy="5604001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88E217F1-9FEE-4549-AF3F-539168909E30}"/>
              </a:ext>
            </a:extLst>
          </p:cNvPr>
          <p:cNvCxnSpPr/>
          <p:nvPr/>
        </p:nvCxnSpPr>
        <p:spPr>
          <a:xfrm flipV="1">
            <a:off x="2021840" y="2001520"/>
            <a:ext cx="1767840" cy="2438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ED8046F-DBE5-4F70-BD01-19F7BDD86EE1}"/>
              </a:ext>
            </a:extLst>
          </p:cNvPr>
          <p:cNvSpPr txBox="1"/>
          <p:nvPr/>
        </p:nvSpPr>
        <p:spPr>
          <a:xfrm>
            <a:off x="6388496" y="1249680"/>
            <a:ext cx="180046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baseline="0" dirty="0">
                <a:latin typeface="Cambria" panose="02040503050406030204" pitchFamily="18" charset="0"/>
              </a:rPr>
              <a:t>WB 4, модуль 4, урок I English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(прочитать забавный текст о реально существующем в Индии доме отдыхе</a:t>
            </a:r>
          </a:p>
          <a:p>
            <a:pPr algn="l"/>
            <a:r>
              <a:rPr lang="ru-RU" sz="1800" b="0" i="0" u="none" strike="noStrike" baseline="0" dirty="0">
                <a:latin typeface="Cambria" panose="02040503050406030204" pitchFamily="18" charset="0"/>
              </a:rPr>
              <a:t>для слонов)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63D68EA-5150-4FD0-8D0E-CB3A14470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8960" y="1119050"/>
            <a:ext cx="3850641" cy="5580220"/>
          </a:xfrm>
          <a:prstGeom prst="rect">
            <a:avLst/>
          </a:prstGeom>
        </p:spPr>
      </p:pic>
      <p:sp>
        <p:nvSpPr>
          <p:cNvPr id="14" name="Сердце 13">
            <a:extLst>
              <a:ext uri="{FF2B5EF4-FFF2-40B4-BE49-F238E27FC236}">
                <a16:creationId xmlns:a16="http://schemas.microsoft.com/office/drawing/2014/main" id="{DB1B8E89-EB92-49A5-ACC6-CF2A570B04BD}"/>
              </a:ext>
            </a:extLst>
          </p:cNvPr>
          <p:cNvSpPr/>
          <p:nvPr/>
        </p:nvSpPr>
        <p:spPr>
          <a:xfrm>
            <a:off x="7467600" y="1676400"/>
            <a:ext cx="129934" cy="16256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E600BC01-DD48-490A-BBA4-BC3EBE960D14}"/>
              </a:ext>
            </a:extLst>
          </p:cNvPr>
          <p:cNvCxnSpPr/>
          <p:nvPr/>
        </p:nvCxnSpPr>
        <p:spPr>
          <a:xfrm flipV="1">
            <a:off x="7680960" y="1754505"/>
            <a:ext cx="1198880" cy="127317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7732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E03628-C9A0-4B5C-93CA-F948508E6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365125"/>
            <a:ext cx="10715625" cy="5111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</a:rPr>
              <a:t>Читательская грамотность </a:t>
            </a:r>
            <a:br>
              <a:rPr lang="ru-RU" sz="4400" b="1" i="0" u="none" strike="noStrike" baseline="0" dirty="0">
                <a:solidFill>
                  <a:srgbClr val="001F5F"/>
                </a:solidFill>
                <a:latin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93033E-D844-463A-BC4A-233DB6360B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725" y="733425"/>
            <a:ext cx="10887075" cy="511175"/>
          </a:xfrm>
        </p:spPr>
        <p:txBody>
          <a:bodyPr>
            <a:normAutofit fontScale="92500" lnSpcReduction="20000"/>
          </a:bodyPr>
          <a:lstStyle/>
          <a:p>
            <a:pPr marL="742950" indent="-742950" algn="ctr">
              <a:buAutoNum type="arabicPeriod"/>
            </a:pPr>
            <a:r>
              <a:rPr lang="ru-RU" sz="40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Понимание основное содержание текста</a:t>
            </a:r>
          </a:p>
          <a:p>
            <a:pPr marL="0" indent="0" algn="ctr">
              <a:buNone/>
            </a:pPr>
            <a:endParaRPr lang="ru-RU" sz="4000" dirty="0">
              <a:solidFill>
                <a:schemeClr val="accent6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DB0340-B1FE-4C09-8ED4-02B6DF7118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8181" y="1276108"/>
            <a:ext cx="3592569" cy="53515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68658CF-EC2C-4D52-92F4-B5F977A7AE90}"/>
              </a:ext>
            </a:extLst>
          </p:cNvPr>
          <p:cNvSpPr txBox="1"/>
          <p:nvPr/>
        </p:nvSpPr>
        <p:spPr>
          <a:xfrm>
            <a:off x="466725" y="1476375"/>
            <a:ext cx="1800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1800" b="1" i="0" u="none" strike="noStrike" baseline="0" dirty="0">
                <a:latin typeface="Cambria" panose="02040503050406030204" pitchFamily="18" charset="0"/>
              </a:rPr>
              <a:t>SB 2, модуль 4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,  “Прочитай </a:t>
            </a:r>
            <a:r>
              <a:rPr lang="ru-RU" dirty="0">
                <a:latin typeface="Cambria" panose="02040503050406030204" pitchFamily="18" charset="0"/>
              </a:rPr>
              <a:t>диалог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 и скажи, чьи это игрушки.”</a:t>
            </a:r>
            <a:endParaRPr lang="ru-RU" sz="4000" dirty="0"/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DDC3EC61-0941-4DB1-9E7C-75AB17DC6F68}"/>
              </a:ext>
            </a:extLst>
          </p:cNvPr>
          <p:cNvCxnSpPr>
            <a:stCxn id="7" idx="2"/>
          </p:cNvCxnSpPr>
          <p:nvPr/>
        </p:nvCxnSpPr>
        <p:spPr>
          <a:xfrm>
            <a:off x="1366838" y="2953703"/>
            <a:ext cx="900112" cy="27803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83FFE48-DED1-4CDC-BF46-FF720BE4F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3815" y="1362074"/>
            <a:ext cx="3851327" cy="538162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6DBF9C5-28D1-414A-BC42-7964C0000BE9}"/>
              </a:ext>
            </a:extLst>
          </p:cNvPr>
          <p:cNvSpPr txBox="1"/>
          <p:nvPr/>
        </p:nvSpPr>
        <p:spPr>
          <a:xfrm>
            <a:off x="6191252" y="1362074"/>
            <a:ext cx="214312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модуль 2, </a:t>
            </a:r>
            <a:r>
              <a:rPr lang="ru-RU" sz="1800" b="0" i="0" u="none" strike="noStrike" baseline="0" dirty="0" err="1">
                <a:latin typeface="Cambria" panose="02040503050406030204" pitchFamily="18" charset="0"/>
              </a:rPr>
              <a:t>Spotlight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0" i="0" u="none" strike="noStrike" baseline="0" dirty="0" err="1">
                <a:latin typeface="Cambria" panose="02040503050406030204" pitchFamily="18" charset="0"/>
              </a:rPr>
              <a:t>on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0" i="0" u="none" strike="noStrike" baseline="0" dirty="0" err="1">
                <a:latin typeface="Cambria" panose="02040503050406030204" pitchFamily="18" charset="0"/>
              </a:rPr>
              <a:t>the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 UK: “Прочитай текст и согласись (</a:t>
            </a:r>
            <a:r>
              <a:rPr lang="ru-RU" sz="1800" b="0" i="0" u="none" strike="noStrike" baseline="0" dirty="0" err="1">
                <a:latin typeface="Cambria" panose="02040503050406030204" pitchFamily="18" charset="0"/>
              </a:rPr>
              <a:t>yes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) или не согласись (</a:t>
            </a:r>
            <a:r>
              <a:rPr lang="ru-RU" sz="1800" b="0" i="0" u="none" strike="noStrike" baseline="0" dirty="0" err="1">
                <a:latin typeface="Cambria" panose="02040503050406030204" pitchFamily="18" charset="0"/>
              </a:rPr>
              <a:t>no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) с</a:t>
            </a:r>
          </a:p>
          <a:p>
            <a:pPr algn="l"/>
            <a:r>
              <a:rPr lang="ru-RU" sz="1800" b="0" i="0" u="none" strike="noStrike" baseline="0" dirty="0">
                <a:latin typeface="Cambria" panose="02040503050406030204" pitchFamily="18" charset="0"/>
              </a:rPr>
              <a:t>утверждениями.”</a:t>
            </a:r>
            <a:endParaRPr lang="ru-RU" dirty="0"/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1E2E8482-BFCA-4DC9-A240-56CEF6903F04}"/>
              </a:ext>
            </a:extLst>
          </p:cNvPr>
          <p:cNvCxnSpPr>
            <a:stCxn id="13" idx="2"/>
          </p:cNvCxnSpPr>
          <p:nvPr/>
        </p:nvCxnSpPr>
        <p:spPr>
          <a:xfrm>
            <a:off x="7262814" y="3393399"/>
            <a:ext cx="1166811" cy="189297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3045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C57453-B150-497F-9832-00105093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95399"/>
          </a:xfrm>
        </p:spPr>
        <p:txBody>
          <a:bodyPr>
            <a:norm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2. Прогнозирование содержания текста на основе заголовка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A41751-B9A8-450C-9B3F-CF3B469E4C8D}"/>
              </a:ext>
            </a:extLst>
          </p:cNvPr>
          <p:cNvSpPr txBox="1"/>
          <p:nvPr/>
        </p:nvSpPr>
        <p:spPr>
          <a:xfrm>
            <a:off x="114300" y="1057275"/>
            <a:ext cx="185737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baseline="0" dirty="0">
                <a:latin typeface="Cambria" panose="02040503050406030204" pitchFamily="18" charset="0"/>
              </a:rPr>
              <a:t>SB 4, модуль 1,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Fun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at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 </a:t>
            </a:r>
            <a:r>
              <a:rPr lang="ru-RU" sz="1800" b="1" i="0" u="none" strike="noStrike" baseline="0" dirty="0" err="1">
                <a:latin typeface="Cambria" panose="02040503050406030204" pitchFamily="18" charset="0"/>
              </a:rPr>
              <a:t>school</a:t>
            </a:r>
            <a:r>
              <a:rPr lang="ru-RU" sz="1800" b="1" i="0" u="none" strike="noStrike" baseline="0" dirty="0">
                <a:latin typeface="Cambria" panose="02040503050406030204" pitchFamily="18" charset="0"/>
              </a:rPr>
              <a:t>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“Прочитай заголовок сказки. Знаешь ли ты сказку с таким названием на</a:t>
            </a:r>
          </a:p>
          <a:p>
            <a:pPr algn="l"/>
            <a:r>
              <a:rPr lang="ru-RU" sz="1800" b="0" i="0" u="none" strike="noStrike" baseline="0" dirty="0">
                <a:latin typeface="Cambria" panose="02040503050406030204" pitchFamily="18" charset="0"/>
              </a:rPr>
              <a:t>русском языке? Прочитай и проверь.”</a:t>
            </a:r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F3497CF3-FAC1-40FD-86A4-65EAE69F735A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676274" y="6744492"/>
            <a:ext cx="161925" cy="11350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C3E6385-424C-47DE-AFCE-2363E5753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113808"/>
            <a:ext cx="4070841" cy="56588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13A2FFA-952B-42BD-851E-5BD655216F80}"/>
              </a:ext>
            </a:extLst>
          </p:cNvPr>
          <p:cNvSpPr txBox="1"/>
          <p:nvPr/>
        </p:nvSpPr>
        <p:spPr>
          <a:xfrm>
            <a:off x="6042517" y="1162050"/>
            <a:ext cx="204420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1" i="0" u="none" strike="noStrike" baseline="0" dirty="0">
                <a:latin typeface="Cambria" panose="02040503050406030204" pitchFamily="18" charset="0"/>
              </a:rPr>
              <a:t>SB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модуль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5, Spotlight on the UK, Birthday wishes: 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“Read and say which words in the bold you can see in the</a:t>
            </a:r>
          </a:p>
          <a:p>
            <a:pPr algn="l"/>
            <a:r>
              <a:rPr lang="en-US" sz="1800" b="0" i="0" u="none" strike="noStrike" baseline="0" dirty="0">
                <a:latin typeface="Cambria" panose="02040503050406030204" pitchFamily="18" charset="0"/>
              </a:rPr>
              <a:t>picture.”</a:t>
            </a:r>
            <a:endParaRPr lang="ru-RU" dirty="0"/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36E8CE1C-D746-4A36-B1A9-CD772FE10E6F}"/>
              </a:ext>
            </a:extLst>
          </p:cNvPr>
          <p:cNvCxnSpPr>
            <a:cxnSpLocks/>
          </p:cNvCxnSpPr>
          <p:nvPr/>
        </p:nvCxnSpPr>
        <p:spPr>
          <a:xfrm flipV="1">
            <a:off x="1428750" y="1590675"/>
            <a:ext cx="1028700" cy="533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CEA5257-6380-4CCA-A558-0505CEAD6B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1159" y="723900"/>
            <a:ext cx="4070841" cy="5950208"/>
          </a:xfrm>
          <a:prstGeom prst="rect">
            <a:avLst/>
          </a:prstGeom>
        </p:spPr>
      </p:pic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00EACF11-72ED-488C-9C3E-8ACBAE352452}"/>
              </a:ext>
            </a:extLst>
          </p:cNvPr>
          <p:cNvCxnSpPr/>
          <p:nvPr/>
        </p:nvCxnSpPr>
        <p:spPr>
          <a:xfrm>
            <a:off x="1971675" y="1866900"/>
            <a:ext cx="1238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85A06372-E40A-421B-A897-20FC6110349B}"/>
              </a:ext>
            </a:extLst>
          </p:cNvPr>
          <p:cNvCxnSpPr/>
          <p:nvPr/>
        </p:nvCxnSpPr>
        <p:spPr>
          <a:xfrm flipV="1">
            <a:off x="7505700" y="2209800"/>
            <a:ext cx="885825" cy="10287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1224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37A863-9B38-457A-A282-4FA3C578D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75" y="95251"/>
            <a:ext cx="11698605" cy="991869"/>
          </a:xfrm>
        </p:spPr>
        <p:txBody>
          <a:bodyPr>
            <a:no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3. Определение темы прочитанного текста (о ком или о чем говорится в тексте)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11C243-696C-4BE0-BDFA-935471A9FEC4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 flipV="1">
            <a:off x="11353800" y="6176962"/>
            <a:ext cx="695960" cy="16287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71DD90-1F95-469B-993D-9F1DEC172B40}"/>
              </a:ext>
            </a:extLst>
          </p:cNvPr>
          <p:cNvSpPr txBox="1"/>
          <p:nvPr/>
        </p:nvSpPr>
        <p:spPr>
          <a:xfrm>
            <a:off x="335280" y="1107599"/>
            <a:ext cx="178816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baseline="0" dirty="0">
                <a:latin typeface="Cambria" panose="02040503050406030204" pitchFamily="18" charset="0"/>
              </a:rPr>
              <a:t>WB 3, модуль 3, урок 6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(читают диалог в кафе и определяют по двум меню, о каком из мест идет в нем речь)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477893F-E03B-4185-945B-97CB523CC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523" y="1280161"/>
            <a:ext cx="3856477" cy="160527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372173B-0CB0-4200-8534-C39FDB137B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9523" y="2885440"/>
            <a:ext cx="3734873" cy="3627120"/>
          </a:xfrm>
          <a:prstGeom prst="rect">
            <a:avLst/>
          </a:prstGeom>
        </p:spPr>
      </p:pic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AD25EEF1-0708-43D3-A22E-D25169D9DF5E}"/>
              </a:ext>
            </a:extLst>
          </p:cNvPr>
          <p:cNvCxnSpPr>
            <a:endCxn id="15" idx="1"/>
          </p:cNvCxnSpPr>
          <p:nvPr/>
        </p:nvCxnSpPr>
        <p:spPr>
          <a:xfrm>
            <a:off x="762000" y="3692922"/>
            <a:ext cx="1477523" cy="100607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807E2D1-ADB8-4485-AEDE-19878D4E4B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5681" y="1198166"/>
            <a:ext cx="3861999" cy="168727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1C41312-7143-4365-8AA2-BD7BCEAC39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4527" y="2885440"/>
            <a:ext cx="3529505" cy="354583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0A69E8B-5539-46CF-BAF7-660EF84853CF}"/>
              </a:ext>
            </a:extLst>
          </p:cNvPr>
          <p:cNvSpPr txBox="1"/>
          <p:nvPr/>
        </p:nvSpPr>
        <p:spPr>
          <a:xfrm>
            <a:off x="6090478" y="1483360"/>
            <a:ext cx="184912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baseline="0" dirty="0">
                <a:latin typeface="Cambria" panose="02040503050406030204" pitchFamily="18" charset="0"/>
              </a:rPr>
              <a:t>WB 3, модуль 5, урок I English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(читают объявления о пропавших животных и определяют, о каком</a:t>
            </a:r>
          </a:p>
          <a:p>
            <a:pPr algn="l"/>
            <a:r>
              <a:rPr lang="ru-RU" sz="1800" b="0" i="0" u="none" strike="noStrike" baseline="0" dirty="0">
                <a:latin typeface="Cambria" panose="02040503050406030204" pitchFamily="18" charset="0"/>
              </a:rPr>
              <a:t>именно идет речь в каждом из них с помощью картинок)</a:t>
            </a:r>
            <a:endParaRPr lang="ru-RU" dirty="0"/>
          </a:p>
        </p:txBody>
      </p:sp>
      <p:sp>
        <p:nvSpPr>
          <p:cNvPr id="24" name="Сердце 23">
            <a:extLst>
              <a:ext uri="{FF2B5EF4-FFF2-40B4-BE49-F238E27FC236}">
                <a16:creationId xmlns:a16="http://schemas.microsoft.com/office/drawing/2014/main" id="{3718D484-8C37-4868-8655-1F1275ADE7DC}"/>
              </a:ext>
            </a:extLst>
          </p:cNvPr>
          <p:cNvSpPr/>
          <p:nvPr/>
        </p:nvSpPr>
        <p:spPr>
          <a:xfrm>
            <a:off x="7170544" y="1910080"/>
            <a:ext cx="185296" cy="12192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EDEFE280-D7E6-414F-AC4C-6C7CFCFAF50E}"/>
              </a:ext>
            </a:extLst>
          </p:cNvPr>
          <p:cNvCxnSpPr/>
          <p:nvPr/>
        </p:nvCxnSpPr>
        <p:spPr>
          <a:xfrm flipV="1">
            <a:off x="7355840" y="1615440"/>
            <a:ext cx="699841" cy="93472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3535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D6C4C1-7B68-48FD-83D0-21F5A3877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12496800" y="335280"/>
            <a:ext cx="233680" cy="13554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454FE8-D873-44B5-9500-4F0D30B1B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73280" y="4165600"/>
            <a:ext cx="568960" cy="20113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99245F-2906-49E9-A730-35AE065B8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206" y="418548"/>
            <a:ext cx="4445794" cy="61854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8D47E5-2799-44A6-9431-1C7C7090807F}"/>
              </a:ext>
            </a:extLst>
          </p:cNvPr>
          <p:cNvSpPr txBox="1"/>
          <p:nvPr/>
        </p:nvSpPr>
        <p:spPr>
          <a:xfrm>
            <a:off x="274320" y="418549"/>
            <a:ext cx="17272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SB 3, урок 1a: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“Прочитай текст и найди имена персонажей.”</a:t>
            </a:r>
            <a:endParaRPr lang="ru-RU" dirty="0"/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6E003B67-F4C2-47B8-B5C7-222781D10FE5}"/>
              </a:ext>
            </a:extLst>
          </p:cNvPr>
          <p:cNvCxnSpPr/>
          <p:nvPr/>
        </p:nvCxnSpPr>
        <p:spPr>
          <a:xfrm>
            <a:off x="548640" y="1991360"/>
            <a:ext cx="1625600" cy="38201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ABCBEA2-FB68-4FDD-9D8E-D9DDDFD3F1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8320" y="777240"/>
            <a:ext cx="3811905" cy="5303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9DEA95E-FE84-4946-8E77-03286513BC84}"/>
              </a:ext>
            </a:extLst>
          </p:cNvPr>
          <p:cNvSpPr txBox="1"/>
          <p:nvPr/>
        </p:nvSpPr>
        <p:spPr>
          <a:xfrm>
            <a:off x="6278880" y="777239"/>
            <a:ext cx="170100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Cambria" panose="02040503050406030204" pitchFamily="18" charset="0"/>
              </a:rPr>
              <a:t>SB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модуль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3, Spotlight on the UK: 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“What is pudding: a dessert or dinner? Read and check.“</a:t>
            </a:r>
            <a:endParaRPr lang="ru-RU" dirty="0"/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4799CEAC-14AC-4681-B5F8-AF2ADD5A6CBA}"/>
              </a:ext>
            </a:extLst>
          </p:cNvPr>
          <p:cNvCxnSpPr/>
          <p:nvPr/>
        </p:nvCxnSpPr>
        <p:spPr>
          <a:xfrm flipV="1">
            <a:off x="7538720" y="1991360"/>
            <a:ext cx="772160" cy="7213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912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E42AB3-F7BA-46C1-BA49-B6612D88D8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19" y="649922"/>
            <a:ext cx="4754881" cy="611607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BD2846-BC2D-4B03-9738-3D9841352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80" y="365125"/>
            <a:ext cx="11221720" cy="569595"/>
          </a:xfrm>
        </p:spPr>
        <p:txBody>
          <a:bodyPr>
            <a:no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4. Определение главных фактов/событий в прочитанном тексте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0F23BF-D52D-4D3F-9488-A7AA92D94D94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2588240" y="5607367"/>
            <a:ext cx="294640" cy="5695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1F3474-695B-4A11-8F9C-7AAE0077CD4F}"/>
              </a:ext>
            </a:extLst>
          </p:cNvPr>
          <p:cNvSpPr txBox="1"/>
          <p:nvPr/>
        </p:nvSpPr>
        <p:spPr>
          <a:xfrm>
            <a:off x="5374639" y="1645920"/>
            <a:ext cx="179832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Cambria" panose="02040503050406030204" pitchFamily="18" charset="0"/>
              </a:rPr>
              <a:t>SB 4, </a:t>
            </a:r>
            <a:r>
              <a:rPr lang="en-US" sz="1800" b="1" i="0" u="none" strike="noStrike" baseline="0" dirty="0" err="1">
                <a:latin typeface="Cambria" panose="02040503050406030204" pitchFamily="18" charset="0"/>
              </a:rPr>
              <a:t>урок</a:t>
            </a:r>
            <a:r>
              <a:rPr lang="en-US" sz="1800" b="1" i="0" u="none" strike="noStrike" baseline="0" dirty="0">
                <a:latin typeface="Cambria" panose="02040503050406030204" pitchFamily="18" charset="0"/>
              </a:rPr>
              <a:t> 11а: </a:t>
            </a:r>
            <a:r>
              <a:rPr lang="en-US" sz="1800" b="0" i="0" u="none" strike="noStrike" baseline="0" dirty="0">
                <a:latin typeface="Cambria" panose="02040503050406030204" pitchFamily="18" charset="0"/>
              </a:rPr>
              <a:t>“Read and say HARE or TORTOISE.”</a:t>
            </a:r>
            <a:endParaRPr lang="ru-RU" dirty="0"/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BFC12AC8-5934-4EB6-9FAE-AA1DC8D4169D}"/>
              </a:ext>
            </a:extLst>
          </p:cNvPr>
          <p:cNvCxnSpPr/>
          <p:nvPr/>
        </p:nvCxnSpPr>
        <p:spPr>
          <a:xfrm flipH="1" flipV="1">
            <a:off x="4348480" y="1899920"/>
            <a:ext cx="782320" cy="660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209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7C178A-36A5-43D2-9A35-40496CA5B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80" y="1"/>
            <a:ext cx="11795760" cy="1087119"/>
          </a:xfrm>
        </p:spPr>
        <p:txBody>
          <a:bodyPr>
            <a:normAutofit/>
          </a:bodyPr>
          <a:lstStyle/>
          <a:p>
            <a:pPr algn="ctr"/>
            <a:r>
              <a:rPr lang="ru-RU" sz="3600" b="0" i="0" u="none" strike="noStrike" baseline="0" dirty="0">
                <a:solidFill>
                  <a:schemeClr val="accent6"/>
                </a:solidFill>
                <a:latin typeface="Cambria" panose="02040503050406030204" pitchFamily="18" charset="0"/>
              </a:rPr>
              <a:t>5. Соотношение текста/части текста с иллюстрациями</a:t>
            </a:r>
            <a:endParaRPr lang="ru-RU" sz="3600" dirty="0">
              <a:solidFill>
                <a:schemeClr val="accent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8E275A-F8DE-49E9-8E30-4B8A76B1513F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13004800" y="4074159"/>
            <a:ext cx="182880" cy="210280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C01D03D-2398-4753-AFC2-241115CE2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040" y="886696"/>
            <a:ext cx="3947606" cy="565634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AE33B0B-DA7B-465A-9DFF-EE76AF7DB68B}"/>
              </a:ext>
            </a:extLst>
          </p:cNvPr>
          <p:cNvSpPr txBox="1"/>
          <p:nvPr/>
        </p:nvSpPr>
        <p:spPr>
          <a:xfrm>
            <a:off x="345440" y="1087120"/>
            <a:ext cx="192024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WB 2, модуль 1, урок 2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(посмотреть на картинку и выбрать правильный цвет)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F9E860-F7B6-4FA4-890B-10F13329DD99}"/>
              </a:ext>
            </a:extLst>
          </p:cNvPr>
          <p:cNvSpPr txBox="1"/>
          <p:nvPr/>
        </p:nvSpPr>
        <p:spPr>
          <a:xfrm>
            <a:off x="6319520" y="1259841"/>
            <a:ext cx="17272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u="none" strike="noStrike" baseline="0" dirty="0">
                <a:latin typeface="Cambria" panose="02040503050406030204" pitchFamily="18" charset="0"/>
              </a:rPr>
              <a:t>WB 2, модуль 5, урок 14 </a:t>
            </a:r>
            <a:r>
              <a:rPr lang="ru-RU" sz="1800" b="0" i="0" u="none" strike="noStrike" baseline="0" dirty="0">
                <a:latin typeface="Cambria" panose="02040503050406030204" pitchFamily="18" charset="0"/>
              </a:rPr>
              <a:t>(посмотреть на картинку и вписать недостающую информацию в текст)</a:t>
            </a:r>
            <a:endParaRPr lang="ru-RU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542A192-2C77-41E7-842A-C94C7A2C8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3658" y="886696"/>
            <a:ext cx="4027542" cy="5770880"/>
          </a:xfrm>
          <a:prstGeom prst="rect">
            <a:avLst/>
          </a:prstGeom>
        </p:spPr>
      </p:pic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1B02FDA6-2373-4D14-803A-18EE83935CF8}"/>
              </a:ext>
            </a:extLst>
          </p:cNvPr>
          <p:cNvCxnSpPr>
            <a:stCxn id="15" idx="3"/>
          </p:cNvCxnSpPr>
          <p:nvPr/>
        </p:nvCxnSpPr>
        <p:spPr>
          <a:xfrm flipV="1">
            <a:off x="8046720" y="1503680"/>
            <a:ext cx="294640" cy="9103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23A97672-3050-4C48-B3FE-A8448DB80AAD}"/>
              </a:ext>
            </a:extLst>
          </p:cNvPr>
          <p:cNvCxnSpPr/>
          <p:nvPr/>
        </p:nvCxnSpPr>
        <p:spPr>
          <a:xfrm>
            <a:off x="1333500" y="2847975"/>
            <a:ext cx="1276350" cy="151447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19898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1578</Words>
  <Application>Microsoft Office PowerPoint</Application>
  <PresentationFormat>Широкоэкранный</PresentationFormat>
  <Paragraphs>107</Paragraphs>
  <Slides>32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Cambria</vt:lpstr>
      <vt:lpstr>Тема Office</vt:lpstr>
      <vt:lpstr>Презентация PowerPoint</vt:lpstr>
      <vt:lpstr>Функциональная грамотность – это готовность и способность к решению проблем</vt:lpstr>
      <vt:lpstr>Презентация PowerPoint</vt:lpstr>
      <vt:lpstr>Читательская грамотность  </vt:lpstr>
      <vt:lpstr>2. Прогнозирование содержания текста на основе заголовка</vt:lpstr>
      <vt:lpstr>3. Определение темы прочитанного текста (о ком или о чем говорится в тексте)</vt:lpstr>
      <vt:lpstr>Презентация PowerPoint</vt:lpstr>
      <vt:lpstr>4. Определение главных фактов/событий в прочитанном тексте</vt:lpstr>
      <vt:lpstr>5. Соотношение текста/части текста с иллюстрациями</vt:lpstr>
      <vt:lpstr>Презентация PowerPoint</vt:lpstr>
      <vt:lpstr>Презентация PowerPoint</vt:lpstr>
      <vt:lpstr>6. Использование внешних формальных элементов текста (заголовок, иллюстрацию, сноску) для понимания основного содержания прочитанного.</vt:lpstr>
      <vt:lpstr>7. Нахождение в тексте запрашиваемой информации фактического характера</vt:lpstr>
      <vt:lpstr>Презентация PowerPoint</vt:lpstr>
      <vt:lpstr>8. Использование языковой, в том числе контекстуальной, догадки для понимания основного содержания текста/нахождения нужной информации.</vt:lpstr>
      <vt:lpstr>9. Игнорирование отдельных незнакомых слов, не мешающих понимать основное содержание текста</vt:lpstr>
      <vt:lpstr>10. Догадка о значении незнакомых слов по сходству с русским языком, по словообразовательным элементам, контексту</vt:lpstr>
      <vt:lpstr>11. Чтение про себя и понимание запрашиваемой информации, представленной в несплошных текстах (таблице)</vt:lpstr>
      <vt:lpstr>Презентация PowerPoint</vt:lpstr>
      <vt:lpstr>12. Работа с информацией, представленной в разных форматах (текст, рисунок, таблица)</vt:lpstr>
      <vt:lpstr>Презентация PowerPoint</vt:lpstr>
      <vt:lpstr>Математическая грамотность</vt:lpstr>
      <vt:lpstr>2. Применение  математических понятий, фактов, процедур</vt:lpstr>
      <vt:lpstr>3. Распознавание геометрических фигур</vt:lpstr>
      <vt:lpstr>4. Работа с информацией, представленной в графической форме</vt:lpstr>
      <vt:lpstr>5. Использование начальных математических знаний для решения учебных и практических задач в повседневных ситуациях</vt:lpstr>
      <vt:lpstr>Естественнонаучная грамотность</vt:lpstr>
      <vt:lpstr>Презентация PowerPoint</vt:lpstr>
      <vt:lpstr>2. Развитие умения описывать и группировать изученные природные объекты и явления</vt:lpstr>
      <vt:lpstr>3. Приобретение базовых умений работать с информацией (текстовой, графической, аудиовизуальной) о природе</vt:lpstr>
      <vt:lpstr>4. Приобретение опыта проведения несложных индивидуальных и групповых опытов по исследованию природных объектов и явлений с использованием простейшего оборудования</vt:lpstr>
      <vt:lpstr>5. Приобретение положительного опыта эмоционально- ценностного отношения к природе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3</cp:revision>
  <dcterms:created xsi:type="dcterms:W3CDTF">2024-10-10T10:00:14Z</dcterms:created>
  <dcterms:modified xsi:type="dcterms:W3CDTF">2024-10-12T10:52:12Z</dcterms:modified>
</cp:coreProperties>
</file>