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Формирование функциональной грамотности на уроках математики и финансовой грамотности.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елена\Desktop\11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ru-RU" b="1" dirty="0" smtClean="0"/>
              <a:t>Цель</a:t>
            </a:r>
            <a:r>
              <a:rPr lang="ru-RU" dirty="0" smtClean="0"/>
              <a:t>: помочь учащимся 4 классов овладеть системой математических знаний и умений, необходимых для применения в практической деятельности и научить их проводить расчётно-экспериментальные работы при составлении сметы расходов семейного </a:t>
            </a:r>
            <a:r>
              <a:rPr lang="ru-RU" dirty="0" smtClean="0"/>
              <a:t>бюджета на ремонт комнаты (или квартиры).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Проект: « Семейная математика»</a:t>
            </a:r>
            <a:br>
              <a:rPr lang="ru-RU" dirty="0" smtClean="0"/>
            </a:br>
            <a:r>
              <a:rPr lang="ru-RU" dirty="0" smtClean="0"/>
              <a:t>(Бюджетный ремонт своими руками)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Подготовительный этап:</a:t>
            </a:r>
          </a:p>
          <a:p>
            <a:pPr lvl="0" fontAlgn="base"/>
            <a:r>
              <a:rPr lang="ru-RU" b="1" dirty="0" smtClean="0"/>
              <a:t>составление списков </a:t>
            </a:r>
            <a:r>
              <a:rPr lang="ru-RU" b="1" dirty="0" smtClean="0"/>
              <a:t>учащихся (по группам)</a:t>
            </a:r>
            <a:endParaRPr lang="ru-RU" b="1" dirty="0" smtClean="0"/>
          </a:p>
          <a:p>
            <a:pPr lvl="0" fontAlgn="base"/>
            <a:r>
              <a:rPr lang="ru-RU" b="1" dirty="0" smtClean="0"/>
              <a:t>организация выхода </a:t>
            </a:r>
            <a:r>
              <a:rPr lang="ru-RU" b="1" dirty="0" err="1" smtClean="0"/>
              <a:t>вонайн</a:t>
            </a:r>
            <a:r>
              <a:rPr lang="ru-RU" b="1" dirty="0" smtClean="0"/>
              <a:t>- </a:t>
            </a:r>
            <a:r>
              <a:rPr lang="ru-RU" b="1" dirty="0" smtClean="0"/>
              <a:t>магазины города для изучения цен на стройматериалы;</a:t>
            </a:r>
          </a:p>
          <a:p>
            <a:pPr lvl="0" fontAlgn="base"/>
            <a:r>
              <a:rPr lang="ru-RU" b="1" dirty="0" smtClean="0"/>
              <a:t>решение </a:t>
            </a:r>
            <a:r>
              <a:rPr lang="ru-RU" b="1" dirty="0" smtClean="0"/>
              <a:t>организационных вопросов(работа с </a:t>
            </a:r>
            <a:r>
              <a:rPr lang="ru-RU" b="1" dirty="0" err="1" smtClean="0"/>
              <a:t>фотогаджетами</a:t>
            </a:r>
            <a:r>
              <a:rPr lang="ru-RU" b="1" dirty="0" smtClean="0"/>
              <a:t>, распределение ролей).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Проведение </a:t>
            </a:r>
            <a:r>
              <a:rPr lang="ru-RU" b="1" dirty="0" smtClean="0">
                <a:solidFill>
                  <a:srgbClr val="C00000"/>
                </a:solidFill>
              </a:rPr>
              <a:t>проекта:</a:t>
            </a:r>
          </a:p>
          <a:p>
            <a:pPr lvl="0" fontAlgn="base"/>
            <a:r>
              <a:rPr lang="ru-RU" dirty="0" smtClean="0"/>
              <a:t>инструктаж детей по правилам техники безопасности </a:t>
            </a:r>
            <a:r>
              <a:rPr lang="ru-RU" dirty="0" smtClean="0"/>
              <a:t>работы в </a:t>
            </a:r>
            <a:r>
              <a:rPr lang="ru-RU" dirty="0" err="1" smtClean="0"/>
              <a:t>интернет-магазинах</a:t>
            </a:r>
            <a:r>
              <a:rPr lang="ru-RU" dirty="0" smtClean="0"/>
              <a:t>, обычных магазинах-  для </a:t>
            </a:r>
            <a:r>
              <a:rPr lang="ru-RU" dirty="0" smtClean="0"/>
              <a:t>изучения цен на стройматериалы;</a:t>
            </a:r>
          </a:p>
          <a:p>
            <a:pPr lvl="0" fontAlgn="base"/>
            <a:r>
              <a:rPr lang="ru-RU" dirty="0" smtClean="0"/>
              <a:t>изучение </a:t>
            </a:r>
            <a:r>
              <a:rPr lang="ru-RU" dirty="0" smtClean="0"/>
              <a:t>рекламных </a:t>
            </a:r>
            <a:r>
              <a:rPr lang="ru-RU" dirty="0" smtClean="0"/>
              <a:t>статей в </a:t>
            </a:r>
            <a:r>
              <a:rPr lang="ru-RU" dirty="0" smtClean="0"/>
              <a:t>СМИ </a:t>
            </a:r>
            <a:r>
              <a:rPr lang="ru-RU" dirty="0" smtClean="0"/>
              <a:t>города;</a:t>
            </a:r>
          </a:p>
          <a:p>
            <a:pPr lvl="0" fontAlgn="base"/>
            <a:r>
              <a:rPr lang="ru-RU" dirty="0" smtClean="0"/>
              <a:t>выбор оптимального варианта (цена- качество);</a:t>
            </a:r>
          </a:p>
          <a:p>
            <a:pPr lvl="0" fontAlgn="base"/>
            <a:r>
              <a:rPr lang="ru-RU" dirty="0" smtClean="0"/>
              <a:t>расчётно-экспериментальные работы при составлении сметы расходов семейного бюджета </a:t>
            </a:r>
            <a:r>
              <a:rPr lang="ru-RU" dirty="0" smtClean="0"/>
              <a:t>на ремонт.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Результат:</a:t>
            </a:r>
          </a:p>
          <a:p>
            <a:pPr lvl="0" fontAlgn="base"/>
            <a:r>
              <a:rPr lang="ru-RU" dirty="0" smtClean="0"/>
              <a:t>оформление альбома с </a:t>
            </a:r>
            <a:r>
              <a:rPr lang="ru-RU" dirty="0" smtClean="0"/>
              <a:t>фотографиями или презентации с дизайном ремонта (до, после);</a:t>
            </a:r>
            <a:endParaRPr lang="ru-RU" dirty="0" smtClean="0"/>
          </a:p>
          <a:p>
            <a:pPr fontAlgn="base"/>
            <a:r>
              <a:rPr lang="ru-RU" dirty="0" smtClean="0"/>
              <a:t>создание сметы расходов семейного бюджета на </a:t>
            </a:r>
            <a:r>
              <a:rPr lang="ru-RU" dirty="0" smtClean="0"/>
              <a:t>ремонт.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/>
              <a:t>ЗАДАЧИ НА ПРОСТРАНСТВЕННОЕ </a:t>
            </a:r>
            <a:r>
              <a:rPr lang="ru-RU" cap="all" dirty="0" smtClean="0"/>
              <a:t>МЫШЛЕНИЕ.</a:t>
            </a:r>
            <a:endParaRPr lang="ru-RU" dirty="0"/>
          </a:p>
        </p:txBody>
      </p:sp>
      <p:pic>
        <p:nvPicPr>
          <p:cNvPr id="4" name="Содержимое 3" descr="C:\Users\елена\Desktop\000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ru-RU" sz="3200" b="1" dirty="0" smtClean="0"/>
              <a:t>Раздели самое маленькое четырёхзначное число на </a:t>
            </a:r>
            <a:r>
              <a:rPr lang="ru-RU" sz="3200" b="1" dirty="0" smtClean="0"/>
              <a:t>число, которое стоит после 1  и узнаешь</a:t>
            </a:r>
            <a:r>
              <a:rPr lang="ru-RU" sz="3200" b="1" dirty="0" smtClean="0"/>
              <a:t>, сколько лет не умывалась и не чистила зубы злая волшебница </a:t>
            </a:r>
            <a:r>
              <a:rPr lang="ru-RU" sz="3200" b="1" dirty="0" err="1" smtClean="0"/>
              <a:t>Бастинда</a:t>
            </a:r>
            <a:r>
              <a:rPr lang="ru-RU" sz="3200" b="1" dirty="0" smtClean="0"/>
              <a:t> </a:t>
            </a:r>
            <a:r>
              <a:rPr lang="ru-RU" sz="3200" b="1" dirty="0" smtClean="0"/>
              <a:t>из повести-сказки А. Волкова «Волшебник Изумрудного города</a:t>
            </a:r>
            <a:r>
              <a:rPr lang="ru-RU" sz="3200" b="1" dirty="0" smtClean="0"/>
              <a:t>».</a:t>
            </a:r>
          </a:p>
          <a:p>
            <a:pPr algn="just" fontAlgn="base"/>
            <a:r>
              <a:rPr lang="ru-RU" sz="4800" b="1" dirty="0" smtClean="0">
                <a:solidFill>
                  <a:srgbClr val="C00000"/>
                </a:solidFill>
              </a:rPr>
              <a:t>1000 : 2=500(лет)</a:t>
            </a:r>
            <a:endParaRPr lang="ru-RU" sz="48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/>
              <a:t>СЮЖЕТНЫЕ </a:t>
            </a:r>
            <a:r>
              <a:rPr lang="ru-RU" cap="all" dirty="0" smtClean="0"/>
              <a:t>ЗАДАЧИ.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Модель функционально грамотной </a:t>
            </a:r>
            <a:r>
              <a:rPr lang="ru-RU" dirty="0" smtClean="0"/>
              <a:t>личности.</a:t>
            </a:r>
            <a:endParaRPr lang="ru-RU" dirty="0"/>
          </a:p>
        </p:txBody>
      </p:sp>
      <p:pic>
        <p:nvPicPr>
          <p:cNvPr id="2050" name="Picture 2" descr="C:\Users\user\Desktop\2.p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394" y="1468298"/>
            <a:ext cx="4929606" cy="5389702"/>
          </a:xfrm>
          <a:prstGeom prst="rect">
            <a:avLst/>
          </a:prstGeom>
          <a:noFill/>
        </p:spPr>
      </p:pic>
      <p:pic>
        <p:nvPicPr>
          <p:cNvPr id="2051" name="Picture 3" descr="C:\Users\user\Desktop\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140968"/>
            <a:ext cx="3464942" cy="3464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Это скорее способность</a:t>
            </a:r>
            <a:r>
              <a:rPr lang="ru-RU" sz="3600" b="1" dirty="0" smtClean="0"/>
              <a:t>  функционально использовать математические знания и умения, нежели мастерское владение этими знаниями в рамках требований школьной программы. 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функциональная математическая грамотность?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способность человека определять и понимать роль математики в мире, в котором он живет</a:t>
            </a:r>
            <a:r>
              <a:rPr lang="ru-RU" b="1" dirty="0" smtClean="0"/>
              <a:t>,</a:t>
            </a:r>
          </a:p>
          <a:p>
            <a:r>
              <a:rPr lang="ru-RU" b="1" dirty="0" smtClean="0"/>
              <a:t> </a:t>
            </a:r>
            <a:r>
              <a:rPr lang="ru-RU" b="1" dirty="0" smtClean="0"/>
              <a:t>высказывать хорошо обоснованные математические суждения и использовать математику так, чтобы удовлетворять в настоящем и в будущем потребности, присущие созидательному, заинтересованному и мыслящему </a:t>
            </a:r>
            <a:r>
              <a:rPr lang="ru-RU" b="1" dirty="0" smtClean="0"/>
              <a:t>гражданину.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входит в это понятие?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sz="4400" dirty="0" smtClean="0"/>
              <a:t>Формирование </a:t>
            </a:r>
            <a:r>
              <a:rPr lang="ru-RU" sz="4400" dirty="0" smtClean="0"/>
              <a:t>функциональной грамотности на уроках математики невозможно без правильной и четкой математической речи. 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3200" b="1" dirty="0" smtClean="0"/>
              <a:t>составление математического </a:t>
            </a:r>
            <a:r>
              <a:rPr lang="ru-RU" sz="3200" b="1" dirty="0" smtClean="0"/>
              <a:t>словаря;</a:t>
            </a:r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написание математического </a:t>
            </a:r>
            <a:r>
              <a:rPr lang="ru-RU" sz="3200" b="1" dirty="0" smtClean="0"/>
              <a:t>диктанта;</a:t>
            </a:r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выполнение заданий, направленных на грамотное написание, произношение и употребление имен числительных, математических терминов.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Приёмы для формирования математической речи: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sz="3600" b="1" dirty="0" smtClean="0"/>
              <a:t>Математическая разминка.</a:t>
            </a:r>
          </a:p>
          <a:p>
            <a:pPr marL="624078" indent="-514350"/>
            <a:r>
              <a:rPr lang="ru-RU" sz="3600" b="1" dirty="0" smtClean="0">
                <a:solidFill>
                  <a:srgbClr val="C00000"/>
                </a:solidFill>
              </a:rPr>
              <a:t>Какой </a:t>
            </a:r>
            <a:r>
              <a:rPr lang="ru-RU" sz="3600" b="1" dirty="0" smtClean="0">
                <a:solidFill>
                  <a:srgbClr val="C00000"/>
                </a:solidFill>
              </a:rPr>
              <a:t>день наступает после понедельника? 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624078" indent="-514350"/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Какой день следует за </a:t>
            </a:r>
            <a:r>
              <a:rPr lang="ru-RU" sz="3600" b="1" dirty="0" smtClean="0">
                <a:solidFill>
                  <a:srgbClr val="C00000"/>
                </a:solidFill>
              </a:rPr>
              <a:t>вторником?</a:t>
            </a:r>
          </a:p>
          <a:p>
            <a:pPr marL="624078" indent="-514350"/>
            <a:r>
              <a:rPr lang="ru-RU" sz="3600" b="1" dirty="0" smtClean="0">
                <a:solidFill>
                  <a:srgbClr val="C00000"/>
                </a:solidFill>
              </a:rPr>
              <a:t>Какой </a:t>
            </a:r>
            <a:r>
              <a:rPr lang="ru-RU" sz="3600" b="1" dirty="0" smtClean="0">
                <a:solidFill>
                  <a:srgbClr val="C00000"/>
                </a:solidFill>
              </a:rPr>
              <a:t>день недели наступает раньше других? 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624078" indent="-514350"/>
            <a:r>
              <a:rPr lang="ru-RU" sz="3600" b="1" dirty="0" smtClean="0">
                <a:solidFill>
                  <a:srgbClr val="C00000"/>
                </a:solidFill>
              </a:rPr>
              <a:t>Какой </a:t>
            </a:r>
            <a:r>
              <a:rPr lang="ru-RU" sz="3600" b="1" dirty="0" smtClean="0">
                <a:solidFill>
                  <a:srgbClr val="C00000"/>
                </a:solidFill>
              </a:rPr>
              <a:t>день недели наступает позже </a:t>
            </a:r>
            <a:r>
              <a:rPr lang="ru-RU" sz="3600" b="1" dirty="0" smtClean="0">
                <a:solidFill>
                  <a:srgbClr val="C00000"/>
                </a:solidFill>
              </a:rPr>
              <a:t>всех других</a:t>
            </a:r>
            <a:r>
              <a:rPr lang="ru-RU" sz="3600" b="1" dirty="0" smtClean="0">
                <a:solidFill>
                  <a:srgbClr val="C00000"/>
                </a:solidFill>
              </a:rPr>
              <a:t>? 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624078" indent="-514350"/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Какой день недели предшествует субботе? 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624078" indent="-514350"/>
            <a:r>
              <a:rPr lang="ru-RU" sz="3600" b="1" dirty="0" smtClean="0">
                <a:solidFill>
                  <a:srgbClr val="C00000"/>
                </a:solidFill>
              </a:rPr>
              <a:t>Какой </a:t>
            </a:r>
            <a:r>
              <a:rPr lang="ru-RU" sz="3600" b="1" dirty="0" smtClean="0">
                <a:solidFill>
                  <a:srgbClr val="C00000"/>
                </a:solidFill>
              </a:rPr>
              <a:t>день недели находится между средой и пятницей? 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624078" indent="-51435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Методические приёмы.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/>
              <a:t>(на учительском столе небольшая плетеная корзина, которая наполняется высказываниями детей)</a:t>
            </a:r>
          </a:p>
          <a:p>
            <a:pPr fontAlgn="base">
              <a:buNone/>
            </a:pPr>
            <a:r>
              <a:rPr lang="ru-RU" dirty="0" smtClean="0"/>
              <a:t>- </a:t>
            </a:r>
            <a:r>
              <a:rPr lang="ru-RU" b="1" dirty="0" smtClean="0"/>
              <a:t>Давайте </a:t>
            </a:r>
            <a:r>
              <a:rPr lang="ru-RU" b="1" dirty="0" smtClean="0"/>
              <a:t>наполним нашу </a:t>
            </a:r>
            <a:r>
              <a:rPr lang="ru-RU" b="1" dirty="0" smtClean="0"/>
              <a:t> «Корзину </a:t>
            </a:r>
            <a:r>
              <a:rPr lang="ru-RU" b="1" dirty="0" smtClean="0"/>
              <a:t>понятий» тем, что узнали на предыдущих уроках, что вы знаете по теме «Цена, количество, стоимость» и всем тем, что относится к понятию «Деньги». </a:t>
            </a:r>
            <a:r>
              <a:rPr lang="ru-RU" dirty="0" smtClean="0"/>
              <a:t>Итак, начинаем!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«Корзина </a:t>
            </a:r>
            <a:r>
              <a:rPr lang="ru-RU" dirty="0" smtClean="0"/>
              <a:t>понятий»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dirty="0" smtClean="0"/>
              <a:t>Цена — это стоимость одного предмета.</a:t>
            </a:r>
          </a:p>
          <a:p>
            <a:pPr fontAlgn="base"/>
            <a:r>
              <a:rPr lang="ru-RU" dirty="0" smtClean="0"/>
              <a:t>Деньги любят счёт.</a:t>
            </a:r>
          </a:p>
          <a:p>
            <a:pPr fontAlgn="base"/>
            <a:r>
              <a:rPr lang="ru-RU" dirty="0" smtClean="0"/>
              <a:t>Стоимость — это количество денег, которые заплатили за товар.</a:t>
            </a:r>
          </a:p>
          <a:p>
            <a:pPr fontAlgn="base"/>
            <a:r>
              <a:rPr lang="ru-RU" dirty="0" smtClean="0"/>
              <a:t>Деньги были металлические, их рубили, так появились рубли.</a:t>
            </a:r>
          </a:p>
          <a:p>
            <a:r>
              <a:rPr lang="ru-RU" dirty="0" smtClean="0"/>
              <a:t>Деньги воровать нельзя.</a:t>
            </a:r>
          </a:p>
          <a:p>
            <a:pPr fontAlgn="base"/>
            <a:r>
              <a:rPr lang="ru-RU" dirty="0" smtClean="0"/>
              <a:t>На деньги можно купить всё, кроме здоровья.</a:t>
            </a:r>
          </a:p>
          <a:p>
            <a:pPr fontAlgn="base"/>
            <a:r>
              <a:rPr lang="ru-RU" dirty="0" smtClean="0"/>
              <a:t>Деньги надо зарабатывать.</a:t>
            </a:r>
          </a:p>
          <a:p>
            <a:pPr fontAlgn="base"/>
            <a:r>
              <a:rPr lang="ru-RU" dirty="0" smtClean="0"/>
              <a:t>Деньги можно </a:t>
            </a:r>
            <a:r>
              <a:rPr lang="ru-RU" dirty="0" smtClean="0"/>
              <a:t>тратить, но с умом.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логических задач табличным </a:t>
            </a:r>
            <a:r>
              <a:rPr lang="ru-RU" dirty="0" smtClean="0"/>
              <a:t>способом.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84784"/>
            <a:ext cx="777686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Шестеро друзей в ожидании электрички заскочили в буфет.</a:t>
            </a:r>
            <a:br>
              <a:rPr lang="ru-RU" sz="2400" b="1" dirty="0" smtClean="0"/>
            </a:br>
            <a:r>
              <a:rPr lang="ru-RU" sz="2400" b="1" dirty="0" smtClean="0"/>
              <a:t>• Маша взяла то же, что и Егор, и вдобавок ещё бутерброд с сыром.</a:t>
            </a:r>
            <a:br>
              <a:rPr lang="ru-RU" sz="2400" b="1" dirty="0" smtClean="0"/>
            </a:br>
            <a:r>
              <a:rPr lang="ru-RU" sz="2400" b="1" dirty="0" smtClean="0"/>
              <a:t>• Аня купила, то же, что и Саша, но не стала покупать шоколадное печенье.</a:t>
            </a:r>
            <a:br>
              <a:rPr lang="ru-RU" sz="2400" b="1" dirty="0" smtClean="0"/>
            </a:br>
            <a:r>
              <a:rPr lang="ru-RU" sz="2400" b="1" dirty="0" smtClean="0"/>
              <a:t>• Кирилл ел то же, что и Мила, но без луковых чипсов.</a:t>
            </a:r>
            <a:br>
              <a:rPr lang="ru-RU" sz="2400" b="1" dirty="0" smtClean="0"/>
            </a:br>
            <a:r>
              <a:rPr lang="ru-RU" sz="2400" b="1" dirty="0" smtClean="0"/>
              <a:t>• Егор завтракал тем же что и Аня, но бутерброду с котлетой предпочел картофельные чипсы.</a:t>
            </a:r>
            <a:br>
              <a:rPr lang="ru-RU" sz="2400" b="1" dirty="0" smtClean="0"/>
            </a:br>
            <a:r>
              <a:rPr lang="ru-RU" sz="2400" b="1" dirty="0" smtClean="0"/>
              <a:t>• Саша ел то же, что и Мила, но вместо молочного коктейля пил лимонад.</a:t>
            </a:r>
            <a:br>
              <a:rPr lang="ru-RU" sz="2400" b="1" dirty="0" smtClean="0"/>
            </a:br>
            <a:r>
              <a:rPr lang="ru-RU" sz="2400" b="1" dirty="0" smtClean="0"/>
              <a:t>Из чего состоял завтрак каждого из друзей?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444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Формирование функциональной грамотности на уроках математики и финансовой грамотности.</vt:lpstr>
      <vt:lpstr>Что такое функциональная математическая грамотность?</vt:lpstr>
      <vt:lpstr>Что входит в это понятие?</vt:lpstr>
      <vt:lpstr> Формирование функциональной грамотности на уроках математики невозможно без правильной и четкой математической речи. </vt:lpstr>
      <vt:lpstr>Приёмы для формирования математической речи:</vt:lpstr>
      <vt:lpstr>Методические приёмы.</vt:lpstr>
      <vt:lpstr>«Корзина понятий» </vt:lpstr>
      <vt:lpstr>Слайд 8</vt:lpstr>
      <vt:lpstr>Решение логических задач табличным способом. </vt:lpstr>
      <vt:lpstr>Слайд 10</vt:lpstr>
      <vt:lpstr>Проект: « Семейная математика» (Бюджетный ремонт своими руками)</vt:lpstr>
      <vt:lpstr>Слайд 12</vt:lpstr>
      <vt:lpstr>Слайд 13</vt:lpstr>
      <vt:lpstr>Слайд 14</vt:lpstr>
      <vt:lpstr>ЗАДАЧИ НА ПРОСТРАНСТВЕННОЕ МЫШЛЕНИЕ.</vt:lpstr>
      <vt:lpstr>СЮЖЕТНЫЕ ЗАДАЧИ.</vt:lpstr>
      <vt:lpstr>Модель функционально грамотной личности.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функциональной грамотности на уроках математики и финансовой грамотности.</dc:title>
  <dc:creator>user</dc:creator>
  <cp:lastModifiedBy>user</cp:lastModifiedBy>
  <cp:revision>6</cp:revision>
  <dcterms:created xsi:type="dcterms:W3CDTF">2022-03-22T15:26:01Z</dcterms:created>
  <dcterms:modified xsi:type="dcterms:W3CDTF">2022-03-22T16:06:33Z</dcterms:modified>
</cp:coreProperties>
</file>