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F6FE0-B700-5930-253F-29C60698B99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4B1562E-0879-765A-3026-E5464C220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EA14078-561C-BC2E-F423-750CD32D5642}"/>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9C6C5435-65A6-9B65-866A-8AE0DADFE8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5DC58F-5EEF-6ABA-6CC1-3ACA518E6133}"/>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355817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B8787-157A-163B-6D04-BB9C233772C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4C05908-CE53-EB0D-BACC-BB97BD8552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F172F8-9FA9-FD9F-D4FA-D6F7F973B1C1}"/>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7A179904-A841-DDB9-73B3-AB361EA383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1B2DC3-C618-BD55-AF72-FD955B00A06D}"/>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2047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CE42B80-82BA-756A-AD7E-0EA45A8B192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7F00CE5-0695-9918-175B-02DE2C84172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6B85BD4-60A6-D0A8-9166-8186B05388E6}"/>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B24F77F7-A958-43F1-1FC4-1A70FE618D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3F9E54-C56F-E25F-9334-C59528E6587D}"/>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132115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7D994-A972-9F11-7C19-8EC59A934F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F7DBAA1-89CC-F724-3296-79E4AFA94AE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8B9104-16D6-ACB1-4942-501AA69C2168}"/>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678281F9-2EC9-87F9-EA40-A674084715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10ACB50-F3AE-A8CE-BA30-DFEDA2BE47A2}"/>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341490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7F1DA-ADCB-ADF0-0514-0905AB09179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001EFE2-CCDB-7CBF-F2D3-2907B01E7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304EF74-4CF7-0B78-DCB1-C0D2EC0A89F8}"/>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F98A9847-0BD1-3A63-84C2-EB91545B94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E85085-7A60-2890-1324-3281D4E0177E}"/>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31229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CBAEC-493B-C539-2CED-9CB83B75538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94F7F62-C885-34EC-1AAF-D877530FF74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BC243BE-F29E-6CA0-1504-1FB4DA9BA0A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136D6E-901A-1D88-E0D4-8EEB24CA01EA}"/>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6" name="Нижний колонтитул 5">
            <a:extLst>
              <a:ext uri="{FF2B5EF4-FFF2-40B4-BE49-F238E27FC236}">
                <a16:creationId xmlns:a16="http://schemas.microsoft.com/office/drawing/2014/main" id="{53A7C08A-F7FF-90B0-B54D-0A78FEFA53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D0A7AF5-A455-F322-E853-C718CABF0ABC}"/>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41561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C5191-4DC3-D90E-85DB-FE383361EAC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6F8C3F6-D698-36D7-4F13-8DCCA8685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DD3169-AD2C-34C5-9A4D-3225D8CB02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1F13197-C865-31A7-644B-B2C87A3B7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5A066CC-1480-8CE6-6AC5-330E641859B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BC10273-4396-821F-B862-8BA028D42CDE}"/>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8" name="Нижний колонтитул 7">
            <a:extLst>
              <a:ext uri="{FF2B5EF4-FFF2-40B4-BE49-F238E27FC236}">
                <a16:creationId xmlns:a16="http://schemas.microsoft.com/office/drawing/2014/main" id="{0C193D50-3646-8216-F849-4E9067EA3E5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A86B7BD-4D01-1256-C560-BD8ACCF2FFAB}"/>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147415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7E3CEE-DE2F-C14E-ECC4-54B0201817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FA793E1-D80A-6F89-57E6-1914B7D0AEBB}"/>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4" name="Нижний колонтитул 3">
            <a:extLst>
              <a:ext uri="{FF2B5EF4-FFF2-40B4-BE49-F238E27FC236}">
                <a16:creationId xmlns:a16="http://schemas.microsoft.com/office/drawing/2014/main" id="{787B146A-2002-BD4B-818A-860F3758BE4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21B75C-658C-0BC8-CF4E-50409CECBBB1}"/>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420151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2EC7E1D-10FF-69AF-3F1F-73FE425B4709}"/>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3" name="Нижний колонтитул 2">
            <a:extLst>
              <a:ext uri="{FF2B5EF4-FFF2-40B4-BE49-F238E27FC236}">
                <a16:creationId xmlns:a16="http://schemas.microsoft.com/office/drawing/2014/main" id="{12051F31-9C89-5788-D097-DFB008B9D08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D24731A-8D32-43CA-B68D-C9FC15423820}"/>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110862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17E99-6493-644C-99F2-F9028FDA9A6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CDD152-15AD-830D-A94C-136254BBC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C22C4D-F500-F707-F646-12B8F921C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D13EEC-5F5B-B292-EEE8-0A2DB61A359D}"/>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6" name="Нижний колонтитул 5">
            <a:extLst>
              <a:ext uri="{FF2B5EF4-FFF2-40B4-BE49-F238E27FC236}">
                <a16:creationId xmlns:a16="http://schemas.microsoft.com/office/drawing/2014/main" id="{A7336E9C-4F0C-FB54-0FF6-C007E8958F3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B4B21F-E668-98E7-403C-84267CEAD33B}"/>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7942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66F71D-7FD5-FE6E-3AFE-2D821696CED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5E41ACA-6F75-733F-A07F-BF5EBEF52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AEBF6C7-1C53-EAD4-0308-59EBF3260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CB530A6-E972-F94B-A1C3-E0283F50AFB8}"/>
              </a:ext>
            </a:extLst>
          </p:cNvPr>
          <p:cNvSpPr>
            <a:spLocks noGrp="1"/>
          </p:cNvSpPr>
          <p:nvPr>
            <p:ph type="dt" sz="half" idx="10"/>
          </p:nvPr>
        </p:nvSpPr>
        <p:spPr/>
        <p:txBody>
          <a:bodyPr/>
          <a:lstStyle/>
          <a:p>
            <a:fld id="{A4BFA65D-4C37-4F30-B051-9745FFBAD773}" type="datetimeFigureOut">
              <a:rPr lang="ru-RU" smtClean="0"/>
              <a:t>21.02.2025</a:t>
            </a:fld>
            <a:endParaRPr lang="ru-RU"/>
          </a:p>
        </p:txBody>
      </p:sp>
      <p:sp>
        <p:nvSpPr>
          <p:cNvPr id="6" name="Нижний колонтитул 5">
            <a:extLst>
              <a:ext uri="{FF2B5EF4-FFF2-40B4-BE49-F238E27FC236}">
                <a16:creationId xmlns:a16="http://schemas.microsoft.com/office/drawing/2014/main" id="{C322D1F1-F4C3-F7B8-DE2A-C9C3BFEB1A8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4325FE-26A7-2EFF-1909-0DA8C33A3CF2}"/>
              </a:ext>
            </a:extLst>
          </p:cNvPr>
          <p:cNvSpPr>
            <a:spLocks noGrp="1"/>
          </p:cNvSpPr>
          <p:nvPr>
            <p:ph type="sldNum" sz="quarter" idx="12"/>
          </p:nvPr>
        </p:nvSpPr>
        <p:spPr/>
        <p:txBody>
          <a:bodyPr/>
          <a:lstStyle/>
          <a:p>
            <a:fld id="{CB298EA2-4FBF-4828-859F-225621A62E3D}" type="slidenum">
              <a:rPr lang="ru-RU" smtClean="0"/>
              <a:t>‹#›</a:t>
            </a:fld>
            <a:endParaRPr lang="ru-RU"/>
          </a:p>
        </p:txBody>
      </p:sp>
    </p:spTree>
    <p:extLst>
      <p:ext uri="{BB962C8B-B14F-4D97-AF65-F5344CB8AC3E}">
        <p14:creationId xmlns:p14="http://schemas.microsoft.com/office/powerpoint/2010/main" val="20328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CAA6AA-6B4F-E134-A43C-5BC34C786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2D4BDF9-7E54-5206-8DAB-0B3FD9647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BB7FA6-E404-536E-F9A0-4CE909A70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A65D-4C37-4F30-B051-9745FFBAD773}" type="datetimeFigureOut">
              <a:rPr lang="ru-RU" smtClean="0"/>
              <a:t>21.02.2025</a:t>
            </a:fld>
            <a:endParaRPr lang="ru-RU"/>
          </a:p>
        </p:txBody>
      </p:sp>
      <p:sp>
        <p:nvSpPr>
          <p:cNvPr id="5" name="Нижний колонтитул 4">
            <a:extLst>
              <a:ext uri="{FF2B5EF4-FFF2-40B4-BE49-F238E27FC236}">
                <a16:creationId xmlns:a16="http://schemas.microsoft.com/office/drawing/2014/main" id="{32740E78-EA6C-54DD-FCDB-447D5C24E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516D294-3BD3-066C-F2E3-F77CC3A61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98EA2-4FBF-4828-859F-225621A62E3D}" type="slidenum">
              <a:rPr lang="ru-RU" smtClean="0"/>
              <a:t>‹#›</a:t>
            </a:fld>
            <a:endParaRPr lang="ru-RU"/>
          </a:p>
        </p:txBody>
      </p:sp>
    </p:spTree>
    <p:extLst>
      <p:ext uri="{BB962C8B-B14F-4D97-AF65-F5344CB8AC3E}">
        <p14:creationId xmlns:p14="http://schemas.microsoft.com/office/powerpoint/2010/main" val="147813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3F801907-3C27-F78C-F32B-6E4ACE91AC3B}"/>
              </a:ext>
            </a:extLst>
          </p:cNvPr>
          <p:cNvSpPr/>
          <p:nvPr/>
        </p:nvSpPr>
        <p:spPr>
          <a:xfrm>
            <a:off x="3521242" y="2784106"/>
            <a:ext cx="5149516" cy="128978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Features of metals in welding</a:t>
            </a:r>
            <a:endParaRPr lang="ru-RU" sz="3600" dirty="0">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19804301-29F1-B013-EB43-34A5CBBCF626}"/>
              </a:ext>
            </a:extLst>
          </p:cNvPr>
          <p:cNvSpPr/>
          <p:nvPr/>
        </p:nvSpPr>
        <p:spPr>
          <a:xfrm>
            <a:off x="9551468" y="5824085"/>
            <a:ext cx="2489735" cy="846222"/>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05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1F43A8BE-2B73-E246-22E1-9C23FCC03784}"/>
              </a:ext>
            </a:extLst>
          </p:cNvPr>
          <p:cNvSpPr/>
          <p:nvPr/>
        </p:nvSpPr>
        <p:spPr>
          <a:xfrm>
            <a:off x="4513446" y="298382"/>
            <a:ext cx="3165107" cy="685801"/>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Aluminum</a:t>
            </a:r>
            <a:endParaRPr lang="ru-RU"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027FB08-F603-DFAA-7D1D-05FB7EB6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261" y="2034088"/>
            <a:ext cx="3372048" cy="3264143"/>
          </a:xfrm>
          <a:prstGeom prst="rect">
            <a:avLst/>
          </a:prstGeom>
          <a:pattFill prst="pct5">
            <a:fgClr>
              <a:schemeClr val="tx1"/>
            </a:fgClr>
            <a:bgClr>
              <a:schemeClr val="bg1"/>
            </a:bgClr>
          </a:pattFill>
          <a:ln>
            <a:solidFill>
              <a:schemeClr val="tx1"/>
            </a:solidFill>
          </a:ln>
        </p:spPr>
      </p:pic>
      <p:sp>
        <p:nvSpPr>
          <p:cNvPr id="7" name="Прямоугольник: скругленные углы 6">
            <a:extLst>
              <a:ext uri="{FF2B5EF4-FFF2-40B4-BE49-F238E27FC236}">
                <a16:creationId xmlns:a16="http://schemas.microsoft.com/office/drawing/2014/main" id="{083C7939-F082-1362-3054-83D724D6D932}"/>
              </a:ext>
            </a:extLst>
          </p:cNvPr>
          <p:cNvSpPr/>
          <p:nvPr/>
        </p:nvSpPr>
        <p:spPr>
          <a:xfrm>
            <a:off x="179183" y="1166235"/>
            <a:ext cx="11833634" cy="685801"/>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Aluminum has a high thermal conductivity, there is an oxide film on its surface, which has a high melting point of 2050 °C, and the melting point of aluminum itself is about 660 °C.</a:t>
            </a:r>
            <a:endParaRPr lang="ru-RU" dirty="0">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E9D598DB-8218-20AA-9A16-5B18C37C1876}"/>
              </a:ext>
            </a:extLst>
          </p:cNvPr>
          <p:cNvSpPr/>
          <p:nvPr/>
        </p:nvSpPr>
        <p:spPr>
          <a:xfrm>
            <a:off x="179181" y="2085423"/>
            <a:ext cx="7319211" cy="935255"/>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refractory film on the molten metal droplets prevents the metal from melting, so protection from air exposure is necessary during welding. Such protection can be welding of aluminum in an argon environment.</a:t>
            </a:r>
            <a:endParaRPr lang="ru-RU" dirty="0">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699ADA1A-1758-C255-02DC-000BBB0CA398}"/>
              </a:ext>
            </a:extLst>
          </p:cNvPr>
          <p:cNvSpPr/>
          <p:nvPr/>
        </p:nvSpPr>
        <p:spPr>
          <a:xfrm>
            <a:off x="4680774" y="5504546"/>
            <a:ext cx="7319211" cy="935255"/>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significant fluidity of aluminum makes it difficult to control the welding bath. To cool the metal as quickly as possible, it is necessary to use heat-trapping pads.</a:t>
            </a:r>
            <a:endParaRPr lang="ru-RU"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B1303B28-EA64-4E2C-5E04-E6F01D72A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51" y="3666159"/>
            <a:ext cx="3882189"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0A0D1411-D6F3-EE46-D19D-DEFA80003D1A}"/>
              </a:ext>
            </a:extLst>
          </p:cNvPr>
          <p:cNvSpPr/>
          <p:nvPr/>
        </p:nvSpPr>
        <p:spPr>
          <a:xfrm>
            <a:off x="4921316" y="356134"/>
            <a:ext cx="2349367" cy="539016"/>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Steel</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4E83D81A-E015-B6DF-1DA2-03667EFE59FC}"/>
              </a:ext>
            </a:extLst>
          </p:cNvPr>
          <p:cNvSpPr/>
          <p:nvPr/>
        </p:nvSpPr>
        <p:spPr>
          <a:xfrm>
            <a:off x="288758" y="1177441"/>
            <a:ext cx="11646567" cy="680235"/>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Steel is an alloy of iron with carbon, with a carbon content of 2.14 %</a:t>
            </a:r>
            <a:r>
              <a:rPr lang="ru-RU"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The weldability of steel depends on the content of carbon and other alloying elements in it.</a:t>
            </a:r>
            <a:endParaRPr lang="ru-RU"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5E8B7493-3EA8-5175-8F7B-4A338AEC31EF}"/>
              </a:ext>
            </a:extLst>
          </p:cNvPr>
          <p:cNvSpPr/>
          <p:nvPr/>
        </p:nvSpPr>
        <p:spPr>
          <a:xfrm>
            <a:off x="120316" y="2413987"/>
            <a:ext cx="7276700" cy="53901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Before welding high-carbon steels, the products are preheated to 600-650 °C</a:t>
            </a:r>
            <a:endParaRPr lang="ru-RU" dirty="0">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3994B8F5-823D-1DA0-5940-0F86EB3B7A64}"/>
              </a:ext>
            </a:extLst>
          </p:cNvPr>
          <p:cNvSpPr/>
          <p:nvPr/>
        </p:nvSpPr>
        <p:spPr>
          <a:xfrm>
            <a:off x="5053260" y="5731504"/>
            <a:ext cx="6882065" cy="680236"/>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One of the main difficulties in welding steels is to prevent the formation of hot cracks in the seams and near-seam area.</a:t>
            </a:r>
            <a:endParaRPr lang="ru-RU"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122B7394-B8F6-4B34-01CE-B0677E06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8" y="3539712"/>
            <a:ext cx="4259177" cy="31943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3064F61-65A9-499F-C759-6D5C65B1C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571" y="2569661"/>
            <a:ext cx="4391754" cy="26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7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2962B93A-084C-C9DB-29AD-F009E258A1AE}"/>
              </a:ext>
            </a:extLst>
          </p:cNvPr>
          <p:cNvSpPr/>
          <p:nvPr/>
        </p:nvSpPr>
        <p:spPr>
          <a:xfrm>
            <a:off x="4921315" y="259881"/>
            <a:ext cx="2349367" cy="539016"/>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Cast iron</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28852E28-AC16-182D-EAE7-2982106D8338}"/>
              </a:ext>
            </a:extLst>
          </p:cNvPr>
          <p:cNvSpPr/>
          <p:nvPr/>
        </p:nvSpPr>
        <p:spPr>
          <a:xfrm>
            <a:off x="426719" y="1110065"/>
            <a:ext cx="11338560" cy="795738"/>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Cast iron is an alloy of iron with carbon. The carbon content in cast iron is from 2.14 %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melting point of cast iron ranges from 1150 to 1200 °C, which is 300 °C lower than that of pure iron.</a:t>
            </a:r>
            <a:endParaRPr lang="ru-RU"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0A0A7D03-5BEB-DE81-540D-1213515E5385}"/>
              </a:ext>
            </a:extLst>
          </p:cNvPr>
          <p:cNvSpPr/>
          <p:nvPr/>
        </p:nvSpPr>
        <p:spPr>
          <a:xfrm>
            <a:off x="426719" y="2423612"/>
            <a:ext cx="7276700" cy="64684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Difficulties in welding cast iron are caused by the formation of cracks due to graphite inclusions; carbon burnout and the formation of pores in the seam</a:t>
            </a:r>
            <a:endParaRPr lang="ru-RU" dirty="0">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96C02B69-D535-1919-126D-39C2BCBFC5EF}"/>
              </a:ext>
            </a:extLst>
          </p:cNvPr>
          <p:cNvSpPr/>
          <p:nvPr/>
        </p:nvSpPr>
        <p:spPr>
          <a:xfrm>
            <a:off x="426719" y="3264844"/>
            <a:ext cx="7276700" cy="64684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Cast iron is welded by manual arc welding with melting or non-melting electrodes with or without heating.</a:t>
            </a:r>
            <a:endParaRPr lang="ru-RU"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D8C4838A-9817-CBEA-BF30-56985D372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677" y="2056634"/>
            <a:ext cx="4224787" cy="2450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Прямоугольник: скругленные углы 8">
            <a:extLst>
              <a:ext uri="{FF2B5EF4-FFF2-40B4-BE49-F238E27FC236}">
                <a16:creationId xmlns:a16="http://schemas.microsoft.com/office/drawing/2014/main" id="{FEA1E464-D0C6-D1E5-9CB8-F23AE167A242}"/>
              </a:ext>
            </a:extLst>
          </p:cNvPr>
          <p:cNvSpPr/>
          <p:nvPr/>
        </p:nvSpPr>
        <p:spPr>
          <a:xfrm>
            <a:off x="6824312" y="5102328"/>
            <a:ext cx="5202152" cy="64684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To improve the seam quality when welding cast iron, the part is heated and slowly cooled after welding.</a:t>
            </a:r>
            <a:endParaRPr lang="ru-RU" dirty="0">
              <a:latin typeface="Times New Roman" panose="02020603050405020304" pitchFamily="18" charset="0"/>
              <a:cs typeface="Times New Roman" panose="02020603050405020304" pitchFamily="18" charset="0"/>
            </a:endParaRPr>
          </a:p>
        </p:txBody>
      </p:sp>
      <p:pic>
        <p:nvPicPr>
          <p:cNvPr id="3076" name="Picture 4">
            <a:extLst>
              <a:ext uri="{FF2B5EF4-FFF2-40B4-BE49-F238E27FC236}">
                <a16:creationId xmlns:a16="http://schemas.microsoft.com/office/drawing/2014/main" id="{01AE65F9-510E-C372-A9E4-762FFFFF4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96" y="4253384"/>
            <a:ext cx="5196984" cy="2344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2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E0F03C29-C8EE-73A0-6917-5B311678974A}"/>
              </a:ext>
            </a:extLst>
          </p:cNvPr>
          <p:cNvSpPr/>
          <p:nvPr/>
        </p:nvSpPr>
        <p:spPr>
          <a:xfrm>
            <a:off x="4921316" y="404259"/>
            <a:ext cx="2349367" cy="59676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Copper</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3B352B72-E860-3C78-4C2D-BECDE30E1A8B}"/>
              </a:ext>
            </a:extLst>
          </p:cNvPr>
          <p:cNvSpPr/>
          <p:nvPr/>
        </p:nvSpPr>
        <p:spPr>
          <a:xfrm>
            <a:off x="676976" y="1278206"/>
            <a:ext cx="10838046" cy="64684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peculiarities of welding copper are due to its physical and chemical properties. Copper has a melting point of 1080-1083 °C.</a:t>
            </a:r>
            <a:endParaRPr lang="ru-RU"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7224EEC6-2BD2-5152-F59B-4A58D8EB1565}"/>
              </a:ext>
            </a:extLst>
          </p:cNvPr>
          <p:cNvSpPr/>
          <p:nvPr/>
        </p:nvSpPr>
        <p:spPr>
          <a:xfrm>
            <a:off x="271110" y="2059334"/>
            <a:ext cx="3636747" cy="646847"/>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Welding of copper and alloys can be carried out by gas welding.</a:t>
            </a:r>
            <a:endParaRPr lang="ru-RU" dirty="0">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B1CCFD77-D617-3076-88C6-119B3B591642}"/>
              </a:ext>
            </a:extLst>
          </p:cNvPr>
          <p:cNvSpPr/>
          <p:nvPr/>
        </p:nvSpPr>
        <p:spPr>
          <a:xfrm>
            <a:off x="271110" y="2859155"/>
            <a:ext cx="3636747" cy="2068980"/>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Since copper oxide is formed during welding, welding must be carried out quickly, at a speed of about 0.25 m/min. Preheating of workpieces is used for welding copper with a thickness of 6 mm or more.</a:t>
            </a:r>
            <a:endParaRPr lang="ru-RU" dirty="0">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EA08DA67-7330-A666-EE1A-A90B77749E86}"/>
              </a:ext>
            </a:extLst>
          </p:cNvPr>
          <p:cNvSpPr/>
          <p:nvPr/>
        </p:nvSpPr>
        <p:spPr>
          <a:xfrm>
            <a:off x="271110" y="5081109"/>
            <a:ext cx="3636747" cy="1156062"/>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Due to the high thermal conductivity of copper, a higher current must be applied during arc welding.</a:t>
            </a:r>
            <a:endParaRPr lang="ru-RU"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352030F-873B-6D72-4668-40626DDC0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778" y="2351427"/>
            <a:ext cx="6179112" cy="410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5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BF34D536-92B9-D4DB-967E-C7AC0491DCCD}"/>
              </a:ext>
            </a:extLst>
          </p:cNvPr>
          <p:cNvSpPr/>
          <p:nvPr/>
        </p:nvSpPr>
        <p:spPr>
          <a:xfrm>
            <a:off x="4870182" y="1029902"/>
            <a:ext cx="2451636" cy="539016"/>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Conclusion</a:t>
            </a:r>
            <a:endParaRPr lang="ru-RU" sz="3600"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71E1F36E-4631-2E2F-EFAA-ADEEB579A14B}"/>
              </a:ext>
            </a:extLst>
          </p:cNvPr>
          <p:cNvSpPr/>
          <p:nvPr/>
        </p:nvSpPr>
        <p:spPr>
          <a:xfrm>
            <a:off x="2457650" y="3364029"/>
            <a:ext cx="7276700" cy="1326406"/>
          </a:xfrm>
          <a:prstGeom prst="roundRect">
            <a:avLst/>
          </a:prstGeom>
          <a:solidFill>
            <a:schemeClr val="tx1">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Always take into account the properties of metals when choosing the type of welding and filler materials! Understanding how to work with the material ensures high quality work in general</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0167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427</Words>
  <Application>Microsoft Office PowerPoint</Application>
  <PresentationFormat>Широкоэкранный</PresentationFormat>
  <Paragraphs>22</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Клим Курашов</dc:creator>
  <cp:lastModifiedBy>Янушкевич Елена</cp:lastModifiedBy>
  <cp:revision>2</cp:revision>
  <dcterms:created xsi:type="dcterms:W3CDTF">2024-04-14T18:39:40Z</dcterms:created>
  <dcterms:modified xsi:type="dcterms:W3CDTF">2025-02-21T15:30:27Z</dcterms:modified>
</cp:coreProperties>
</file>