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61" r:id="rId4"/>
    <p:sldId id="267" r:id="rId5"/>
    <p:sldId id="265" r:id="rId6"/>
    <p:sldId id="268" r:id="rId7"/>
    <p:sldId id="257" r:id="rId8"/>
    <p:sldId id="258" r:id="rId9"/>
    <p:sldId id="259" r:id="rId10"/>
    <p:sldId id="260" r:id="rId11"/>
    <p:sldId id="263" r:id="rId12"/>
    <p:sldId id="264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D93BDF-918C-4C00-81CF-BC50D6371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1774" y="3531204"/>
            <a:ext cx="4813078" cy="977621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Воспитатели: Васильева Мария Петровна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Уваровская Лена Васильевна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806C7C-16C2-4464-8669-374CE9328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16" y="404474"/>
            <a:ext cx="2670279" cy="26763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BDD89C-DA39-4DC3-8903-42519417D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339" y="2859432"/>
            <a:ext cx="2406200" cy="273496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19B2C0-B3A3-44B5-8526-1A65A807B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9965" y="0"/>
            <a:ext cx="6694887" cy="2584174"/>
          </a:xfrm>
        </p:spPr>
        <p:txBody>
          <a:bodyPr>
            <a:noAutofit/>
          </a:bodyPr>
          <a:lstStyle/>
          <a:p>
            <a:pPr algn="ctr"/>
            <a:r>
              <a:rPr lang="ru-RU" sz="4400" i="1" dirty="0">
                <a:solidFill>
                  <a:srgbClr val="00B0F0"/>
                </a:solidFill>
                <a:latin typeface="Bahnschrift Light SemiCondensed" panose="020B0502040204020203" pitchFamily="34" charset="0"/>
              </a:rPr>
              <a:t>«Фантазируем, творим, Конструируем» </a:t>
            </a:r>
            <a:r>
              <a:rPr lang="ru-RU" sz="2800" i="1" dirty="0">
                <a:solidFill>
                  <a:srgbClr val="00B0F0"/>
                </a:solidFill>
                <a:latin typeface="Bahnschrift Light SemiCondensed" panose="020B0502040204020203" pitchFamily="34" charset="0"/>
              </a:rPr>
              <a:t>конструирование  из крышек </a:t>
            </a:r>
            <a:br>
              <a:rPr lang="ru-RU" sz="4000" i="1" dirty="0">
                <a:solidFill>
                  <a:srgbClr val="00B0F0"/>
                </a:solidFill>
                <a:latin typeface="Bahnschrift Light SemiCondensed" panose="020B0502040204020203" pitchFamily="34" charset="0"/>
              </a:rPr>
            </a:br>
            <a:r>
              <a:rPr lang="ru-RU" sz="2800" i="1" dirty="0">
                <a:solidFill>
                  <a:srgbClr val="00B0F0"/>
                </a:solidFill>
                <a:latin typeface="Bahnschrift Light SemiCondensed" panose="020B0502040204020203" pitchFamily="34" charset="0"/>
              </a:rPr>
              <a:t>в подготовительная группа «</a:t>
            </a:r>
            <a:r>
              <a:rPr lang="ru-RU" sz="2800" i="1" dirty="0" err="1">
                <a:solidFill>
                  <a:srgbClr val="00B0F0"/>
                </a:solidFill>
                <a:latin typeface="Bahnschrift Light SemiCondensed" panose="020B0502040204020203" pitchFamily="34" charset="0"/>
              </a:rPr>
              <a:t>Сардаана</a:t>
            </a:r>
            <a:r>
              <a:rPr lang="ru-RU" sz="2800" i="1" dirty="0">
                <a:solidFill>
                  <a:srgbClr val="00B0F0"/>
                </a:solidFill>
                <a:latin typeface="Bahnschrift Light SemiCondensed" panose="020B0502040204020203" pitchFamily="34" charset="0"/>
              </a:rPr>
              <a:t>»</a:t>
            </a:r>
            <a:endParaRPr lang="ru-RU" sz="4400" i="1" dirty="0">
              <a:solidFill>
                <a:srgbClr val="00B0F0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158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F6E94F-35D9-4247-AEA1-28CB2CBEB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79" y="172278"/>
            <a:ext cx="3790572" cy="30413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B35DDC-A66E-434B-B077-9B2B4D1EB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216" y="172277"/>
            <a:ext cx="4051656" cy="30413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F94B69-C0DF-4825-92E1-3951DE44B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374" y="172277"/>
            <a:ext cx="3249141" cy="30413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78CEC8-CFC7-4C9F-9586-6352A4F11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078" y="3365226"/>
            <a:ext cx="3790571" cy="33204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5D7891-7CEE-43B3-8C98-F0F91EF14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5740" y="3365225"/>
            <a:ext cx="3320495" cy="33204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26299F-BF10-441F-879F-789FB8509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0353" y="3268823"/>
            <a:ext cx="3249142" cy="341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46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CB4A6E-7413-4C18-A89B-D2700A7E7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9" b="40676"/>
          <a:stretch/>
        </p:blipFill>
        <p:spPr>
          <a:xfrm>
            <a:off x="244543" y="249480"/>
            <a:ext cx="2670935" cy="26792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688A8F-D18E-444D-B0C7-2C3C53460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23" r="8433" b="33526"/>
          <a:stretch/>
        </p:blipFill>
        <p:spPr>
          <a:xfrm>
            <a:off x="244543" y="3257723"/>
            <a:ext cx="3118541" cy="26792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BD7325-389D-4E88-8D64-BCD8CD2C9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78" y="130365"/>
            <a:ext cx="2444115" cy="43400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5806D4-371C-420C-AFE0-AEC8E8C4A4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07" r="25522"/>
          <a:stretch/>
        </p:blipFill>
        <p:spPr>
          <a:xfrm rot="5400000">
            <a:off x="6850347" y="339089"/>
            <a:ext cx="3498577" cy="30811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FDA7BE-5D41-4A86-8692-3216E0AAC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5339" y="2300408"/>
            <a:ext cx="2444114" cy="43400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9EB285-CC80-4A9A-B84E-DCBE5FE91C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826" t="7585" r="7472"/>
          <a:stretch/>
        </p:blipFill>
        <p:spPr>
          <a:xfrm>
            <a:off x="7894988" y="3945405"/>
            <a:ext cx="3872942" cy="269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47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A97B45-26B2-4E73-ABEB-6B9B258A2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47" b="16909"/>
          <a:stretch/>
        </p:blipFill>
        <p:spPr>
          <a:xfrm>
            <a:off x="326083" y="179513"/>
            <a:ext cx="2682161" cy="33447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3BC1CC-1C91-42F6-A858-A88B85EC5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" t="14880" r="2850" b="20773"/>
          <a:stretch/>
        </p:blipFill>
        <p:spPr>
          <a:xfrm>
            <a:off x="1282041" y="3299183"/>
            <a:ext cx="3764931" cy="33793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9CFEA2-B253-41DC-8FC9-D866EFBDE1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58" t="16425" b="16136"/>
          <a:stretch/>
        </p:blipFill>
        <p:spPr>
          <a:xfrm>
            <a:off x="6617603" y="179513"/>
            <a:ext cx="2519022" cy="32494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DAC765-DD2D-436E-B525-9EA5D15CC6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652" b="19614"/>
          <a:stretch/>
        </p:blipFill>
        <p:spPr>
          <a:xfrm>
            <a:off x="3320769" y="179513"/>
            <a:ext cx="2906342" cy="33447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D56A94-0537-447F-9B83-EB5C3B82A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44" r="20603" b="6791"/>
          <a:stretch/>
        </p:blipFill>
        <p:spPr>
          <a:xfrm rot="5400000">
            <a:off x="8891007" y="1481782"/>
            <a:ext cx="3738524" cy="26371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25C199-EA5B-4825-A348-D66D63C85A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6097" y="3378359"/>
            <a:ext cx="2517866" cy="3255546"/>
          </a:xfrm>
          <a:prstGeom prst="rect">
            <a:avLst/>
          </a:prstGeom>
        </p:spPr>
      </p:pic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A76E08D9-7BB4-4AC3-941C-80A52954A801}"/>
              </a:ext>
            </a:extLst>
          </p:cNvPr>
          <p:cNvSpPr/>
          <p:nvPr/>
        </p:nvSpPr>
        <p:spPr>
          <a:xfrm>
            <a:off x="7606748" y="4373217"/>
            <a:ext cx="596348" cy="5168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62FF86-F855-4CC9-AAC0-803082E3DB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6748" y="4967176"/>
            <a:ext cx="615749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53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6465D5-D8FB-4CA3-8BEE-C7E9768D3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58" r="2936" b="8213"/>
          <a:stretch/>
        </p:blipFill>
        <p:spPr>
          <a:xfrm>
            <a:off x="1036789" y="450574"/>
            <a:ext cx="3455699" cy="55526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CD2FCD-E119-45EA-A986-93422841E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91" t="11449" r="19347" b="-4396"/>
          <a:stretch/>
        </p:blipFill>
        <p:spPr>
          <a:xfrm>
            <a:off x="4863548" y="450575"/>
            <a:ext cx="6963136" cy="57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28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93E10D-DFB8-41A8-AE6C-016A5FB7F9C0}"/>
              </a:ext>
            </a:extLst>
          </p:cNvPr>
          <p:cNvSpPr txBox="1"/>
          <p:nvPr/>
        </p:nvSpPr>
        <p:spPr>
          <a:xfrm>
            <a:off x="755374" y="373222"/>
            <a:ext cx="107475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Конструирование — это увлекательное и полезное занятие для детей. Оно помогает развивать образное мышление, воображение, мелкую моторику и координацию движений.</a:t>
            </a:r>
          </a:p>
          <a:p>
            <a:pPr algn="ctr"/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42D830-F7B2-4105-87D5-82AC06236ACA}"/>
              </a:ext>
            </a:extLst>
          </p:cNvPr>
          <p:cNvSpPr txBox="1"/>
          <p:nvPr/>
        </p:nvSpPr>
        <p:spPr>
          <a:xfrm>
            <a:off x="689113" y="1388885"/>
            <a:ext cx="2835965" cy="47089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Конструирование — это не просто игра, это инструмент для развития инженерного (математического) мышления у детей дошкольного возраста. Оно позволяет детям не только создавать собственные модели и конструкции, но и развивать пространственное мышление, логику, творчество.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A0354-E254-49B8-A76E-AC767E5E164B}"/>
              </a:ext>
            </a:extLst>
          </p:cNvPr>
          <p:cNvSpPr txBox="1"/>
          <p:nvPr/>
        </p:nvSpPr>
        <p:spPr>
          <a:xfrm>
            <a:off x="4098232" y="1388885"/>
            <a:ext cx="721912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Конструирование из бросового материала сделанное своими руками развивает навыки :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- Креативность и изобретательность: Создание новых объектов из бросового материала требует нестандартного подхода и умение видеть возможности в том, что обычно отправляется на свалку.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- Пространственное мышление : Конструирование помогает детям научиться представлять объекты в трёхмерном пространстве, понимать их форму и пропорции.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- Проблемное мышление : При сборке конструкций дети сталкиваются с различными трудностями, что способствует развитию навыков поиска решений и критического анализа возникающих проблем.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- Командная работа: Работа в группе учит детей взаимодействовать друг с другом, делиться идеями и единодушно двигаться к общему результату.</a:t>
            </a:r>
          </a:p>
        </p:txBody>
      </p:sp>
    </p:spTree>
    <p:extLst>
      <p:ext uri="{BB962C8B-B14F-4D97-AF65-F5344CB8AC3E}">
        <p14:creationId xmlns:p14="http://schemas.microsoft.com/office/powerpoint/2010/main" val="2784731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A990DE-427C-4F34-AA2C-7FF6BE9C5E10}"/>
              </a:ext>
            </a:extLst>
          </p:cNvPr>
          <p:cNvSpPr txBox="1"/>
          <p:nvPr/>
        </p:nvSpPr>
        <p:spPr>
          <a:xfrm>
            <a:off x="1166191" y="523825"/>
            <a:ext cx="974034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конструирования из крышек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бросового материала очень интересное и полезное занятие для развития мелкой моторики детей. Бросовый материал даёт детям чувство независимости от взрослых, так как его можно использовать по своему усмотрению, а главное этот материал всегда можно найти, он разнообразен, развивает детскую фантазию и воображение. Использование «такого материала» приучает ребёнка к бережливости, он никогда не сломает игрушку сделанную своими руками, к изготовлению которой приложил усилия и старание, а в дальнейшем станет уважать и труд других людей. </a:t>
            </a:r>
          </a:p>
        </p:txBody>
      </p:sp>
    </p:spTree>
    <p:extLst>
      <p:ext uri="{BB962C8B-B14F-4D97-AF65-F5344CB8AC3E}">
        <p14:creationId xmlns:p14="http://schemas.microsoft.com/office/powerpoint/2010/main" val="785489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C237F7-D6A6-48F8-B08F-C20AE892CF63}"/>
              </a:ext>
            </a:extLst>
          </p:cNvPr>
          <p:cNvSpPr txBox="1"/>
          <p:nvPr/>
        </p:nvSpPr>
        <p:spPr>
          <a:xfrm>
            <a:off x="1378226" y="200659"/>
            <a:ext cx="9422296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Организация процесса конструирования:  Важно, чтобы материалы были безопасными для детей.</a:t>
            </a:r>
          </a:p>
          <a:p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Для того чтобы процесс конструирования был успешным, необходимо создать соответствующую атмосферу:</a:t>
            </a:r>
          </a:p>
          <a:p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Мотивация: Введение в проект с интересной идеей или проблемой, которую нужно решить, стимулирует активное участие детей.</a:t>
            </a:r>
          </a:p>
          <a:p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Свобода выбора: Дети должны иметь возможность выбирать материалы и планировать создание своего изделия самостоятельно.</a:t>
            </a:r>
          </a:p>
          <a:p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Поддержка и направление: предоставляя вопросы, которые помогут развить их мышление и углубить понимание.</a:t>
            </a:r>
          </a:p>
          <a:p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Рефлексия: После завершения работы важно организовать обсуждение созданных объектов, что позволит детям оценить свою работу и работы товарищей.</a:t>
            </a:r>
          </a:p>
        </p:txBody>
      </p:sp>
    </p:spTree>
    <p:extLst>
      <p:ext uri="{BB962C8B-B14F-4D97-AF65-F5344CB8AC3E}">
        <p14:creationId xmlns:p14="http://schemas.microsoft.com/office/powerpoint/2010/main" val="2279274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BE2D78-CEC9-4D35-BF95-DC31053C31D3}"/>
              </a:ext>
            </a:extLst>
          </p:cNvPr>
          <p:cNvSpPr txBox="1"/>
          <p:nvPr/>
        </p:nvSpPr>
        <p:spPr>
          <a:xfrm>
            <a:off x="2398644" y="424070"/>
            <a:ext cx="6215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Форма организации Конструирования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83F1E962-488A-4B45-B79D-37592D7C498C}"/>
              </a:ext>
            </a:extLst>
          </p:cNvPr>
          <p:cNvCxnSpPr>
            <a:cxnSpLocks/>
          </p:cNvCxnSpPr>
          <p:nvPr/>
        </p:nvCxnSpPr>
        <p:spPr>
          <a:xfrm flipH="1">
            <a:off x="1934818" y="993913"/>
            <a:ext cx="768625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4CBE0088-9D8D-4227-ADD6-BCAFF7E45B7D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2860661" y="1295399"/>
            <a:ext cx="385652" cy="1569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2E2BB032-8B8C-4E10-AA66-B9F1AF55DF7B}"/>
              </a:ext>
            </a:extLst>
          </p:cNvPr>
          <p:cNvCxnSpPr>
            <a:cxnSpLocks/>
          </p:cNvCxnSpPr>
          <p:nvPr/>
        </p:nvCxnSpPr>
        <p:spPr>
          <a:xfrm>
            <a:off x="5062327" y="1063257"/>
            <a:ext cx="357812" cy="1503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35652C8-0841-41E8-BF8F-B8A52C353FAC}"/>
              </a:ext>
            </a:extLst>
          </p:cNvPr>
          <p:cNvSpPr txBox="1"/>
          <p:nvPr/>
        </p:nvSpPr>
        <p:spPr>
          <a:xfrm>
            <a:off x="874647" y="1603512"/>
            <a:ext cx="1709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По образцу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C7AE60-B164-4533-A5C0-9340D17865BE}"/>
              </a:ext>
            </a:extLst>
          </p:cNvPr>
          <p:cNvSpPr txBox="1"/>
          <p:nvPr/>
        </p:nvSpPr>
        <p:spPr>
          <a:xfrm>
            <a:off x="2119913" y="3028890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По замыслу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8A7938A7-FACF-409C-804B-806C18AE0BAE}"/>
              </a:ext>
            </a:extLst>
          </p:cNvPr>
          <p:cNvCxnSpPr>
            <a:cxnSpLocks/>
          </p:cNvCxnSpPr>
          <p:nvPr/>
        </p:nvCxnSpPr>
        <p:spPr>
          <a:xfrm>
            <a:off x="3975652" y="1040295"/>
            <a:ext cx="0" cy="747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B8D0D7D-5275-4338-87E4-41D1C5E51A5C}"/>
              </a:ext>
            </a:extLst>
          </p:cNvPr>
          <p:cNvSpPr txBox="1"/>
          <p:nvPr/>
        </p:nvSpPr>
        <p:spPr>
          <a:xfrm>
            <a:off x="3684104" y="2166730"/>
            <a:ext cx="1073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По теме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0535E6-92D6-4997-AFB8-938476533241}"/>
              </a:ext>
            </a:extLst>
          </p:cNvPr>
          <p:cNvSpPr txBox="1"/>
          <p:nvPr/>
        </p:nvSpPr>
        <p:spPr>
          <a:xfrm>
            <a:off x="4827146" y="2842817"/>
            <a:ext cx="1295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По модели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B4CB1280-4B35-48D6-A46E-7E3B10FB90B3}"/>
              </a:ext>
            </a:extLst>
          </p:cNvPr>
          <p:cNvCxnSpPr>
            <a:cxnSpLocks/>
          </p:cNvCxnSpPr>
          <p:nvPr/>
        </p:nvCxnSpPr>
        <p:spPr>
          <a:xfrm>
            <a:off x="6533322" y="1040295"/>
            <a:ext cx="755374" cy="1326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E45A44D-2C98-47B4-8C93-045FD80C81FD}"/>
              </a:ext>
            </a:extLst>
          </p:cNvPr>
          <p:cNvSpPr txBox="1"/>
          <p:nvPr/>
        </p:nvSpPr>
        <p:spPr>
          <a:xfrm>
            <a:off x="6427304" y="2464904"/>
            <a:ext cx="3374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Каркасное конструирование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1430573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6742F4-1E85-416F-ADC5-0EFA007E2CA3}"/>
              </a:ext>
            </a:extLst>
          </p:cNvPr>
          <p:cNvSpPr txBox="1"/>
          <p:nvPr/>
        </p:nvSpPr>
        <p:spPr>
          <a:xfrm>
            <a:off x="1311964" y="569844"/>
            <a:ext cx="905123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Проведена работа с родителями: </a:t>
            </a:r>
          </a:p>
          <a:p>
            <a:pPr algn="l"/>
            <a:r>
              <a:rPr lang="ru-RU" sz="2000" b="0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В уголок для родителей «Роль </a:t>
            </a:r>
            <a:r>
              <a:rPr lang="ru-RU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конструирования в развитии познавательной активности детей</a:t>
            </a:r>
            <a:r>
              <a:rPr lang="ru-RU" sz="2000" b="0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» </a:t>
            </a:r>
          </a:p>
          <a:p>
            <a:pPr algn="l"/>
            <a:r>
              <a:rPr lang="ru-RU" sz="2000" b="0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«Программные задачи по </a:t>
            </a:r>
            <a:r>
              <a:rPr lang="ru-RU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конструированию</a:t>
            </a:r>
            <a:r>
              <a:rPr lang="ru-RU" sz="2000" b="0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в подготовительной группе</a:t>
            </a:r>
          </a:p>
          <a:p>
            <a:pPr algn="l"/>
            <a:r>
              <a:rPr lang="ru-RU" sz="2000" b="0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«Методика обучения </a:t>
            </a:r>
            <a:r>
              <a:rPr lang="ru-RU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конструированию</a:t>
            </a:r>
            <a:r>
              <a:rPr lang="ru-RU" sz="2000" b="0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в подготовительной группе»</a:t>
            </a:r>
          </a:p>
          <a:p>
            <a:pPr algn="l"/>
            <a:r>
              <a:rPr lang="ru-RU" sz="2000" b="0" i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«Обучение детскому 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конструированию старшими детьми</a:t>
            </a:r>
            <a:r>
              <a:rPr lang="ru-RU" sz="2000" b="0" i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»</a:t>
            </a:r>
            <a:endParaRPr lang="ru-RU" sz="2000" b="0" i="0" dirty="0"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2000" b="0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«Создание </a:t>
            </a:r>
            <a:r>
              <a:rPr lang="ru-RU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условий для конструктивной деятельности в домашних условиях</a:t>
            </a:r>
            <a:r>
              <a:rPr lang="ru-RU" sz="2000" b="0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»</a:t>
            </a:r>
          </a:p>
          <a:p>
            <a:pPr algn="l"/>
            <a:r>
              <a:rPr lang="ru-RU" sz="2000" b="0" i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«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Конструирование</a:t>
            </a:r>
            <a:r>
              <a:rPr lang="ru-RU" sz="2000" b="0" i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из бросового и природного материала»</a:t>
            </a:r>
          </a:p>
          <a:p>
            <a:pPr algn="l"/>
            <a:endParaRPr lang="ru-RU" b="0" i="0" dirty="0"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392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39BCBB-3714-4D66-A1E7-1ED56D233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" y="125036"/>
            <a:ext cx="4373218" cy="33789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EE04C7-5EBD-45C8-B39B-D210B6F59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508" y="125035"/>
            <a:ext cx="4143189" cy="32012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C024D2-CD37-412A-B8F3-4E241528B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08" y="3014009"/>
            <a:ext cx="4143191" cy="32012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891805-3164-43FC-9E33-F10CD971C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514" y="3531705"/>
            <a:ext cx="4143190" cy="32012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4CE366-C86C-4E0E-BA85-7A0F32CA8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282" y="2828908"/>
            <a:ext cx="3747590" cy="289559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F8E03CC-D668-43D7-888E-06EB415A5824}"/>
              </a:ext>
            </a:extLst>
          </p:cNvPr>
          <p:cNvSpPr/>
          <p:nvPr/>
        </p:nvSpPr>
        <p:spPr>
          <a:xfrm>
            <a:off x="8155282" y="5990842"/>
            <a:ext cx="1014422" cy="7421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783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B62B9F-89EF-45D3-B671-F4D95AF0B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7064"/>
            <a:ext cx="4337332" cy="33512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DEA93E-8644-4B4F-AFDB-E13C59673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168" y="3168803"/>
            <a:ext cx="4195832" cy="32419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41C6F7-7D34-4EAA-8F20-718221DBA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498" y="187064"/>
            <a:ext cx="4437938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056924-90B0-4C40-8DDB-BD7C32F1A9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00" t="2945" r="4068" b="18876"/>
          <a:stretch/>
        </p:blipFill>
        <p:spPr>
          <a:xfrm>
            <a:off x="8061845" y="2872163"/>
            <a:ext cx="2373182" cy="372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44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1B647A-1D9F-462B-83F1-97DA14974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13" y="304800"/>
            <a:ext cx="2635218" cy="35184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D04DC5-51BE-41EC-BFA5-3969181DD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422" y="3429000"/>
            <a:ext cx="5753100" cy="30670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E53D71-8BF4-44AA-836D-9ACE1F28F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074" y="186355"/>
            <a:ext cx="4378927" cy="3067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C5CE0B-E901-46D5-BC4E-6521420A0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461" y="722248"/>
            <a:ext cx="3864129" cy="28823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90D8BC-E0DA-4594-9BE8-5F4E4E8B23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168"/>
          <a:stretch/>
        </p:blipFill>
        <p:spPr>
          <a:xfrm>
            <a:off x="7806170" y="3429000"/>
            <a:ext cx="3555782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661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217</TotalTime>
  <Words>462</Words>
  <Application>Microsoft Office PowerPoint</Application>
  <PresentationFormat>Широкоэкранный</PresentationFormat>
  <Paragraphs>39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Bahnschrift Light SemiCondensed</vt:lpstr>
      <vt:lpstr>Gill Sans MT</vt:lpstr>
      <vt:lpstr>Times New Roman</vt:lpstr>
      <vt:lpstr>Галерея</vt:lpstr>
      <vt:lpstr>«Фантазируем, творим, Конструируем» конструирование  из крышек  в подготовительная группа «Сардаана»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Лена</cp:lastModifiedBy>
  <cp:revision>16</cp:revision>
  <dcterms:created xsi:type="dcterms:W3CDTF">2025-02-17T04:23:14Z</dcterms:created>
  <dcterms:modified xsi:type="dcterms:W3CDTF">2025-02-20T03:00:24Z</dcterms:modified>
</cp:coreProperties>
</file>