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34CE67-3C04-4ECB-AB56-44337E4248FB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E3C08EF-B291-49BF-8C4E-1893D516FC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s://multiurok.ru/files/chto-takoe-predprinimatelstvo-i-bizne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785794"/>
            <a:ext cx="6858048" cy="1285884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Экономика. Финансы. Бизнес</a:t>
            </a:r>
            <a:endParaRPr lang="ru-RU" sz="3600" dirty="0">
              <a:latin typeface="Book Antiqua" pitchFamily="18" charset="0"/>
            </a:endParaRPr>
          </a:p>
        </p:txBody>
      </p:sp>
      <p:pic>
        <p:nvPicPr>
          <p:cNvPr id="23558" name="Picture 6" descr="https://avatars.mds.yandex.net/i?id=ce75f7279252facd24bdd77f222e16dab502ab79-425094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52875"/>
            <a:ext cx="3786214" cy="2905125"/>
          </a:xfrm>
          <a:prstGeom prst="rect">
            <a:avLst/>
          </a:prstGeom>
          <a:noFill/>
        </p:spPr>
      </p:pic>
      <p:pic>
        <p:nvPicPr>
          <p:cNvPr id="23562" name="Picture 10" descr="https://avatars.mds.yandex.net/i?id=8b946b98348abcf7cf1142932841a8b181c49390-8287805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7526" y="4286256"/>
            <a:ext cx="3216474" cy="2571744"/>
          </a:xfrm>
          <a:prstGeom prst="rect">
            <a:avLst/>
          </a:prstGeom>
          <a:noFill/>
        </p:spPr>
      </p:pic>
      <p:pic>
        <p:nvPicPr>
          <p:cNvPr id="23560" name="Picture 8" descr="https://avatars.mds.yandex.net/i?id=877ab9a5a2959d68a36433b0ff72968ce8bce92e-3995454-images-thumbs&amp;n=13"/>
          <p:cNvPicPr>
            <a:picLocks noChangeAspect="1" noChangeArrowheads="1"/>
          </p:cNvPicPr>
          <p:nvPr/>
        </p:nvPicPr>
        <p:blipFill>
          <a:blip r:embed="rId4">
            <a:lum/>
          </a:blip>
          <a:srcRect/>
          <a:stretch>
            <a:fillRect/>
          </a:stretch>
        </p:blipFill>
        <p:spPr bwMode="auto">
          <a:xfrm>
            <a:off x="3357554" y="4214818"/>
            <a:ext cx="2857488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Экономика и финансы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Роль финансов в экономике России определяется следующим</a:t>
            </a:r>
            <a:r>
              <a:rPr lang="ru-RU" sz="1700" dirty="0" smtClean="0">
                <a:latin typeface="Georgia" pitchFamily="18" charset="0"/>
              </a:rPr>
              <a:t>: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финансовое обеспечение потребностей расширенного воспроизводства</a:t>
            </a:r>
            <a:r>
              <a:rPr lang="ru-RU" sz="1700" dirty="0" smtClean="0">
                <a:latin typeface="Georgia" pitchFamily="18" charset="0"/>
              </a:rPr>
              <a:t>;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финансовое регулирование экономических и социальных процессов</a:t>
            </a:r>
            <a:r>
              <a:rPr lang="ru-RU" sz="1700" dirty="0" smtClean="0">
                <a:latin typeface="Georgia" pitchFamily="18" charset="0"/>
              </a:rPr>
              <a:t>;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финансовое стимулирование эффективного использования </a:t>
            </a:r>
            <a:r>
              <a:rPr lang="ru-RU" sz="1700" dirty="0" smtClean="0">
                <a:latin typeface="Georgia" pitchFamily="18" charset="0"/>
              </a:rPr>
              <a:t>всех экономических </a:t>
            </a:r>
            <a:r>
              <a:rPr lang="ru-RU" sz="1700" dirty="0" smtClean="0">
                <a:latin typeface="Georgia" pitchFamily="18" charset="0"/>
              </a:rPr>
              <a:t>ресурсов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Финансовая система имеет решающее значение для функционирования экономики в стране в целом, и банки занимают центральное место в финансовой системе. </a:t>
            </a:r>
            <a:endParaRPr lang="ru-RU" dirty="0"/>
          </a:p>
        </p:txBody>
      </p:sp>
      <p:pic>
        <p:nvPicPr>
          <p:cNvPr id="82946" name="Picture 2" descr="https://avatars.mds.yandex.net/i?id=0090153a87b926d8b39b30dd1db5af1cce88d3ec-1057429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572008"/>
            <a:ext cx="4286280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Помимо обеспечения значительной занятости, финансы могут служить следующим трем целям: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85860"/>
            <a:ext cx="642940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700" i="1" dirty="0">
                <a:latin typeface="Georgia" pitchFamily="18" charset="0"/>
              </a:rPr>
              <a:t>Предоставление кредита. </a:t>
            </a:r>
            <a:r>
              <a:rPr lang="ru-RU" sz="1700" dirty="0">
                <a:latin typeface="Georgia" pitchFamily="18" charset="0"/>
              </a:rPr>
              <a:t>Кредит стимулирует экономическую активность, позволяя предприятиям получать инвестиции сверх имеющихся у них наличных и безналичных средств, домохозяйствам приобретать жилье, не накапливая всю стоимость заранее, а правительствам сглаживать свои расходы за счет смягчения циклической структуры налоговых поступлений и инвестирования в инфраструктурные проекты. Финансовые рынки являются основными поставщиками большинства кредитов</a:t>
            </a:r>
            <a:r>
              <a:rPr lang="ru-RU" sz="1700" dirty="0" smtClean="0">
                <a:latin typeface="Georgia" pitchFamily="18" charset="0"/>
              </a:rPr>
              <a:t>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092" y="4143380"/>
            <a:ext cx="700090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700" i="1" dirty="0" smtClean="0">
                <a:latin typeface="Georgia" pitchFamily="18" charset="0"/>
              </a:rPr>
              <a:t>2.   Обеспечение </a:t>
            </a:r>
            <a:r>
              <a:rPr lang="ru-RU" sz="1700" i="1" dirty="0">
                <a:latin typeface="Georgia" pitchFamily="18" charset="0"/>
              </a:rPr>
              <a:t>ликвидности </a:t>
            </a:r>
            <a:r>
              <a:rPr lang="ru-RU" sz="1700" dirty="0" smtClean="0">
                <a:latin typeface="Georgia" pitchFamily="18" charset="0"/>
              </a:rPr>
              <a:t>.Предприятия </a:t>
            </a:r>
            <a:r>
              <a:rPr lang="ru-RU" sz="1700" dirty="0">
                <a:latin typeface="Georgia" pitchFamily="18" charset="0"/>
              </a:rPr>
              <a:t>нуждаются в защите от непредвиденных потребностей в наличных деньгах. Банки являются основными прямыми поставщиками ликвидности, предлагая кредиты и депозиты до востребования, которые могут быть сняты в любое время. Кроме того, банки и их филиалы находятся в центре финансовых рынков, предлагая покупать и продавать ценные бумаги и сопутствующие продукты при необходимости в больших объемах с относительно скромными транзакционными издержками.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4325112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ru-RU" sz="1700" i="1" dirty="0" smtClean="0">
                <a:latin typeface="Georgia" pitchFamily="18" charset="0"/>
              </a:rPr>
              <a:t>3.    Услуги </a:t>
            </a:r>
            <a:r>
              <a:rPr lang="ru-RU" sz="1700" i="1" dirty="0" smtClean="0">
                <a:latin typeface="Georgia" pitchFamily="18" charset="0"/>
              </a:rPr>
              <a:t>по управлению рисками.</a:t>
            </a:r>
            <a:r>
              <a:rPr lang="ru-RU" sz="1800" dirty="0" smtClean="0">
                <a:latin typeface="Georgia" pitchFamily="18" charset="0"/>
              </a:rPr>
              <a:t> Финансы позволяют предприятиям и домашним хозяйствам объединять свои риски, связанные с рисками финансового рынка и цен на сырьевые товары. Большая часть этого обеспечивается банками посредством операций с производными финансовыми инструментами. Они получили дурную славу из-за эксцессов в преддверии финансового кризиса, но основная деятельность по производным финансовым инструментам предоставляет ценные услуги по управлению рисками.</a:t>
            </a:r>
          </a:p>
          <a:p>
            <a:endParaRPr lang="ru-RU" dirty="0"/>
          </a:p>
        </p:txBody>
      </p:sp>
      <p:pic>
        <p:nvPicPr>
          <p:cNvPr id="86020" name="Picture 4" descr="https://avatars.mds.yandex.net/i?id=eb7d983f15dd9ef782f29a06e66ab8b8e7ea3041-4330166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1" y="3809999"/>
            <a:ext cx="3500430" cy="3048001"/>
          </a:xfrm>
          <a:prstGeom prst="rect">
            <a:avLst/>
          </a:prstGeom>
          <a:noFill/>
        </p:spPr>
      </p:pic>
      <p:pic>
        <p:nvPicPr>
          <p:cNvPr id="86022" name="Picture 6" descr="https://avatars.mds.yandex.net/i?id=1b8a532e296eb78a4edb653e8fadf0dd177789c5-12423388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809999"/>
            <a:ext cx="3419475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 Antiqua" pitchFamily="18" charset="0"/>
              </a:rPr>
              <a:t>Цель существования денег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Деньги — одно из фундаментальных изобретений человечества. </a:t>
            </a:r>
            <a:r>
              <a:rPr lang="ru-RU" sz="1700" dirty="0" smtClean="0">
                <a:latin typeface="Georgia" pitchFamily="18" charset="0"/>
              </a:rPr>
              <a:t>Они стали настолько важными, что современную экономику описывают как денежную экономику. Современная экономика не может работать без денег. Даже на ранних стадиях экономического развития возникла необходимость в обмене.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786058"/>
            <a:ext cx="6715156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latin typeface="Georgia" pitchFamily="18" charset="0"/>
              </a:rPr>
              <a:t>Существует множество важных функций денег</a:t>
            </a:r>
            <a:r>
              <a:rPr lang="ru-RU" sz="1700" dirty="0" smtClean="0">
                <a:latin typeface="Georgia" pitchFamily="18" charset="0"/>
              </a:rPr>
              <a:t>:</a:t>
            </a:r>
          </a:p>
          <a:p>
            <a:endParaRPr lang="ru-RU" sz="1700" dirty="0">
              <a:latin typeface="Georgia" pitchFamily="18" charset="0"/>
            </a:endParaRPr>
          </a:p>
          <a:p>
            <a:r>
              <a:rPr lang="ru-RU" sz="1700" i="1" dirty="0">
                <a:latin typeface="Georgia" pitchFamily="18" charset="0"/>
              </a:rPr>
              <a:t>Средство обмена. </a:t>
            </a:r>
            <a:r>
              <a:rPr lang="ru-RU" sz="1700" dirty="0">
                <a:latin typeface="Georgia" pitchFamily="18" charset="0"/>
              </a:rPr>
              <a:t>Наиболее важная функция денег заключается в том, что они действуют как средство обмена. Деньги принимаются свободно в обмен на все другие товары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endParaRPr lang="ru-RU" sz="1700" dirty="0">
              <a:latin typeface="Georgia" pitchFamily="18" charset="0"/>
            </a:endParaRPr>
          </a:p>
          <a:p>
            <a:r>
              <a:rPr lang="ru-RU" sz="1700" i="1" dirty="0">
                <a:latin typeface="Georgia" pitchFamily="18" charset="0"/>
              </a:rPr>
              <a:t>Мера ценности.</a:t>
            </a:r>
            <a:r>
              <a:rPr lang="ru-RU" sz="1700" dirty="0">
                <a:latin typeface="Georgia" pitchFamily="18" charset="0"/>
              </a:rPr>
              <a:t> Деньги выступают в качестве общей меры ценности. Это единица учета и стандарт измерения. Всякий раз, когда мы покупаем товар, мы платим за него определенную цену деньгами. А цена — это не что иное, как ценность, выраженная в денежном выражении. Таким образом, мы используем деньги для измерения стоимости товаров, что облегчает экономические расчеты.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Хранилище ценностей. </a:t>
            </a:r>
            <a:endParaRPr lang="ru-RU" sz="1700" i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Человек</a:t>
            </a:r>
            <a:r>
              <a:rPr lang="ru-RU" sz="1700" dirty="0" smtClean="0">
                <a:latin typeface="Georgia" pitchFamily="18" charset="0"/>
              </a:rPr>
              <a:t>, который хочет хранить свое богатство в какой-либо удобной форме, найдет деньги превосходно подходящими для этой цели. Предположим, что богатство человека состоит из тысячи голов крупного рогатого скота, но он не может сохранить свое богатство в виде скота. Но если есть деньги, он может продать свой скот, получить за это деньги и хранить свое богатство в виде них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Стандарт отсроченных платежей</a:t>
            </a:r>
            <a:r>
              <a:rPr lang="ru-RU" sz="1700" dirty="0" smtClean="0">
                <a:latin typeface="Georgia" pitchFamily="18" charset="0"/>
              </a:rPr>
              <a:t>. </a:t>
            </a: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Деньги </a:t>
            </a:r>
            <a:r>
              <a:rPr lang="ru-RU" sz="1700" dirty="0" smtClean="0">
                <a:latin typeface="Georgia" pitchFamily="18" charset="0"/>
              </a:rPr>
              <a:t>используются в качестве стандарта для будущих (отложенных) платежей. Они формируют основу для кредитных операций. Бизнес в наше время в значительной степени основан на кредите. Этому способствует наличие денег. В кредите, поскольку платеж производится в будущем, должен существовать какой-то носитель, который в будущем будет иметь, насколько это возможно, ту же обменную способность, что и в настоящее время. Если бы кредитные операции осуществлялись на основе товаров, возникло бы много трудностей, что повлияло бы на торговлю.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Вывод: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857232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Экономика</a:t>
            </a:r>
            <a:r>
              <a:rPr lang="ru-RU" sz="1700" dirty="0" smtClean="0">
                <a:latin typeface="Georgia" pitchFamily="18" charset="0"/>
              </a:rPr>
              <a:t> — важный элемент жизни общества, она влияет на уровень жизни людей, темпы экономического роста, структуру и качество валового внутреннего продукта страны. Экономика включает в себя различные сферы, такие как цифровая трансформация, внедрение прогнозной аналитики, развитие электронной коммерции и другие.  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Финансы</a:t>
            </a:r>
            <a:r>
              <a:rPr lang="ru-RU" sz="1700" dirty="0" smtClean="0">
                <a:latin typeface="Georgia" pitchFamily="18" charset="0"/>
              </a:rPr>
              <a:t> — неотъемлемая часть денежных отношений, их роль и значение зависят от того, какое место денежные отношения занимают в экономических отношениях. Финансы играют регулирующую, социальную и политическую роль, определяют обороноспособность страны, её экономическую и политическую целостность.  </a:t>
            </a: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Бизнес</a:t>
            </a:r>
            <a:r>
              <a:rPr lang="ru-RU" sz="1700" dirty="0" smtClean="0">
                <a:latin typeface="Georgia" pitchFamily="18" charset="0"/>
              </a:rPr>
              <a:t> — важнейший элемент экономической системы любой страны. Он является источником доходов, создаёт рабочие места, формирует налоговую базу и повышает уровень жизни граждан. Бизнес влияет на экономику через создание новых товаров и услуг, стимулирование инноваций и технологического прогресса, создание платёжеспособного спроса и конкуренции.  </a:t>
            </a: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Однако бизнес может также привести к ряду проблем, таких как неравенство доходов, монополизация рынков и недостаточная защита прав потребителей. </a:t>
            </a:r>
          </a:p>
          <a:p>
            <a:endParaRPr lang="ru-RU" sz="17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Ч</a:t>
            </a:r>
            <a:r>
              <a:rPr lang="ru-RU" sz="3600" dirty="0" smtClean="0">
                <a:latin typeface="Book Antiqua" pitchFamily="18" charset="0"/>
              </a:rPr>
              <a:t>то такое экономика?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25112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ru-RU" sz="1700" i="1" dirty="0" smtClean="0">
                <a:latin typeface="Georgia" pitchFamily="18" charset="0"/>
              </a:rPr>
              <a:t>Экономика</a:t>
            </a:r>
            <a:r>
              <a:rPr lang="ru-RU" sz="1700" dirty="0" smtClean="0">
                <a:latin typeface="Georgia" pitchFamily="18" charset="0"/>
              </a:rPr>
              <a:t> — это любая деятельность людей, связанная с материальным обеспечением условий жизни и созданием экономических благ</a:t>
            </a:r>
            <a:r>
              <a:rPr lang="ru-RU" sz="1800" dirty="0" smtClean="0">
                <a:latin typeface="Georgia" pitchFamily="18" charset="0"/>
              </a:rPr>
              <a:t>.</a:t>
            </a:r>
            <a:endParaRPr lang="ru-RU" sz="18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2500306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>
                <a:latin typeface="Georgia" pitchFamily="18" charset="0"/>
              </a:rPr>
              <a:t>Суть экономики — создание экономических благ, то есть всего того, что способно удовлетворять человеческие потребности.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714752"/>
            <a:ext cx="4572000" cy="29700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>
                <a:latin typeface="Georgia" pitchFamily="18" charset="0"/>
              </a:rPr>
              <a:t>Экономика отвечает на три основных вопроса: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i="1" dirty="0">
                <a:latin typeface="Georgia" pitchFamily="18" charset="0"/>
              </a:rPr>
              <a:t>Что производить</a:t>
            </a:r>
            <a:r>
              <a:rPr lang="ru-RU" sz="1700" dirty="0">
                <a:latin typeface="Georgia" pitchFamily="18" charset="0"/>
              </a:rPr>
              <a:t>, то есть какие товары и в каком количестве будут пользоваться спросом у потребителей.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i="1" dirty="0">
                <a:latin typeface="Georgia" pitchFamily="18" charset="0"/>
              </a:rPr>
              <a:t>Как производить</a:t>
            </a:r>
            <a:r>
              <a:rPr lang="ru-RU" sz="1700" dirty="0">
                <a:latin typeface="Georgia" pitchFamily="18" charset="0"/>
              </a:rPr>
              <a:t>, то есть какую технику и оборудование, какие методы использовать при производстве товаров.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i="1" dirty="0">
                <a:latin typeface="Georgia" pitchFamily="18" charset="0"/>
              </a:rPr>
              <a:t>Для кого производить</a:t>
            </a:r>
            <a:r>
              <a:rPr lang="ru-RU" sz="1700" dirty="0">
                <a:latin typeface="Georgia" pitchFamily="18" charset="0"/>
              </a:rPr>
              <a:t>, то есть кто будет потреблять эти товары.</a:t>
            </a:r>
          </a:p>
        </p:txBody>
      </p:sp>
      <p:pic>
        <p:nvPicPr>
          <p:cNvPr id="75778" name="Picture 2" descr="https://avatars.mds.yandex.net/i?id=a71a8e2f078bd7560ace628c2ba193ab8c3011d5-854453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0132" y="3929066"/>
            <a:ext cx="4013868" cy="2928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Основная проблема экономики</a:t>
            </a:r>
            <a:r>
              <a:rPr lang="ru-RU" sz="1700" dirty="0" smtClean="0">
                <a:latin typeface="Georgia" pitchFamily="18" charset="0"/>
              </a:rPr>
              <a:t> — удовлетворение неограниченных (постоянно </a:t>
            </a:r>
            <a:r>
              <a:rPr lang="ru-RU" sz="1700" dirty="0" smtClean="0">
                <a:latin typeface="Georgia" pitchFamily="18" charset="0"/>
              </a:rPr>
              <a:t>растущих</a:t>
            </a:r>
            <a:r>
              <a:rPr lang="ru-RU" sz="1700" dirty="0" smtClean="0">
                <a:latin typeface="Georgia" pitchFamily="18" charset="0"/>
              </a:rPr>
              <a:t>) потребностей людей за счёт ограниченных ресурсов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Потребность</a:t>
            </a:r>
            <a:r>
              <a:rPr lang="ru-RU" sz="1700" dirty="0" smtClean="0">
                <a:latin typeface="Georgia" pitchFamily="18" charset="0"/>
              </a:rPr>
              <a:t> — это необходимость в чём-либо для поддержания и развития жизнедеятельности человека и общества в целом. 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221455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>
                <a:latin typeface="Georgia" pitchFamily="18" charset="0"/>
              </a:rPr>
              <a:t>Потребности могут возникать и изменяться как под влиянием внутренних побудительных мотивов, так и под внешним воздействием. Удовлетворение потребностей в свою очередь становится мотивом для осуществления экономической деятельности</a:t>
            </a:r>
            <a:r>
              <a:rPr lang="ru-RU" dirty="0">
                <a:latin typeface="Georgia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071942"/>
            <a:ext cx="4572000" cy="8771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>
                <a:latin typeface="Georgia" pitchFamily="18" charset="0"/>
              </a:rPr>
              <a:t>Средства, с помощью которых удовлетворяются потребности, называются </a:t>
            </a:r>
            <a:r>
              <a:rPr lang="ru-RU" sz="1700" i="1" dirty="0">
                <a:latin typeface="Georgia" pitchFamily="18" charset="0"/>
              </a:rPr>
              <a:t>благами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428728" y="492919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785918" y="6072206"/>
            <a:ext cx="240482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Экономические блага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143240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44" y="5786454"/>
            <a:ext cx="193674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Свободные блага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2286778" y="535703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571868" y="5715016"/>
            <a:ext cx="2478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Общественные блага</a:t>
            </a:r>
            <a:r>
              <a:rPr lang="ru-RU" b="1" dirty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066800"/>
          </a:xfrm>
        </p:spPr>
        <p:txBody>
          <a:bodyPr>
            <a:normAutofit/>
          </a:bodyPr>
          <a:lstStyle/>
          <a:p>
            <a:r>
              <a:rPr lang="ru-RU" sz="1700" dirty="0" smtClean="0">
                <a:latin typeface="Georgia" pitchFamily="18" charset="0"/>
              </a:rPr>
              <a:t>Выделяют четыре </a:t>
            </a:r>
            <a:r>
              <a:rPr lang="ru-RU" sz="1700" i="1" dirty="0" smtClean="0">
                <a:latin typeface="Georgia" pitchFamily="18" charset="0"/>
              </a:rPr>
              <a:t>типа экономических систем</a:t>
            </a:r>
            <a:endParaRPr lang="ru-RU" sz="1700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25112"/>
          </a:xfrm>
        </p:spPr>
        <p:txBody>
          <a:bodyPr>
            <a:normAutofit lnSpcReduction="10000"/>
          </a:bodyPr>
          <a:lstStyle/>
          <a:p>
            <a:pPr marL="452628" indent="-342900">
              <a:buFont typeface="+mj-lt"/>
              <a:buAutoNum type="arabicPeriod"/>
            </a:pPr>
            <a:r>
              <a:rPr lang="ru-RU" sz="1700" i="1" dirty="0" smtClean="0"/>
              <a:t>Традиционная экономика. </a:t>
            </a:r>
            <a:r>
              <a:rPr lang="ru-RU" sz="1700" dirty="0" smtClean="0">
                <a:latin typeface="Georgia" pitchFamily="18" charset="0"/>
              </a:rPr>
              <a:t>В ней главную роль в создании, обмене и распределении играют традиции и обычаи. В такой </a:t>
            </a:r>
            <a:r>
              <a:rPr lang="ru-RU" sz="1700" dirty="0" smtClean="0">
                <a:latin typeface="Georgia" pitchFamily="18" charset="0"/>
              </a:rPr>
              <a:t>экономике широко распространен ручной труд.</a:t>
            </a:r>
          </a:p>
          <a:p>
            <a:pPr marL="452628" indent="-342900">
              <a:buFont typeface="+mj-lt"/>
              <a:buAutoNum type="arabicPeriod"/>
            </a:pPr>
            <a:endParaRPr lang="ru-RU" sz="1700" dirty="0" smtClean="0">
              <a:latin typeface="Georgia" pitchFamily="18" charset="0"/>
            </a:endParaRPr>
          </a:p>
          <a:p>
            <a:pPr marL="452628" indent="-342900">
              <a:buFont typeface="+mj-lt"/>
              <a:buAutoNum type="arabicPeriod"/>
            </a:pPr>
            <a:r>
              <a:rPr lang="ru-RU" sz="1700" i="1" dirty="0" smtClean="0">
                <a:latin typeface="Georgia" pitchFamily="18" charset="0"/>
              </a:rPr>
              <a:t>Командная экономика</a:t>
            </a:r>
            <a:r>
              <a:rPr lang="ru-RU" sz="1700" i="1" dirty="0" smtClean="0">
                <a:latin typeface="Georgia" pitchFamily="18" charset="0"/>
              </a:rPr>
              <a:t>. </a:t>
            </a:r>
            <a:r>
              <a:rPr lang="ru-RU" sz="1700" dirty="0" smtClean="0">
                <a:latin typeface="Georgia" pitchFamily="18" charset="0"/>
              </a:rPr>
              <a:t>В ней почти все экономические ресурсы находятся в собственности государства, а руководство экономикой происходит через государственный план. </a:t>
            </a:r>
            <a:r>
              <a:rPr lang="ru-RU" sz="1700" dirty="0" smtClean="0"/>
              <a:t> </a:t>
            </a:r>
            <a:endParaRPr lang="ru-RU" sz="1700" dirty="0" smtClean="0"/>
          </a:p>
          <a:p>
            <a:pPr marL="452628" indent="-342900">
              <a:buFont typeface="+mj-lt"/>
              <a:buAutoNum type="arabicPeriod"/>
            </a:pPr>
            <a:endParaRPr lang="ru-RU" sz="1700" dirty="0" smtClean="0"/>
          </a:p>
          <a:p>
            <a:pPr marL="452628" indent="-342900">
              <a:buFont typeface="+mj-lt"/>
              <a:buAutoNum type="arabicPeriod"/>
            </a:pPr>
            <a:r>
              <a:rPr lang="ru-RU" sz="1700" i="1" dirty="0" smtClean="0">
                <a:latin typeface="Georgia" pitchFamily="18" charset="0"/>
              </a:rPr>
              <a:t>Рыночная экономика</a:t>
            </a:r>
            <a:r>
              <a:rPr lang="ru-RU" sz="1700" dirty="0" smtClean="0">
                <a:latin typeface="Georgia" pitchFamily="18" charset="0"/>
              </a:rPr>
              <a:t>. Система основана на принципах свободного предпринимательства, конкуренции, а также на договорных отношениях между хозяйствующими субъектами. В рыночной экономике ограничено вмешательство государства в хозяйственную деятельность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pPr marL="452628" indent="-342900">
              <a:buFont typeface="+mj-lt"/>
              <a:buAutoNum type="arabicPeriod"/>
            </a:pPr>
            <a:endParaRPr lang="ru-RU" sz="1700" dirty="0" smtClean="0">
              <a:latin typeface="Georgia" pitchFamily="18" charset="0"/>
            </a:endParaRPr>
          </a:p>
          <a:p>
            <a:pPr marL="452628" indent="-342900">
              <a:buFont typeface="+mj-lt"/>
              <a:buAutoNum type="arabicPeriod"/>
            </a:pPr>
            <a:r>
              <a:rPr lang="ru-RU" sz="1700" i="1" dirty="0" smtClean="0">
                <a:latin typeface="Georgia" pitchFamily="18" charset="0"/>
              </a:rPr>
              <a:t>Смешанная экономика. </a:t>
            </a:r>
            <a:r>
              <a:rPr lang="ru-RU" sz="1700" dirty="0" smtClean="0">
                <a:latin typeface="Georgia" pitchFamily="18" charset="0"/>
              </a:rPr>
              <a:t>В ней совмещены элементы из разных экономических систем. В ней государство и частный сектор играют важную роль в производстве, распределении, обмене и потреблении всех ресурсов и материальных благ.</a:t>
            </a:r>
            <a:endParaRPr lang="ru-RU" sz="17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6" name="Picture 8" descr="https://avatars.mds.yandex.net/i?id=38e9a8268a9091d902c0112dc3842be3867f5b62-850502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2143140" cy="1714513"/>
          </a:xfrm>
          <a:prstGeom prst="rect">
            <a:avLst/>
          </a:prstGeom>
          <a:noFill/>
        </p:spPr>
      </p:pic>
      <p:pic>
        <p:nvPicPr>
          <p:cNvPr id="78854" name="Picture 6" descr="https://avatars.mds.yandex.net/i?id=ee45e57f581518b61fcf55d89e99e3d3ee170ecf6652b6d7-546829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15371"/>
            <a:ext cx="3786182" cy="28426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Бизнес и экономика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Бизнес </a:t>
            </a:r>
            <a:r>
              <a:rPr lang="ru-RU" sz="1700" dirty="0" smtClean="0">
                <a:latin typeface="Georgia" pitchFamily="18" charset="0"/>
              </a:rPr>
              <a:t>-  </a:t>
            </a:r>
            <a:r>
              <a:rPr lang="ru-RU" sz="1700" dirty="0" smtClean="0">
                <a:latin typeface="Georgia" pitchFamily="18" charset="0"/>
              </a:rPr>
              <a:t>это предпринимательская, коммерческая или иная деятельность, которая не противоречит закону и направлена на получение прибыли</a:t>
            </a:r>
            <a:r>
              <a:rPr lang="ru-RU" sz="1700" dirty="0" smtClean="0">
                <a:latin typeface="Georgia" pitchFamily="18" charset="0"/>
              </a:rPr>
              <a:t>.</a:t>
            </a:r>
            <a:endParaRPr lang="ru-RU" dirty="0" smtClean="0"/>
          </a:p>
          <a:p>
            <a:pPr fontAlgn="t">
              <a:buNone/>
            </a:pPr>
            <a:endParaRPr lang="ru-RU" dirty="0" smtClean="0">
              <a:hlinkClick r:id="rId4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78852" name="Picture 4" descr="https://avatars.mds.yandex.net/i?id=b52f51b5c6119fc058b76da529c8991ecf976bfb-5232914-images-thumbs&amp;n=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143380"/>
            <a:ext cx="4036212" cy="2714620"/>
          </a:xfrm>
          <a:prstGeom prst="rect">
            <a:avLst/>
          </a:prstGeom>
          <a:noFill/>
        </p:spPr>
      </p:pic>
      <p:pic>
        <p:nvPicPr>
          <p:cNvPr id="78858" name="Picture 10" descr="https://avatars.mds.yandex.net/i?id=3a5f7bdffec185c6b003be395611bdd0de665f3e-4435263-images-thumbs&amp;n=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2357430"/>
            <a:ext cx="4067175" cy="2119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 Antiqua" pitchFamily="18" charset="0"/>
              </a:rPr>
              <a:t>Взаимодействие бизнеса и экономики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14488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Бизнес и экономика</a:t>
            </a:r>
            <a:r>
              <a:rPr lang="ru-RU" sz="1700" dirty="0" smtClean="0">
                <a:latin typeface="Georgia" pitchFamily="18" charset="0"/>
              </a:rPr>
              <a:t> — близкие понятия, при этом экономика — более широкое понятие, которое охватывает макро- и микросферы производства, обмена деятельностью и потребления продукта. Бизнес же — более конкретная характеристика отношений, развивающихся между определёнными субъектами в определённых исторических условиях и на основе определённого законодательства.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429000"/>
            <a:ext cx="4572000" cy="14003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Создание рабочих </a:t>
            </a:r>
            <a:r>
              <a:rPr lang="ru-RU" sz="1700" i="1" dirty="0" smtClean="0">
                <a:latin typeface="Georgia" pitchFamily="18" charset="0"/>
              </a:rPr>
              <a:t>мест</a:t>
            </a:r>
            <a:r>
              <a:rPr lang="ru-RU" sz="1700" dirty="0" smtClean="0">
                <a:latin typeface="Georgia" pitchFamily="18" charset="0"/>
              </a:rPr>
              <a:t>.</a:t>
            </a:r>
          </a:p>
          <a:p>
            <a:r>
              <a:rPr lang="ru-RU" sz="1700" dirty="0" smtClean="0">
                <a:latin typeface="Georgia" pitchFamily="18" charset="0"/>
              </a:rPr>
              <a:t>Бизнес </a:t>
            </a:r>
            <a:r>
              <a:rPr lang="ru-RU" sz="1700" dirty="0">
                <a:latin typeface="Georgia" pitchFamily="18" charset="0"/>
              </a:rPr>
              <a:t>обеспечивает людей работой и доходом. При этом создание рабочих мест может быть как положительным, так и отрицательным фактором для экономики.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4857760"/>
            <a:ext cx="45720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Создание новых товаров и услуг. </a:t>
            </a:r>
            <a:endParaRPr lang="ru-RU" sz="1700" i="1" dirty="0" smtClean="0">
              <a:latin typeface="Georgia" pitchFamily="18" charset="0"/>
            </a:endParaRPr>
          </a:p>
          <a:p>
            <a:r>
              <a:rPr lang="ru-RU" sz="1700" dirty="0" smtClean="0">
                <a:latin typeface="Georgia" pitchFamily="18" charset="0"/>
              </a:rPr>
              <a:t>Когда </a:t>
            </a:r>
            <a:r>
              <a:rPr lang="ru-RU" sz="1700" dirty="0">
                <a:latin typeface="Georgia" pitchFamily="18" charset="0"/>
              </a:rPr>
              <a:t>компания выпускает новый продукт, она может привлечь новых клиентов и увеличить свои доходы. Это способствует развитию экономики и улучшению уровня жизни людей</a:t>
            </a:r>
          </a:p>
        </p:txBody>
      </p:sp>
      <p:pic>
        <p:nvPicPr>
          <p:cNvPr id="80898" name="Picture 2" descr="https://avatars.mds.yandex.net/i?id=c7d4db6017916ebe3ee56973fbf8c315352bf513-535439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143248"/>
            <a:ext cx="3376607" cy="1762117"/>
          </a:xfrm>
          <a:prstGeom prst="rect">
            <a:avLst/>
          </a:prstGeom>
          <a:noFill/>
        </p:spPr>
      </p:pic>
      <p:pic>
        <p:nvPicPr>
          <p:cNvPr id="80900" name="Picture 4" descr="https://avatars.mds.yandex.net/i?id=a71dc213b11fe91e2dd962e127358a1def2e5753-8097642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95850"/>
            <a:ext cx="4214810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Платёжеспособный спрос. </a:t>
            </a:r>
            <a:endParaRPr lang="ru-RU" sz="1700" i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Когда </a:t>
            </a:r>
            <a:r>
              <a:rPr lang="ru-RU" sz="1700" dirty="0" smtClean="0">
                <a:latin typeface="Georgia" pitchFamily="18" charset="0"/>
              </a:rPr>
              <a:t>компания выпускает новый продукт, это способствует </a:t>
            </a:r>
            <a:r>
              <a:rPr lang="ru-RU" sz="1700" dirty="0" smtClean="0">
                <a:latin typeface="Georgia" pitchFamily="18" charset="0"/>
              </a:rPr>
              <a:t>росту потребительских расходов </a:t>
            </a:r>
            <a:r>
              <a:rPr lang="ru-RU" sz="1700" dirty="0" smtClean="0">
                <a:latin typeface="Georgia" pitchFamily="18" charset="0"/>
              </a:rPr>
              <a:t>и улучшению общего экономического состояния.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1928802"/>
            <a:ext cx="4572000" cy="24468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Налоговые поступления. </a:t>
            </a:r>
            <a:endParaRPr lang="ru-RU" sz="1700" i="1" dirty="0" smtClean="0">
              <a:latin typeface="Georgia" pitchFamily="18" charset="0"/>
            </a:endParaRPr>
          </a:p>
          <a:p>
            <a:r>
              <a:rPr lang="ru-RU" sz="1700" dirty="0" smtClean="0">
                <a:latin typeface="Georgia" pitchFamily="18" charset="0"/>
              </a:rPr>
              <a:t>Когда </a:t>
            </a:r>
            <a:r>
              <a:rPr lang="ru-RU" sz="1700" dirty="0">
                <a:latin typeface="Georgia" pitchFamily="18" charset="0"/>
              </a:rPr>
              <a:t>компания зарабатывает прибыль, она обязана платить налоги на имущество, налоги на сотрудников и т. д.. Эти налоги являются источником доходов для государственного бюджета, который может использоваться для финансирования различных программ и </a:t>
            </a:r>
            <a:r>
              <a:rPr lang="ru-RU" sz="1700" dirty="0" smtClean="0">
                <a:latin typeface="Georgia" pitchFamily="18" charset="0"/>
              </a:rPr>
              <a:t>проектов.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572008"/>
            <a:ext cx="4572000" cy="19236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Создание конкуренции. </a:t>
            </a:r>
            <a:endParaRPr lang="ru-RU" sz="1700" i="1" dirty="0" smtClean="0">
              <a:latin typeface="Georgia" pitchFamily="18" charset="0"/>
            </a:endParaRPr>
          </a:p>
          <a:p>
            <a:r>
              <a:rPr lang="ru-RU" sz="1700" dirty="0" smtClean="0">
                <a:latin typeface="Book Antiqua" pitchFamily="18" charset="0"/>
              </a:rPr>
              <a:t>Конкуренция </a:t>
            </a:r>
            <a:r>
              <a:rPr lang="ru-RU" sz="1700" dirty="0">
                <a:latin typeface="Book Antiqua" pitchFamily="18" charset="0"/>
              </a:rPr>
              <a:t>между компаниями стимулирует инновации, снижение цен и повышает качество продуктов. Это способствует увеличению выбора потребителей и улучшению качества жизни в целом</a:t>
            </a:r>
          </a:p>
        </p:txBody>
      </p:sp>
      <p:pic>
        <p:nvPicPr>
          <p:cNvPr id="79874" name="Picture 2" descr="https://avatars.mds.yandex.net/i?id=914ab7fe4ad3cafc93ec57845198921b95fd1744-1038498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786182" cy="2508346"/>
          </a:xfrm>
          <a:prstGeom prst="rect">
            <a:avLst/>
          </a:prstGeom>
          <a:noFill/>
        </p:spPr>
      </p:pic>
      <p:pic>
        <p:nvPicPr>
          <p:cNvPr id="79876" name="Picture 4" descr="https://avatars.mds.yandex.net/i?id=5f5b331c3a01a31efcf918fe236e3ad5d7c4b57a-6883249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143381"/>
            <a:ext cx="3071834" cy="2428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Что характеризует бизнес?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Georgia" pitchFamily="18" charset="0"/>
              </a:rPr>
              <a:t>Нацеленность на получение прибыли.</a:t>
            </a:r>
            <a:r>
              <a:rPr lang="ru-RU" sz="1700" dirty="0" smtClean="0">
                <a:latin typeface="Georgia" pitchFamily="18" charset="0"/>
              </a:rPr>
              <a:t> </a:t>
            </a:r>
            <a:r>
              <a:rPr lang="ru-RU" sz="1700" dirty="0" smtClean="0">
                <a:latin typeface="Georgia" pitchFamily="18" charset="0"/>
              </a:rPr>
              <a:t>Объём </a:t>
            </a:r>
            <a:r>
              <a:rPr lang="ru-RU" sz="1700" dirty="0" smtClean="0">
                <a:latin typeface="Georgia" pitchFamily="18" charset="0"/>
              </a:rPr>
              <a:t>прибыли и её отношение к затратам предприятия показывают эффективность и успешность бизнеса.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71678"/>
            <a:ext cx="45720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Удовлетворение потребности. </a:t>
            </a:r>
            <a:r>
              <a:rPr lang="ru-RU" sz="1700" dirty="0">
                <a:latin typeface="Georgia" pitchFamily="18" charset="0"/>
              </a:rPr>
              <a:t>Получение прибыли невозможно без удовлетворения потребности. Любой бизнес построен на закрытии какой-либо потребности человека, улучшении его жизни.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50057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Обоснованный риск.</a:t>
            </a:r>
            <a:r>
              <a:rPr lang="ru-RU" dirty="0">
                <a:latin typeface="Georgia" pitchFamily="18" charset="0"/>
              </a:rPr>
              <a:t> </a:t>
            </a:r>
            <a:r>
              <a:rPr lang="ru-RU" sz="1700" dirty="0">
                <a:latin typeface="Georgia" pitchFamily="18" charset="0"/>
              </a:rPr>
              <a:t>Риск — это вероятность наступления неблагоприятных условий для работы бизнеса. Любой бизнес связан с риском: товары могут застрять на границе, ценные сотрудники могут уволиться, популярность продукта может упасть.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2571744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Ответственность. </a:t>
            </a:r>
            <a:r>
              <a:rPr lang="ru-RU" sz="1700" dirty="0">
                <a:latin typeface="Georgia" pitchFamily="18" charset="0"/>
              </a:rPr>
              <a:t>Предприниматель несёт всю полноту материальной и юридической ответственности за свою деятельность.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929066"/>
            <a:ext cx="45720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i="1" dirty="0">
                <a:latin typeface="Georgia" pitchFamily="18" charset="0"/>
              </a:rPr>
              <a:t>Экономическая самостоятельность. </a:t>
            </a:r>
            <a:r>
              <a:rPr lang="ru-RU" sz="1700" dirty="0">
                <a:latin typeface="Georgia" pitchFamily="18" charset="0"/>
              </a:rPr>
              <a:t>Бизнесмен может сам выбирать, в какой сфере вести бизнес, откуда брать деньги, кого брать в команду, какие цены устанавливать и куда направить прибыль предприятия.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 Antiqua" pitchFamily="18" charset="0"/>
              </a:rPr>
              <a:t>Зачем экономике в бизнес?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dirty="0" smtClean="0">
                <a:latin typeface="Georgia" pitchFamily="18" charset="0"/>
              </a:rPr>
              <a:t>Малый и средний бизнес – основа сильной экономики государства. Именно они дают рабочие места и помогают развиваться экономике всей страны.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2428868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 smtClean="0">
                <a:latin typeface="Georgia" pitchFamily="18" charset="0"/>
              </a:rPr>
              <a:t>Малый бизнес за счет большого количества услуг в небольших фирм всегда может балансировать и предоставлять рабочие места.</a:t>
            </a:r>
            <a:r>
              <a:rPr lang="ru-RU" sz="1700" dirty="0">
                <a:latin typeface="Georgia" pitchFamily="18" charset="0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857628"/>
            <a:ext cx="4572000" cy="8771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 smtClean="0">
                <a:latin typeface="Georgia" pitchFamily="18" charset="0"/>
              </a:rPr>
              <a:t>Рост экономики для государства означает, что число населения растет и люди становится богаче.</a:t>
            </a:r>
            <a:endParaRPr lang="ru-RU" sz="17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5072074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 smtClean="0">
                <a:latin typeface="Georgia" pitchFamily="18" charset="0"/>
              </a:rPr>
              <a:t>Большую часть налогов государство получает от малого и среднего бизнеса, поэтому он так важен для любой экономически развитой страны.</a:t>
            </a:r>
            <a:endParaRPr lang="ru-RU" sz="17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3099</TotalTime>
  <Words>1050</Words>
  <Application>Microsoft Office PowerPoint</Application>
  <PresentationFormat>Экран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Экономика. Финансы. Бизнес</vt:lpstr>
      <vt:lpstr>Что такое экономика?</vt:lpstr>
      <vt:lpstr>Слайд 3</vt:lpstr>
      <vt:lpstr>Выделяют четыре типа экономических систем</vt:lpstr>
      <vt:lpstr>Бизнес и экономика</vt:lpstr>
      <vt:lpstr>Взаимодействие бизнеса и экономики</vt:lpstr>
      <vt:lpstr>Слайд 7</vt:lpstr>
      <vt:lpstr>Что характеризует бизнес?</vt:lpstr>
      <vt:lpstr>Зачем экономике в бизнес?</vt:lpstr>
      <vt:lpstr>Экономика и финансы</vt:lpstr>
      <vt:lpstr>Слайд 11</vt:lpstr>
      <vt:lpstr>Слайд 12</vt:lpstr>
      <vt:lpstr>Цель существования денег </vt:lpstr>
      <vt:lpstr>Слайд 14</vt:lpstr>
      <vt:lpstr>Вывод: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Экономика. Финансы. Бизнес</dc:title>
  <dc:creator>Артем</dc:creator>
  <cp:lastModifiedBy>Артем</cp:lastModifiedBy>
  <cp:revision>27</cp:revision>
  <dcterms:created xsi:type="dcterms:W3CDTF">2025-02-04T15:42:33Z</dcterms:created>
  <dcterms:modified xsi:type="dcterms:W3CDTF">2025-02-06T19:21:39Z</dcterms:modified>
</cp:coreProperties>
</file>