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256" r:id="rId3"/>
    <p:sldId id="258" r:id="rId4"/>
    <p:sldId id="257" r:id="rId5"/>
    <p:sldId id="259" r:id="rId6"/>
    <p:sldId id="278" r:id="rId7"/>
    <p:sldId id="279" r:id="rId8"/>
    <p:sldId id="272" r:id="rId9"/>
    <p:sldId id="273" r:id="rId10"/>
    <p:sldId id="271" r:id="rId11"/>
    <p:sldId id="27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383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202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99848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6834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351367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238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15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66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792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298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3155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565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462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5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88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124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2229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632848" cy="1584176"/>
          </a:xfrm>
        </p:spPr>
        <p:txBody>
          <a:bodyPr/>
          <a:lstStyle/>
          <a:p>
            <a:r>
              <a:rPr lang="ru-RU" dirty="0" smtClean="0"/>
              <a:t>Школа заботливых родителей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068960"/>
            <a:ext cx="4410236" cy="3116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92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43240" y="3786190"/>
            <a:ext cx="564360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 «Покатай  карандаш»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вдохнуть  через  нос  и, выдыхая  через  рот, прокатить  по  столу  круглый  карандаш.</a:t>
            </a:r>
            <a:endParaRPr lang="ru-RU" sz="3200" dirty="0"/>
          </a:p>
        </p:txBody>
      </p:sp>
      <p:pic>
        <p:nvPicPr>
          <p:cNvPr id="4" name="Picture 2" descr="C:\Documents and Settings\Admin\Рабочий стол\0_5daeb_f9c603bb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3214678" y="642918"/>
            <a:ext cx="5375284" cy="2417760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0_5dad3_36a63077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286124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illustration_cartoon_girl_B10-PSD-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3143248"/>
            <a:ext cx="56436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УДАЧИ!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illustration_cartoon_girl_B10-PSD-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14678" y="3143248"/>
            <a:ext cx="564360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</a:rPr>
              <a:t>Правильное дыхание – залог чистой речи</a:t>
            </a:r>
          </a:p>
          <a:p>
            <a:pPr algn="ctr"/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Учитель-логопед </a:t>
            </a:r>
          </a:p>
          <a:p>
            <a:pPr algn="ctr"/>
            <a:r>
              <a:rPr lang="ru-RU" sz="2000" b="1" i="1" dirty="0" err="1" smtClean="0">
                <a:solidFill>
                  <a:schemeClr val="tx2">
                    <a:lumMod val="75000"/>
                  </a:schemeClr>
                </a:solidFill>
              </a:rPr>
              <a:t>Козачкова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</a:rPr>
              <a:t> Анна Леонидовна</a:t>
            </a:r>
            <a:endParaRPr lang="ru-RU" sz="20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124" y="17038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Admin\Рабочий стол\post-78454-123392857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7756" y="17038"/>
            <a:ext cx="2786082" cy="2643182"/>
          </a:xfrm>
          <a:prstGeom prst="rect">
            <a:avLst/>
          </a:prstGeom>
          <a:noFill/>
        </p:spPr>
      </p:pic>
      <p:pic>
        <p:nvPicPr>
          <p:cNvPr id="7170" name="Picture 2" descr="C:\Documents and Settings\Admin\Рабочий стол\post-373610-131039763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11022" y="4530502"/>
            <a:ext cx="1571636" cy="164307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95394" y="2000433"/>
            <a:ext cx="56929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  Правильное  речевое  дыхание – основа  для  нормального  звукопроизношения, речи  в  целом. Некоторые  звуки  требуют  энергичного  сильного  выдоха, сильной  воздушной  струи</a:t>
            </a:r>
            <a:r>
              <a:rPr lang="ru-RU" sz="2800" dirty="0" smtClean="0"/>
              <a:t>. </a:t>
            </a:r>
            <a:endParaRPr lang="ru-RU" sz="2800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571480"/>
            <a:ext cx="585791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Регулярные  занятия  дыхательной  гимнастикой  способствуют  воспитанию  правильного  речевого  дыхания  с  удлиненным  постепенным  вдохом, профилактике  болезней  дыхательных  путей.</a:t>
            </a:r>
          </a:p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Admin\Рабочий стол\a9676be5a59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500438"/>
            <a:ext cx="2224575" cy="271464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74256" y="3341138"/>
            <a:ext cx="52864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Правильное  носовое  дыхание  способствует  тренировке  дыхательной  мускулатуры, улучшает  местное  и  мозговое  кровообращение, препятствует  разрастанию  аденоидов, предохраняет  от  переохлаждения.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146" name="Picture 2" descr="C:\Documents and Settings\Admin\Рабочий стол\J0232732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00" y="1785926"/>
            <a:ext cx="1500198" cy="165417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642918"/>
            <a:ext cx="59293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    При  занятиях  необходимо  соблюдать  следующие </a:t>
            </a:r>
            <a:r>
              <a:rPr lang="ru-RU" sz="2800" u="sng" dirty="0" smtClean="0">
                <a:solidFill>
                  <a:schemeClr val="tx2">
                    <a:lumMod val="50000"/>
                  </a:schemeClr>
                </a:solidFill>
              </a:rPr>
              <a:t> требования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: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143116"/>
            <a:ext cx="80724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выполнять  упражнения  каждый  день  по  3-6 минут, в  зависимости  от  возраста  детей;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проводить  упражнения  в  хорошо  проветренном  помещении  или  при  открытой  форточке;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заниматься  до  еды;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заниматься  в  свободной, не  стесняющей  движения  одежде;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дозировать  количество  и  темп  проведения  упражнений;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вдыхать  воздух  через  рот  и  нос, выдыхать – через  рот;</a:t>
            </a:r>
          </a:p>
          <a:p>
            <a:pPr lvl="0"/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</a:rPr>
              <a:t>- в  процессе  речевого  дыхания  не  напрягать  мышцы  в  области  шеи, рук, живота, груди (плечи  не  поднимать  при  вдохе  и  опускать  при  выдохе);</a:t>
            </a:r>
          </a:p>
          <a:p>
            <a:pPr lvl="0"/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39302" y="3374892"/>
            <a:ext cx="56436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 «Снег»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dirty="0"/>
              <a:t>Ребенку предлагается подуть на вату, мелкие бумажки, пушинки и тем самым превратить обычную комнату в заснеженный </a:t>
            </a:r>
            <a:r>
              <a:rPr lang="ru-RU" sz="3200" dirty="0" smtClean="0"/>
              <a:t>лес.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38" y="3188067"/>
            <a:ext cx="2376264" cy="237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688" y="654186"/>
            <a:ext cx="3384191" cy="253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33579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139302" y="3374892"/>
            <a:ext cx="564360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  «Футбол»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</a:t>
            </a:r>
            <a:r>
              <a:rPr lang="ru-RU" sz="3200" dirty="0">
                <a:latin typeface="Calibri" panose="020F0502020204030204" pitchFamily="34" charset="0"/>
                <a:ea typeface="Times New Roman" panose="02020603050405020304" pitchFamily="18" charset="0"/>
              </a:rPr>
              <a:t>Ребенок должен дуть на шарик, стараясь загнать его в ворота. Можно взять два шарика и поиграть в игру "Кто быстрее".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446" y="2052820"/>
            <a:ext cx="1949330" cy="306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71318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1500174"/>
            <a:ext cx="571502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  </a:t>
            </a:r>
            <a:r>
              <a:rPr lang="ru-RU" sz="3600" b="1" i="1" dirty="0" smtClean="0">
                <a:solidFill>
                  <a:srgbClr val="FF0000"/>
                </a:solidFill>
              </a:rPr>
              <a:t>«Греем  руки»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вдыхать  через  нос  и  дуть  на  озябшие  руки, плавно  выдыхая  через  рот, как  бы  согревая  руки.</a:t>
            </a:r>
            <a:endParaRPr lang="ru-RU" sz="3200" dirty="0"/>
          </a:p>
        </p:txBody>
      </p:sp>
      <p:pic>
        <p:nvPicPr>
          <p:cNvPr id="2051" name="Picture 3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4357694"/>
            <a:ext cx="1228752" cy="1657366"/>
          </a:xfrm>
          <a:prstGeom prst="rect">
            <a:avLst/>
          </a:prstGeom>
          <a:noFill/>
        </p:spPr>
      </p:pic>
      <p:pic>
        <p:nvPicPr>
          <p:cNvPr id="2052" name="Picture 4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500570"/>
            <a:ext cx="1249348" cy="1462088"/>
          </a:xfrm>
          <a:prstGeom prst="rect">
            <a:avLst/>
          </a:prstGeom>
          <a:noFill/>
        </p:spPr>
      </p:pic>
      <p:pic>
        <p:nvPicPr>
          <p:cNvPr id="2053" name="Picture 5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357694"/>
            <a:ext cx="1143008" cy="1714512"/>
          </a:xfrm>
          <a:prstGeom prst="rect">
            <a:avLst/>
          </a:prstGeom>
          <a:noFill/>
        </p:spPr>
      </p:pic>
      <p:pic>
        <p:nvPicPr>
          <p:cNvPr id="2054" name="Picture 6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4429132"/>
            <a:ext cx="1212866" cy="1714511"/>
          </a:xfrm>
          <a:prstGeom prst="rect">
            <a:avLst/>
          </a:prstGeom>
          <a:noFill/>
        </p:spPr>
      </p:pic>
      <p:pic>
        <p:nvPicPr>
          <p:cNvPr id="2055" name="Picture 7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357694"/>
            <a:ext cx="1214446" cy="1676421"/>
          </a:xfrm>
          <a:prstGeom prst="rect">
            <a:avLst/>
          </a:prstGeom>
          <a:noFill/>
        </p:spPr>
      </p:pic>
      <p:pic>
        <p:nvPicPr>
          <p:cNvPr id="2056" name="Picture 8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4357694"/>
            <a:ext cx="1143008" cy="171451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928802"/>
            <a:ext cx="72866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   </a:t>
            </a:r>
            <a:r>
              <a:rPr lang="ru-RU" sz="3600" b="1" i="1" dirty="0" smtClean="0">
                <a:solidFill>
                  <a:srgbClr val="FF0000"/>
                </a:solidFill>
              </a:rPr>
              <a:t>«Трубач»</a:t>
            </a:r>
            <a:r>
              <a:rPr lang="ru-RU" sz="3600" i="1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/>
              <a:t>- поднести  к  губам  воображаемую  трубу.  Имитируя  движения  трубача, нажимая  пальцами  на  воображаемые  клавиши, на  выдохе  произнося  «ту-ту-ту» (10-15 секунд).</a:t>
            </a:r>
            <a:endParaRPr lang="ru-RU" sz="3200" dirty="0"/>
          </a:p>
        </p:txBody>
      </p:sp>
      <p:pic>
        <p:nvPicPr>
          <p:cNvPr id="3074" name="Picture 2" descr="C:\Documents and Settings\Admin\Рабочий стол\dc4233bae819690a7f4fc8244f9f063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857760"/>
            <a:ext cx="4857784" cy="1071570"/>
          </a:xfrm>
          <a:prstGeom prst="rect">
            <a:avLst/>
          </a:prstGeom>
          <a:noFill/>
        </p:spPr>
      </p:pic>
      <p:pic>
        <p:nvPicPr>
          <p:cNvPr id="3075" name="Picture 3" descr="C:\Documents and Settings\Admin\Рабочий стол\fdd8c2ecef22941168ea8c2a866fbbeb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714356"/>
            <a:ext cx="5000660" cy="857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318</TotalTime>
  <Words>314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Грань</vt:lpstr>
      <vt:lpstr>Школа заботливых родителей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london</cp:lastModifiedBy>
  <cp:revision>66</cp:revision>
  <dcterms:modified xsi:type="dcterms:W3CDTF">2025-02-09T05:36:35Z</dcterms:modified>
</cp:coreProperties>
</file>