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74" r:id="rId4"/>
    <p:sldId id="260" r:id="rId5"/>
    <p:sldId id="261" r:id="rId6"/>
    <p:sldId id="275" r:id="rId7"/>
    <p:sldId id="263" r:id="rId8"/>
    <p:sldId id="27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593-09CB-4713-8107-4142706F7EE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209CA-6D41-46BB-9B8C-783C5B0A5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7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209CA-6D41-46BB-9B8C-783C5B0A5A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5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209CA-6D41-46BB-9B8C-783C5B0A5A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1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209CA-6D41-46BB-9B8C-783C5B0A5A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0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209CA-6D41-46BB-9B8C-783C5B0A5A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2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E4A-C687-4CFE-B09C-C427BFC51FC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5ED-BD51-4D2F-BCB6-13944B779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E4A-C687-4CFE-B09C-C427BFC51FC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5ED-BD51-4D2F-BCB6-13944B779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E4A-C687-4CFE-B09C-C427BFC51FC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5ED-BD51-4D2F-BCB6-13944B779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7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E4A-C687-4CFE-B09C-C427BFC51FC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5ED-BD51-4D2F-BCB6-13944B779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3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E4A-C687-4CFE-B09C-C427BFC51FC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5ED-BD51-4D2F-BCB6-13944B779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7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E4A-C687-4CFE-B09C-C427BFC51FC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5ED-BD51-4D2F-BCB6-13944B779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E4A-C687-4CFE-B09C-C427BFC51FC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5ED-BD51-4D2F-BCB6-13944B779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2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E4A-C687-4CFE-B09C-C427BFC51FC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5ED-BD51-4D2F-BCB6-13944B779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1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E4A-C687-4CFE-B09C-C427BFC51FC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5ED-BD51-4D2F-BCB6-13944B779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0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E4A-C687-4CFE-B09C-C427BFC51FC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5ED-BD51-4D2F-BCB6-13944B779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E4A-C687-4CFE-B09C-C427BFC51FC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05ED-BD51-4D2F-BCB6-13944B779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32E4A-C687-4CFE-B09C-C427BFC51FC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305ED-BD51-4D2F-BCB6-13944B779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5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923" y="2429301"/>
            <a:ext cx="10645254" cy="3275463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Дисперсные системы. Способы выражения концентрации растворов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7283" y="4467662"/>
            <a:ext cx="116745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Дисперсная система </a:t>
            </a:r>
            <a:r>
              <a:rPr lang="ru-RU" sz="2600" b="1" dirty="0">
                <a:solidFill>
                  <a:srgbClr val="000066"/>
                </a:solidFill>
              </a:rPr>
              <a:t>(от лат. </a:t>
            </a:r>
            <a:r>
              <a:rPr lang="ru-RU" sz="2600" b="1" dirty="0" err="1">
                <a:solidFill>
                  <a:srgbClr val="C00000"/>
                </a:solidFill>
              </a:rPr>
              <a:t>dispersio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>
                <a:solidFill>
                  <a:srgbClr val="000066"/>
                </a:solidFill>
              </a:rPr>
              <a:t>«рассеяние») — образование из двух или большего числа компонентов, практически не реагирующих друг с другом, когда вещество (</a:t>
            </a:r>
            <a:r>
              <a:rPr lang="ru-RU" sz="2600" b="1" dirty="0" smtClean="0">
                <a:solidFill>
                  <a:srgbClr val="000066"/>
                </a:solidFill>
              </a:rPr>
              <a:t>вещества) одного </a:t>
            </a:r>
            <a:r>
              <a:rPr lang="ru-RU" sz="2600" b="1" dirty="0">
                <a:solidFill>
                  <a:srgbClr val="000066"/>
                </a:solidFill>
              </a:rPr>
              <a:t>или нескольких компонентов </a:t>
            </a:r>
            <a:r>
              <a:rPr lang="ru-RU" sz="2600" b="1" dirty="0">
                <a:solidFill>
                  <a:srgbClr val="FF0000"/>
                </a:solidFill>
              </a:rPr>
              <a:t>(дисперсная фаза)</a:t>
            </a:r>
            <a:r>
              <a:rPr lang="ru-RU" sz="2600" b="1" dirty="0">
                <a:solidFill>
                  <a:srgbClr val="000066"/>
                </a:solidFill>
              </a:rPr>
              <a:t> мелко распределено в веществе (веществах) другого компонента </a:t>
            </a:r>
            <a:r>
              <a:rPr lang="ru-RU" sz="2600" b="1" dirty="0">
                <a:solidFill>
                  <a:srgbClr val="FF0000"/>
                </a:solidFill>
              </a:rPr>
              <a:t>(дисперсионная среда</a:t>
            </a:r>
            <a:r>
              <a:rPr lang="ru-RU" sz="2600" b="1" dirty="0" smtClean="0">
                <a:solidFill>
                  <a:srgbClr val="FF0000"/>
                </a:solidFill>
              </a:rPr>
              <a:t>)</a:t>
            </a:r>
            <a:r>
              <a:rPr lang="ru-RU" sz="2600" b="1" dirty="0" smtClean="0">
                <a:solidFill>
                  <a:srgbClr val="000066"/>
                </a:solidFill>
              </a:rPr>
              <a:t>.</a:t>
            </a:r>
            <a:endParaRPr lang="ru-RU" sz="2600" b="1" dirty="0">
              <a:solidFill>
                <a:srgbClr val="000066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2879" y="365125"/>
            <a:ext cx="11717001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Дисперсные системы</a:t>
            </a:r>
            <a:endParaRPr lang="ru-RU" sz="66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53643"/>
              </p:ext>
            </p:extLst>
          </p:nvPr>
        </p:nvGraphicFramePr>
        <p:xfrm>
          <a:off x="349169" y="1934317"/>
          <a:ext cx="1146979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896"/>
                <a:gridCol w="5734896"/>
              </a:tblGrid>
              <a:tr h="427409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Смеси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740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Неоднородные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Однородные</a:t>
                      </a:r>
                      <a:endParaRPr lang="ru-RU" sz="2800" b="1" dirty="0"/>
                    </a:p>
                  </a:txBody>
                  <a:tcPr/>
                </a:tc>
              </a:tr>
              <a:tr h="42740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Гетерогенные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Гомогенные</a:t>
                      </a:r>
                      <a:endParaRPr lang="ru-RU" sz="2800" b="1" dirty="0"/>
                    </a:p>
                  </a:txBody>
                  <a:tcPr/>
                </a:tc>
              </a:tr>
              <a:tr h="42740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Смесь строительного песка с водой, молоко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Водный</a:t>
                      </a:r>
                      <a:r>
                        <a:rPr lang="ru-RU" sz="2400" baseline="0" dirty="0" smtClean="0"/>
                        <a:t> раствор сахара, спиртовой раствор йода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2879" y="365125"/>
            <a:ext cx="117170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Классификация дисперсных систем</a:t>
            </a:r>
            <a:endParaRPr lang="ru-RU" sz="6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52456"/>
              </p:ext>
            </p:extLst>
          </p:nvPr>
        </p:nvGraphicFramePr>
        <p:xfrm>
          <a:off x="215414" y="1771034"/>
          <a:ext cx="11780968" cy="4912096"/>
        </p:xfrm>
        <a:graphic>
          <a:graphicData uri="http://schemas.openxmlformats.org/drawingml/2006/table">
            <a:tbl>
              <a:tblPr firstRow="1" firstCol="1" bandRow="1"/>
              <a:tblGrid>
                <a:gridCol w="733932"/>
                <a:gridCol w="1953318"/>
                <a:gridCol w="3136237"/>
                <a:gridCol w="2574728"/>
                <a:gridCol w="3382753"/>
              </a:tblGrid>
              <a:tr h="48084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Компоненты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0" marR="63420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Дисперсионная среда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0" marR="63420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32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Газообразная</a:t>
                      </a:r>
                      <a:endParaRPr lang="ru-RU" sz="24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0" marR="63420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Жидкая</a:t>
                      </a:r>
                      <a:endParaRPr lang="ru-RU" sz="24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0" marR="63420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Твёрдая</a:t>
                      </a:r>
                      <a:endParaRPr lang="ru-RU" sz="24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0" marR="63420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05895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Дисперсная фаза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0" marR="63420" marT="880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Твёрдая</a:t>
                      </a:r>
                      <a:endParaRPr lang="ru-RU" sz="24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0" marR="63420" marT="8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Т/Г) 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Аэрозоли 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порошкообразных веществ (пыли, дымы)</a:t>
                      </a:r>
                    </a:p>
                  </a:txBody>
                  <a:tcPr marL="63420" marR="63420" marT="8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Т/Ж)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Суспензии 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золи: пульпа, ил, взвесь, паста</a:t>
                      </a:r>
                    </a:p>
                  </a:txBody>
                  <a:tcPr marL="63420" marR="63420" marT="8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Т/Т) 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Сплавы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бетон, композиционные материалы</a:t>
                      </a:r>
                    </a:p>
                  </a:txBody>
                  <a:tcPr marL="63420" marR="63420" marT="8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515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Жидкая</a:t>
                      </a:r>
                      <a:endParaRPr lang="ru-RU" sz="24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0" marR="63420" marT="8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Ж/Г)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Аэрозоли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туманы, облака</a:t>
                      </a:r>
                    </a:p>
                  </a:txBody>
                  <a:tcPr marL="63420" marR="63420" marT="8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Ж/Ж) 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Эмульсии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нефть, крем, молоко</a:t>
                      </a:r>
                    </a:p>
                  </a:txBody>
                  <a:tcPr marL="63420" marR="63420" marT="8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Ж/Т) 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Капиллярные 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системы (заполненные жидкостью пористые тела): грунт, почва</a:t>
                      </a:r>
                    </a:p>
                  </a:txBody>
                  <a:tcPr marL="63420" marR="63420" marT="8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962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Газообразная</a:t>
                      </a:r>
                      <a:endParaRPr lang="ru-RU" sz="24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0" marR="63420" marT="8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Г/Г) 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Гомогенная 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смесь (воздух, природный газ)</a:t>
                      </a:r>
                    </a:p>
                  </a:txBody>
                  <a:tcPr marL="63420" marR="63420" marT="8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Г/Ж) 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Газовые 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эмульсии и пены</a:t>
                      </a:r>
                    </a:p>
                  </a:txBody>
                  <a:tcPr marL="63420" marR="63420" marT="8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Г/Т) 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Пористые 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тела: </a:t>
                      </a:r>
                      <a:r>
                        <a:rPr lang="ru-RU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пенополимеры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пемза</a:t>
                      </a:r>
                    </a:p>
                  </a:txBody>
                  <a:tcPr marL="63420" marR="63420" marT="8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3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" y="365125"/>
            <a:ext cx="11717001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Степень дисперсности</a:t>
            </a:r>
            <a:endParaRPr lang="ru-RU" sz="6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04382"/>
              </p:ext>
            </p:extLst>
          </p:nvPr>
        </p:nvGraphicFramePr>
        <p:xfrm>
          <a:off x="240123" y="1785835"/>
          <a:ext cx="11708036" cy="4860770"/>
        </p:xfrm>
        <a:graphic>
          <a:graphicData uri="http://schemas.openxmlformats.org/drawingml/2006/table">
            <a:tbl>
              <a:tblPr firstRow="1" firstCol="1" bandRow="1"/>
              <a:tblGrid>
                <a:gridCol w="2927009"/>
                <a:gridCol w="2927009"/>
                <a:gridCol w="2927009"/>
                <a:gridCol w="2927009"/>
              </a:tblGrid>
              <a:tr h="4770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Грубодисперсные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Тонкодисперсные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Суспензии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Эмульсии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Коллоидные растворы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Истинные растворы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</a:tr>
              <a:tr h="866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Смесь глины с водой, </a:t>
                      </a: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гидроксида 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алюминия с водой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Смесь бензина с водой, растительного масла с водой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Яичный белок, плазма крови, раствор крахмала в воде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Раствор сахара или поваренной соли в воде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54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Мутные. Частицы видны невооруженным глазом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Мутные. Отдельные капли видны невооруженным глазом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Прозрачные. Отдельные частицы видны при помощи ультрамикроскопа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Прозрачные. Отдельные частицы не видны даже при помощи ультрамикроскопа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6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Легко и достаточно быстро осаждаются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Легко и достаточно быстро расслаиваются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Осаждаются с трудом в течение продолжительного времени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осаждаются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1936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Частицы размером более 100 </a:t>
                      </a:r>
                      <a:r>
                        <a:rPr lang="ru-RU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Легко задерживаются обычным фильтром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Частицы размером </a:t>
                      </a: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1-100 </a:t>
                      </a:r>
                      <a:r>
                        <a:rPr lang="ru-RU" sz="1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</a:t>
                      </a: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Задерживаются только ультрафильтрами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Частицы размером </a:t>
                      </a: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менее 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</a:t>
                      </a: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Фильтрами не задерживаются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1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3360" y="365125"/>
            <a:ext cx="11795760" cy="132556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Прозрачность растворов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1" r="1749" b="4861"/>
          <a:stretch/>
        </p:blipFill>
        <p:spPr>
          <a:xfrm>
            <a:off x="7223759" y="1836420"/>
            <a:ext cx="4709162" cy="342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840" y="5321872"/>
            <a:ext cx="115551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Эффект </a:t>
            </a:r>
            <a:r>
              <a:rPr lang="ru-RU" sz="2600" b="1" dirty="0" err="1" smtClean="0">
                <a:solidFill>
                  <a:srgbClr val="C00000"/>
                </a:solidFill>
              </a:rPr>
              <a:t>Тиндаля</a:t>
            </a:r>
            <a:r>
              <a:rPr lang="ru-RU" sz="2600" b="1" dirty="0">
                <a:solidFill>
                  <a:srgbClr val="000066"/>
                </a:solidFill>
              </a:rPr>
              <a:t>, рассеяние </a:t>
            </a:r>
            <a:r>
              <a:rPr lang="ru-RU" sz="2600" b="1" dirty="0" err="1" smtClean="0">
                <a:solidFill>
                  <a:srgbClr val="000066"/>
                </a:solidFill>
              </a:rPr>
              <a:t>Тиндаля</a:t>
            </a:r>
            <a:r>
              <a:rPr lang="ru-RU" sz="2600" b="1" dirty="0" smtClean="0">
                <a:solidFill>
                  <a:srgbClr val="000066"/>
                </a:solidFill>
              </a:rPr>
              <a:t> – рассеивание </a:t>
            </a:r>
            <a:r>
              <a:rPr lang="ru-RU" sz="2600" b="1" dirty="0">
                <a:solidFill>
                  <a:srgbClr val="000066"/>
                </a:solidFill>
              </a:rPr>
              <a:t>света при прохождении светового пучка через оптически неоднородную среду. Обычно наблюдается в виде светящегося конуса (</a:t>
            </a:r>
            <a:r>
              <a:rPr lang="ru-RU" sz="2600" b="1" dirty="0">
                <a:solidFill>
                  <a:srgbClr val="C00000"/>
                </a:solidFill>
              </a:rPr>
              <a:t>конус </a:t>
            </a:r>
            <a:r>
              <a:rPr lang="ru-RU" sz="2600" b="1" dirty="0" err="1">
                <a:solidFill>
                  <a:srgbClr val="C00000"/>
                </a:solidFill>
              </a:rPr>
              <a:t>Тиндаля</a:t>
            </a:r>
            <a:r>
              <a:rPr lang="ru-RU" sz="2600" b="1" dirty="0">
                <a:solidFill>
                  <a:srgbClr val="000066"/>
                </a:solidFill>
              </a:rPr>
              <a:t>), видимого на тёмном фоне.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22711" r="2401" b="2793"/>
          <a:stretch/>
        </p:blipFill>
        <p:spPr>
          <a:xfrm>
            <a:off x="304800" y="1836420"/>
            <a:ext cx="6774855" cy="34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6791" y="1980355"/>
            <a:ext cx="4418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Истинный               Коллоидный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раствор                      </a:t>
            </a:r>
            <a:r>
              <a:rPr lang="ru-RU" sz="2400" b="1" dirty="0" err="1" smtClean="0">
                <a:solidFill>
                  <a:schemeClr val="bg1"/>
                </a:solidFill>
              </a:rPr>
              <a:t>раствор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" y="365125"/>
            <a:ext cx="11902440" cy="132556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Коллоидные растворы </a:t>
            </a:r>
            <a:r>
              <a:rPr lang="ru-RU" sz="6600" b="1" smtClean="0">
                <a:solidFill>
                  <a:srgbClr val="C00000"/>
                </a:solidFill>
              </a:rPr>
              <a:t>(золи)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12" y="1750325"/>
            <a:ext cx="116121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C00000"/>
                </a:solidFill>
              </a:rPr>
              <a:t>Дисперсной фазой </a:t>
            </a:r>
            <a:r>
              <a:rPr lang="ru-RU" sz="2600" b="1" dirty="0" smtClean="0">
                <a:solidFill>
                  <a:srgbClr val="000066"/>
                </a:solidFill>
              </a:rPr>
              <a:t>золей являются молекулы органических и неорганических полимеров (белков, крахмала, кремниевой кислоты и др.), а </a:t>
            </a:r>
            <a:r>
              <a:rPr lang="ru-RU" sz="2600" b="1" dirty="0" smtClean="0">
                <a:solidFill>
                  <a:srgbClr val="C00000"/>
                </a:solidFill>
              </a:rPr>
              <a:t>дисперсионной средой </a:t>
            </a:r>
            <a:r>
              <a:rPr lang="ru-RU" sz="2600" b="1" dirty="0" smtClean="0">
                <a:solidFill>
                  <a:srgbClr val="000066"/>
                </a:solidFill>
              </a:rPr>
              <a:t>– молекулы воды.</a:t>
            </a:r>
            <a:endParaRPr lang="ru-RU" sz="2600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690" y="3050250"/>
            <a:ext cx="11535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Коагуляция</a:t>
            </a:r>
            <a:r>
              <a:rPr lang="ru-RU" sz="2600" b="1" dirty="0" smtClean="0">
                <a:solidFill>
                  <a:srgbClr val="000066"/>
                </a:solidFill>
              </a:rPr>
              <a:t> – укрупнение и последующее оседание коллоидных частиц при нагревании или введении в раствор электролитов. </a:t>
            </a:r>
            <a:endParaRPr lang="ru-RU" sz="2600" b="1" dirty="0">
              <a:solidFill>
                <a:srgbClr val="00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930" y="3999738"/>
            <a:ext cx="69655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0066"/>
                </a:solidFill>
              </a:rPr>
              <a:t>При коагуляции некоторых золей образуется студнеобразная масса – </a:t>
            </a:r>
            <a:r>
              <a:rPr lang="ru-RU" sz="2600" b="1" dirty="0" smtClean="0">
                <a:solidFill>
                  <a:srgbClr val="C00000"/>
                </a:solidFill>
              </a:rPr>
              <a:t>гель.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45647"/>
              </p:ext>
            </p:extLst>
          </p:nvPr>
        </p:nvGraphicFramePr>
        <p:xfrm>
          <a:off x="7635240" y="4145279"/>
          <a:ext cx="424309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545"/>
                <a:gridCol w="2121545"/>
              </a:tblGrid>
              <a:tr h="4815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Золь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Гель</a:t>
                      </a:r>
                      <a:endParaRPr lang="ru-RU" sz="2400" dirty="0"/>
                    </a:p>
                  </a:txBody>
                  <a:tcPr/>
                </a:tc>
              </a:tr>
              <a:tr h="4815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Желатин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Желе</a:t>
                      </a:r>
                      <a:endParaRPr lang="ru-RU" sz="2400" dirty="0"/>
                    </a:p>
                  </a:txBody>
                  <a:tcPr/>
                </a:tc>
              </a:tr>
              <a:tr h="4815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Пектин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Мармелад</a:t>
                      </a:r>
                      <a:endParaRPr lang="ru-RU" sz="2400" dirty="0"/>
                    </a:p>
                  </a:txBody>
                  <a:tcPr/>
                </a:tc>
              </a:tr>
              <a:tr h="4815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Молоко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Простокваша</a:t>
                      </a:r>
                      <a:endParaRPr lang="ru-RU" sz="2400" dirty="0"/>
                    </a:p>
                  </a:txBody>
                  <a:tcPr/>
                </a:tc>
              </a:tr>
              <a:tr h="4815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Бульон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Студень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2930" y="4944618"/>
            <a:ext cx="727039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0066"/>
                </a:solidFill>
              </a:rPr>
              <a:t>Гели с течением времени уменьшаются в объеме за счет отделения жидкости (</a:t>
            </a:r>
            <a:r>
              <a:rPr lang="ru-RU" sz="2600" b="1" dirty="0" smtClean="0">
                <a:solidFill>
                  <a:srgbClr val="C00000"/>
                </a:solidFill>
              </a:rPr>
              <a:t>син</a:t>
            </a:r>
            <a:r>
              <a:rPr lang="ru-RU" sz="2600" b="1" i="1" dirty="0" smtClean="0">
                <a:solidFill>
                  <a:srgbClr val="C00000"/>
                </a:solidFill>
              </a:rPr>
              <a:t>е</a:t>
            </a:r>
            <a:r>
              <a:rPr lang="ru-RU" sz="2600" b="1" dirty="0" smtClean="0">
                <a:solidFill>
                  <a:srgbClr val="C00000"/>
                </a:solidFill>
              </a:rPr>
              <a:t>резис</a:t>
            </a:r>
            <a:r>
              <a:rPr lang="ru-RU" sz="2600" b="1" dirty="0" smtClean="0">
                <a:solidFill>
                  <a:srgbClr val="000066"/>
                </a:solidFill>
              </a:rPr>
              <a:t>).</a:t>
            </a:r>
          </a:p>
          <a:p>
            <a:endParaRPr lang="ru-RU" sz="8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600" b="1" i="1" dirty="0" smtClean="0">
                <a:solidFill>
                  <a:srgbClr val="000066"/>
                </a:solidFill>
              </a:rPr>
              <a:t>Простокваша → Творог + Сыворотка</a:t>
            </a:r>
            <a:endParaRPr lang="ru-RU" sz="2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8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032" y="1993759"/>
            <a:ext cx="2306688" cy="23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" y="365125"/>
            <a:ext cx="11902440" cy="132556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Истинные растворы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" y="1950720"/>
            <a:ext cx="9860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Истинные растворы </a:t>
            </a:r>
            <a:r>
              <a:rPr lang="ru-RU" sz="2600" b="1" dirty="0" smtClean="0">
                <a:solidFill>
                  <a:srgbClr val="000066"/>
                </a:solidFill>
              </a:rPr>
              <a:t>– однородные (гомогенные) системы. </a:t>
            </a:r>
            <a:endParaRPr lang="ru-RU" sz="2600" b="1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" y="2514600"/>
            <a:ext cx="89611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Дисперсная фаза </a:t>
            </a:r>
            <a:r>
              <a:rPr lang="ru-RU" sz="2600" b="1" dirty="0" smtClean="0">
                <a:solidFill>
                  <a:srgbClr val="000066"/>
                </a:solidFill>
              </a:rPr>
              <a:t>(диспергированные частицы) – отдельные или гидратированные молекулы, гидроксильные или </a:t>
            </a:r>
            <a:r>
              <a:rPr lang="ru-RU" sz="2600" b="1" dirty="0">
                <a:solidFill>
                  <a:srgbClr val="000066"/>
                </a:solidFill>
              </a:rPr>
              <a:t>гидратированные </a:t>
            </a:r>
            <a:r>
              <a:rPr lang="ru-RU" sz="2600" b="1" dirty="0" smtClean="0">
                <a:solidFill>
                  <a:srgbClr val="000066"/>
                </a:solidFill>
              </a:rPr>
              <a:t>ионы. </a:t>
            </a:r>
            <a:endParaRPr lang="ru-RU" sz="2600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3884355"/>
            <a:ext cx="9753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Дисперсионная среда </a:t>
            </a:r>
            <a:r>
              <a:rPr lang="ru-RU" sz="2600" b="1" dirty="0" smtClean="0">
                <a:solidFill>
                  <a:srgbClr val="000066"/>
                </a:solidFill>
              </a:rPr>
              <a:t>– вода, этанол, ацетон, сероуглерод, бензин, </a:t>
            </a:r>
            <a:r>
              <a:rPr lang="ru-RU" sz="2600" b="1" dirty="0" err="1" smtClean="0">
                <a:solidFill>
                  <a:srgbClr val="000066"/>
                </a:solidFill>
              </a:rPr>
              <a:t>тетрахлорметан</a:t>
            </a:r>
            <a:r>
              <a:rPr lang="ru-RU" sz="2600" b="1" dirty="0" smtClean="0">
                <a:solidFill>
                  <a:srgbClr val="000066"/>
                </a:solidFill>
              </a:rPr>
              <a:t> и другие неорганические и органические растворители. </a:t>
            </a:r>
            <a:endParaRPr lang="ru-RU" sz="2600" b="1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2120" y="5269350"/>
            <a:ext cx="10043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0066"/>
                </a:solidFill>
              </a:rPr>
              <a:t>Алкагест</a:t>
            </a:r>
            <a:r>
              <a:rPr lang="ru-RU" sz="2400" i="1" dirty="0">
                <a:solidFill>
                  <a:srgbClr val="000066"/>
                </a:solidFill>
              </a:rPr>
              <a:t> (</a:t>
            </a:r>
            <a:r>
              <a:rPr lang="ru-RU" sz="2400" i="1" dirty="0" err="1" smtClean="0">
                <a:solidFill>
                  <a:srgbClr val="000066"/>
                </a:solidFill>
              </a:rPr>
              <a:t>Alkahest</a:t>
            </a:r>
            <a:r>
              <a:rPr lang="ru-RU" sz="2400" i="1" dirty="0" smtClean="0">
                <a:solidFill>
                  <a:srgbClr val="000066"/>
                </a:solidFill>
              </a:rPr>
              <a:t>) </a:t>
            </a:r>
            <a:r>
              <a:rPr lang="ru-RU" sz="2400" i="1" dirty="0">
                <a:solidFill>
                  <a:srgbClr val="000066"/>
                </a:solidFill>
              </a:rPr>
              <a:t>или </a:t>
            </a:r>
            <a:r>
              <a:rPr lang="ru-RU" sz="2400" b="1" i="1" dirty="0">
                <a:solidFill>
                  <a:srgbClr val="000066"/>
                </a:solidFill>
              </a:rPr>
              <a:t>Универсальный </a:t>
            </a:r>
            <a:r>
              <a:rPr lang="ru-RU" sz="2400" b="1" i="1" dirty="0" smtClean="0">
                <a:solidFill>
                  <a:srgbClr val="000066"/>
                </a:solidFill>
              </a:rPr>
              <a:t>растворитель</a:t>
            </a:r>
            <a:r>
              <a:rPr lang="ru-RU" sz="2400" i="1" dirty="0" smtClean="0">
                <a:solidFill>
                  <a:srgbClr val="000066"/>
                </a:solidFill>
              </a:rPr>
              <a:t> (</a:t>
            </a:r>
            <a:r>
              <a:rPr lang="ru-RU" sz="2400" i="1" dirty="0">
                <a:solidFill>
                  <a:srgbClr val="000066"/>
                </a:solidFill>
              </a:rPr>
              <a:t>лат</a:t>
            </a:r>
            <a:r>
              <a:rPr lang="ru-RU" sz="2400" i="1" dirty="0" smtClean="0">
                <a:solidFill>
                  <a:srgbClr val="000066"/>
                </a:solidFill>
              </a:rPr>
              <a:t>. </a:t>
            </a:r>
            <a:r>
              <a:rPr lang="ru-RU" sz="2400" i="1" dirty="0" err="1" smtClean="0">
                <a:solidFill>
                  <a:srgbClr val="000066"/>
                </a:solidFill>
              </a:rPr>
              <a:t>Menstruum</a:t>
            </a:r>
            <a:r>
              <a:rPr lang="ru-RU" sz="2400" i="1" dirty="0" smtClean="0">
                <a:solidFill>
                  <a:srgbClr val="000066"/>
                </a:solidFill>
              </a:rPr>
              <a:t> </a:t>
            </a:r>
            <a:r>
              <a:rPr lang="ru-RU" sz="2400" i="1" dirty="0" err="1">
                <a:solidFill>
                  <a:srgbClr val="000066"/>
                </a:solidFill>
              </a:rPr>
              <a:t>universale</a:t>
            </a:r>
            <a:r>
              <a:rPr lang="ru-RU" sz="2400" i="1" dirty="0">
                <a:solidFill>
                  <a:srgbClr val="000066"/>
                </a:solidFill>
              </a:rPr>
              <a:t>) в алхимии — жидкая субстанция, обладающая способностью растворять все без исключения тела (вещества).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5248454"/>
            <a:ext cx="4764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b="1" dirty="0" smtClean="0">
                <a:solidFill>
                  <a:srgbClr val="C00000"/>
                </a:solidFill>
              </a:rPr>
              <a:t>!</a:t>
            </a:r>
            <a:endParaRPr lang="ru-RU" sz="7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7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2060"/>
            <a:ext cx="10896600" cy="1325563"/>
          </a:xfrm>
        </p:spPr>
        <p:txBody>
          <a:bodyPr>
            <a:noAutofit/>
          </a:bodyPr>
          <a:lstStyle/>
          <a:p>
            <a:pPr algn="ctr"/>
            <a:r>
              <a:rPr lang="ru-RU" sz="5800" b="1" dirty="0" smtClean="0">
                <a:solidFill>
                  <a:srgbClr val="C00000"/>
                </a:solidFill>
              </a:rPr>
              <a:t>Способы выражения концентрации растворов</a:t>
            </a:r>
            <a:endParaRPr lang="ru-RU" sz="5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336" y="1889603"/>
            <a:ext cx="6339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0066"/>
                </a:solidFill>
              </a:rPr>
              <a:t>1. </a:t>
            </a:r>
            <a:r>
              <a:rPr lang="ru-RU" sz="2600" b="1" dirty="0" smtClean="0">
                <a:solidFill>
                  <a:srgbClr val="C00000"/>
                </a:solidFill>
              </a:rPr>
              <a:t>Массовая доля растворенного вещества </a:t>
            </a:r>
            <a:r>
              <a:rPr lang="ru-RU" sz="2600" b="1" dirty="0" smtClean="0">
                <a:solidFill>
                  <a:srgbClr val="000066"/>
                </a:solidFill>
              </a:rPr>
              <a:t>от 1 или в % </a:t>
            </a:r>
            <a:r>
              <a:rPr lang="en-US" sz="2600" b="1" dirty="0" smtClean="0">
                <a:solidFill>
                  <a:srgbClr val="000066"/>
                </a:solidFill>
              </a:rPr>
              <a:t>(</a:t>
            </a:r>
            <a:r>
              <a:rPr lang="en-US" sz="2600" b="1" i="1" dirty="0" smtClean="0">
                <a:solidFill>
                  <a:srgbClr val="000066"/>
                </a:solidFill>
              </a:rPr>
              <a:t>w</a:t>
            </a:r>
            <a:r>
              <a:rPr lang="en-US" sz="2600" b="1" dirty="0" smtClean="0">
                <a:solidFill>
                  <a:srgbClr val="000066"/>
                </a:solidFill>
              </a:rPr>
              <a:t>)</a:t>
            </a:r>
            <a:r>
              <a:rPr lang="ru-RU" sz="2600" b="1" dirty="0">
                <a:solidFill>
                  <a:srgbClr val="000066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997105" y="2235896"/>
                <a:ext cx="4829527" cy="864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растворенного вещества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раствора</m:t>
                              </m:r>
                            </m:sub>
                          </m:sSub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105" y="2235896"/>
                <a:ext cx="4829527" cy="864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79096" y="2939100"/>
            <a:ext cx="67360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66"/>
                </a:solidFill>
              </a:rPr>
              <a:t>2</a:t>
            </a:r>
            <a:r>
              <a:rPr lang="ru-RU" sz="2600" b="1" dirty="0" smtClean="0">
                <a:solidFill>
                  <a:srgbClr val="000066"/>
                </a:solidFill>
              </a:rPr>
              <a:t>. </a:t>
            </a:r>
            <a:r>
              <a:rPr lang="ru-RU" sz="2600" b="1" dirty="0" smtClean="0">
                <a:solidFill>
                  <a:srgbClr val="C00000"/>
                </a:solidFill>
              </a:rPr>
              <a:t>Молярная концентрация </a:t>
            </a:r>
            <a:r>
              <a:rPr lang="ru-RU" sz="2600" b="1" dirty="0" smtClean="0">
                <a:solidFill>
                  <a:srgbClr val="000066"/>
                </a:solidFill>
              </a:rPr>
              <a:t>(</a:t>
            </a:r>
            <a:r>
              <a:rPr lang="ru-RU" sz="2600" b="1" dirty="0" err="1" smtClean="0">
                <a:solidFill>
                  <a:srgbClr val="000066"/>
                </a:solidFill>
              </a:rPr>
              <a:t>молярность</a:t>
            </a:r>
            <a:r>
              <a:rPr lang="en-US" sz="2600" b="1" dirty="0" smtClean="0">
                <a:solidFill>
                  <a:srgbClr val="000066"/>
                </a:solidFill>
              </a:rPr>
              <a:t>)</a:t>
            </a:r>
            <a:r>
              <a:rPr lang="ru-RU" sz="2600" b="1" dirty="0" smtClean="0">
                <a:solidFill>
                  <a:srgbClr val="000066"/>
                </a:solidFill>
              </a:rPr>
              <a:t> – отношение количества растворенного вещества (</a:t>
            </a:r>
            <a:r>
              <a:rPr lang="en-US" sz="2600" b="1" i="1" dirty="0" smtClean="0">
                <a:solidFill>
                  <a:srgbClr val="000066"/>
                </a:solidFill>
              </a:rPr>
              <a:t>n</a:t>
            </a:r>
            <a:r>
              <a:rPr lang="en-US" sz="2600" b="1" dirty="0" smtClean="0">
                <a:solidFill>
                  <a:srgbClr val="000066"/>
                </a:solidFill>
              </a:rPr>
              <a:t>, </a:t>
            </a:r>
            <a:r>
              <a:rPr lang="ru-RU" sz="2600" b="1" dirty="0" smtClean="0">
                <a:solidFill>
                  <a:srgbClr val="000066"/>
                </a:solidFill>
              </a:rPr>
              <a:t>моль) к объему раствора</a:t>
            </a:r>
            <a:r>
              <a:rPr lang="en-US" sz="2600" b="1" dirty="0" smtClean="0">
                <a:solidFill>
                  <a:srgbClr val="000066"/>
                </a:solidFill>
              </a:rPr>
              <a:t> (</a:t>
            </a:r>
            <a:r>
              <a:rPr lang="en-US" sz="2600" b="1" i="1" dirty="0" smtClean="0">
                <a:solidFill>
                  <a:srgbClr val="000066"/>
                </a:solidFill>
              </a:rPr>
              <a:t>V</a:t>
            </a:r>
            <a:r>
              <a:rPr lang="en-US" sz="2600" b="1" dirty="0" smtClean="0">
                <a:solidFill>
                  <a:srgbClr val="000066"/>
                </a:solidFill>
              </a:rPr>
              <a:t>,</a:t>
            </a:r>
            <a:r>
              <a:rPr lang="ru-RU" sz="2600" b="1" dirty="0" smtClean="0">
                <a:solidFill>
                  <a:srgbClr val="000066"/>
                </a:solidFill>
              </a:rPr>
              <a:t> л):</a:t>
            </a:r>
            <a:endParaRPr lang="ru-RU" sz="2600" b="1" dirty="0">
              <a:solidFill>
                <a:srgbClr val="00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396061" y="3612558"/>
                <a:ext cx="3676766" cy="846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2400" b="0" i="0"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ru-RU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400" b="0" i="0">
                                  <a:latin typeface="Cambria Math" panose="02040503050406030204" pitchFamily="18" charset="0"/>
                                </a:rPr>
                                <m:t>растворенного вещества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2400" b="0" i="0">
                                  <a:latin typeface="Cambria Math" panose="02040503050406030204" pitchFamily="18" charset="0"/>
                                </a:rPr>
                                <m:t>раствора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061" y="3612558"/>
                <a:ext cx="3676766" cy="8465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92454" y="4268231"/>
            <a:ext cx="6592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1М (</a:t>
            </a:r>
            <a:r>
              <a:rPr lang="ru-RU" sz="2400" b="1" dirty="0" err="1" smtClean="0">
                <a:solidFill>
                  <a:srgbClr val="000066"/>
                </a:solidFill>
              </a:rPr>
              <a:t>одномолярный</a:t>
            </a:r>
            <a:r>
              <a:rPr lang="ru-RU" sz="2400" b="1" dirty="0" smtClean="0">
                <a:solidFill>
                  <a:srgbClr val="000066"/>
                </a:solidFill>
              </a:rPr>
              <a:t> раствор) = 1 моль/л,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0,1М (</a:t>
            </a:r>
            <a:r>
              <a:rPr lang="ru-RU" sz="2400" b="1" dirty="0" err="1" smtClean="0">
                <a:solidFill>
                  <a:srgbClr val="000066"/>
                </a:solidFill>
              </a:rPr>
              <a:t>децимолярный</a:t>
            </a:r>
            <a:r>
              <a:rPr lang="ru-RU" sz="2400" b="1" dirty="0" smtClean="0">
                <a:solidFill>
                  <a:srgbClr val="000066"/>
                </a:solidFill>
              </a:rPr>
              <a:t> раствор) = 0,1 моль/л,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0,01М (</a:t>
            </a:r>
            <a:r>
              <a:rPr lang="ru-RU" sz="2400" b="1" dirty="0" err="1" smtClean="0">
                <a:solidFill>
                  <a:srgbClr val="000066"/>
                </a:solidFill>
              </a:rPr>
              <a:t>сантимолярный</a:t>
            </a:r>
            <a:r>
              <a:rPr lang="ru-RU" sz="2400" b="1" dirty="0" smtClean="0">
                <a:solidFill>
                  <a:srgbClr val="000066"/>
                </a:solidFill>
              </a:rPr>
              <a:t> раствор) = 0,01 моль/л.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607" y="5535842"/>
            <a:ext cx="70994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0066"/>
                </a:solidFill>
              </a:rPr>
              <a:t>3. Соотношение молярной концентрации и массовой доли растворенного вещества</a:t>
            </a:r>
            <a:r>
              <a:rPr lang="en-US" sz="2600" b="1" dirty="0" smtClean="0">
                <a:solidFill>
                  <a:srgbClr val="000066"/>
                </a:solidFill>
              </a:rPr>
              <a:t> (</a:t>
            </a:r>
            <a:r>
              <a:rPr lang="ru-RU" sz="2600" b="1" dirty="0" smtClean="0">
                <a:solidFill>
                  <a:srgbClr val="000066"/>
                </a:solidFill>
              </a:rPr>
              <a:t>в</a:t>
            </a:r>
            <a:r>
              <a:rPr lang="en-US" sz="2600" b="1" dirty="0" smtClean="0">
                <a:solidFill>
                  <a:srgbClr val="000066"/>
                </a:solidFill>
              </a:rPr>
              <a:t> %)</a:t>
            </a:r>
            <a:r>
              <a:rPr lang="ru-RU" sz="2600" b="1" dirty="0" smtClean="0">
                <a:solidFill>
                  <a:srgbClr val="000066"/>
                </a:solidFill>
              </a:rPr>
              <a:t>:</a:t>
            </a:r>
            <a:endParaRPr lang="ru-RU" sz="2600" b="1" dirty="0">
              <a:solidFill>
                <a:srgbClr val="00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098197" y="5842167"/>
                <a:ext cx="2654637" cy="736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400" i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 ∙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раствора</m:t>
                              </m:r>
                            </m:sub>
                          </m:sSub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197" y="5842167"/>
                <a:ext cx="2654637" cy="7363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7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5" grpId="0"/>
      <p:bldP spid="9" grpId="0"/>
      <p:bldP spid="11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567</Words>
  <Application>Microsoft Office PowerPoint</Application>
  <PresentationFormat>Широкоэкранный</PresentationFormat>
  <Paragraphs>92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Тема Office</vt:lpstr>
      <vt:lpstr>Дисперсные системы. Способы выражения концентрации растворов</vt:lpstr>
      <vt:lpstr>Дисперсные системы</vt:lpstr>
      <vt:lpstr>Классификация дисперсных систем</vt:lpstr>
      <vt:lpstr>Степень дисперсности</vt:lpstr>
      <vt:lpstr>Прозрачность растворов</vt:lpstr>
      <vt:lpstr>Коллоидные растворы (золи)</vt:lpstr>
      <vt:lpstr>Истинные растворы</vt:lpstr>
      <vt:lpstr>Способы выражения концентрации растворов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Химический элемент. Законы сохранения массы вещества и энергии</dc:title>
  <dc:creator>User</dc:creator>
  <cp:lastModifiedBy>Оксана</cp:lastModifiedBy>
  <cp:revision>121</cp:revision>
  <dcterms:created xsi:type="dcterms:W3CDTF">2021-09-07T09:24:19Z</dcterms:created>
  <dcterms:modified xsi:type="dcterms:W3CDTF">2024-11-25T20:06:54Z</dcterms:modified>
</cp:coreProperties>
</file>