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595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914250" y="2686350"/>
            <a:ext cx="103635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4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Пескотерапия в обучении: начало нового креативного пути
</a:t>
            </a:r>
            <a:pPr algn="ctr" indent="0" marL="0">
              <a:buNone/>
            </a:pPr>
            <a:r>
              <a:rPr lang="en-US" sz="32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buNone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Исследуйте инновации в образовании через пескотерапию на уроках английского.
</a:t>
            </a:r>
            <a:endParaRPr lang="en-US" sz="4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175" y="2123519"/>
            <a:ext cx="6488400" cy="399286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2300" dirty="0"/>
          </a:p>
        </p:txBody>
      </p:sp>
      <p:sp>
        <p:nvSpPr>
          <p:cNvPr id="5" name="Text 1"/>
          <p:cNvSpPr txBox="1"/>
          <p:nvPr/>
        </p:nvSpPr>
        <p:spPr>
          <a:xfrm>
            <a:off x="461400" y="3035750"/>
            <a:ext cx="4634100" cy="2168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Пескотерапия на уроках английского не только повышает успеваемость, но и способствует более глубокому пониманию материала учениками.</a:t>
            </a:r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Данные показывают значительное улучшение успеваемости учеников после внедрения пескотерапии, особенно в области мотивации и креативного мышления.</a:t>
            </a:r>
            <a:endParaRPr lang="en-US" sz="1600" dirty="0"/>
          </a:p>
        </p:txBody>
      </p:sp>
      <p:sp>
        <p:nvSpPr>
          <p:cNvPr id="6" name="Text 2"/>
          <p:cNvSpPr txBox="1"/>
          <p:nvPr/>
        </p:nvSpPr>
        <p:spPr>
          <a:xfrm>
            <a:off x="5541167" y="6420933"/>
            <a:ext cx="64884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 indent="0" marL="0">
              <a:buNone/>
            </a:pPr>
            <a:r>
              <a:rPr lang="en-US" sz="1200" i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Исследование "Эффективность пескотерапии в обучении", 2023</a:t>
            </a:r>
            <a:endParaRPr lang="en-US" sz="1200" dirty="0"/>
          </a:p>
        </p:txBody>
      </p:sp>
      <p:sp>
        <p:nvSpPr>
          <p:cNvPr id="7" name="Text 3"/>
          <p:cNvSpPr txBox="1"/>
          <p:nvPr/>
        </p:nvSpPr>
        <p:spPr>
          <a:xfrm>
            <a:off x="367592" y="444575"/>
            <a:ext cx="11456700" cy="62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Улучшение успеваемости учеников после пескотерапии</a:t>
            </a:r>
            <a:endParaRPr lang="en-US"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125" y="469282"/>
            <a:ext cx="5920800" cy="5909236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202425" y="1372975"/>
            <a:ext cx="5707500" cy="738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Учительский опыт: отзывы и советы по внедрению пескотерапии</a:t>
            </a:r>
            <a:endParaRPr lang="en-US" sz="3200" dirty="0"/>
          </a:p>
        </p:txBody>
      </p:sp>
      <p:sp>
        <p:nvSpPr>
          <p:cNvPr id="6" name="Text 1"/>
          <p:cNvSpPr txBox="1"/>
          <p:nvPr/>
        </p:nvSpPr>
        <p:spPr>
          <a:xfrm>
            <a:off x="1155920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2300" dirty="0"/>
          </a:p>
        </p:txBody>
      </p:sp>
      <p:sp>
        <p:nvSpPr>
          <p:cNvPr id="7" name="Text 2"/>
          <p:cNvSpPr txBox="1"/>
          <p:nvPr/>
        </p:nvSpPr>
        <p:spPr>
          <a:xfrm>
            <a:off x="1250860" y="4740398"/>
            <a:ext cx="5659200" cy="49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Полезный совет от практиков: начните с малого, внедряя элементы пескотерапии на отдельных уроках. Постепенно разрабатывайте полноценные занятия, адаптируя методы под потребности учеников.</a:t>
            </a:r>
            <a:endParaRPr lang="en-US" sz="1600" dirty="0"/>
          </a:p>
        </p:txBody>
      </p:sp>
      <p:sp>
        <p:nvSpPr>
          <p:cNvPr id="8" name="Text 3"/>
          <p:cNvSpPr txBox="1"/>
          <p:nvPr/>
        </p:nvSpPr>
        <p:spPr>
          <a:xfrm>
            <a:off x="1250860" y="3265467"/>
            <a:ext cx="5659200" cy="49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Многие учителя отмечают положительное влияние пескотерапии на учебный процесс. Они видят активное вовлечение учащихся и повышение их интереса к английскому языку благодаря творческому подходу.</a:t>
            </a:r>
            <a:endParaRPr lang="en-US" sz="1600" dirty="0"/>
          </a:p>
        </p:txBody>
      </p:sp>
      <p:sp>
        <p:nvSpPr>
          <p:cNvPr id="9" name="Text 4"/>
          <p:cNvSpPr txBox="1"/>
          <p:nvPr/>
        </p:nvSpPr>
        <p:spPr>
          <a:xfrm>
            <a:off x="576814" y="3250176"/>
            <a:ext cx="691200" cy="52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2800" dirty="0"/>
          </a:p>
        </p:txBody>
      </p:sp>
      <p:sp>
        <p:nvSpPr>
          <p:cNvPr id="10" name="Text 5"/>
          <p:cNvSpPr txBox="1"/>
          <p:nvPr/>
        </p:nvSpPr>
        <p:spPr>
          <a:xfrm>
            <a:off x="576814" y="4725101"/>
            <a:ext cx="691200" cy="52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48800" y="1607375"/>
            <a:ext cx="5122800" cy="312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30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85%
</a:t>
            </a:r>
            <a:pPr algn="ctr" indent="0" marL="0">
              <a:buNone/>
            </a:pPr>
            <a:r>
              <a:rPr lang="en-US" sz="1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Обратная связь от учеников: как пескотерапия улучшает восприятие языка</a:t>
            </a:r>
            <a:pPr algn="ctr" indent="0" marL="0"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buNone/>
            </a:pPr>
            <a:r>
              <a:rPr lang="en-US" sz="1200" i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Исследование кафедры педагогики Санкт-Петербургского университета, 2022 год.</a:t>
            </a:r>
            <a:endParaRPr lang="en-US" sz="3000" dirty="0"/>
          </a:p>
        </p:txBody>
      </p:sp>
      <p:sp>
        <p:nvSpPr>
          <p:cNvPr id="4" name="Text 1"/>
          <p:cNvSpPr txBox="1"/>
          <p:nvPr/>
        </p:nvSpPr>
        <p:spPr>
          <a:xfrm>
            <a:off x="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2300" dirty="0"/>
          </a:p>
        </p:txBody>
      </p:sp>
      <p:sp>
        <p:nvSpPr>
          <p:cNvPr id="5" name="Text 2"/>
          <p:cNvSpPr txBox="1"/>
          <p:nvPr/>
        </p:nvSpPr>
        <p:spPr>
          <a:xfrm>
            <a:off x="6420400" y="2951825"/>
            <a:ext cx="5122800" cy="431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 данным опроса, 85% учащихся отметили, что пескотерапия помогла им лучше воспринимать новый материал и запоминать лексику.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65500" y="378525"/>
            <a:ext cx="10876200" cy="628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200" b="1" dirty="0">
                <a:solidFill>
                  <a:srgbClr val="1E39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Практический инструментарий для учителя: начало работы с пескотерапией</a:t>
            </a:r>
            <a:endParaRPr lang="en-US" sz="3200" dirty="0"/>
          </a:p>
        </p:txBody>
      </p:sp>
      <p:sp>
        <p:nvSpPr>
          <p:cNvPr id="4" name="Text 1"/>
          <p:cNvSpPr txBox="1"/>
          <p:nvPr/>
        </p:nvSpPr>
        <p:spPr>
          <a:xfrm>
            <a:off x="3432625" y="3938200"/>
            <a:ext cx="7398600" cy="1216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500" dirty="0">
                <a:solidFill>
                  <a:srgbClr val="1E39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Подготовьте необходимые материалы: песок, подставки, контейнеры и инструменты. Обеспечьте комфортное и безопасное пространство для работы.</a:t>
            </a:r>
            <a:endParaRPr lang="en-US" sz="1500" dirty="0"/>
          </a:p>
        </p:txBody>
      </p:sp>
      <p:sp>
        <p:nvSpPr>
          <p:cNvPr id="5" name="Text 2"/>
          <p:cNvSpPr txBox="1"/>
          <p:nvPr/>
        </p:nvSpPr>
        <p:spPr>
          <a:xfrm>
            <a:off x="3826150" y="1443250"/>
            <a:ext cx="7451400" cy="125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500" dirty="0">
                <a:solidFill>
                  <a:srgbClr val="1E39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Оцените уровень и возраст вашей аудитории, чтобы адаптировать задания, соответствующие их интересам и навыкам. Это первая важная стадия в работе с пескотерапией.</a:t>
            </a:r>
            <a:endParaRPr lang="en-US" sz="1500" dirty="0"/>
          </a:p>
        </p:txBody>
      </p:sp>
      <p:sp>
        <p:nvSpPr>
          <p:cNvPr id="6" name="Text 3"/>
          <p:cNvSpPr txBox="1"/>
          <p:nvPr/>
        </p:nvSpPr>
        <p:spPr>
          <a:xfrm>
            <a:off x="3642850" y="2699125"/>
            <a:ext cx="7634700" cy="1239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500" dirty="0">
                <a:solidFill>
                  <a:srgbClr val="1E39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Обучитесь базовым техникам пескотерапии через онлайн-курсы или семинары. Освоение методик позволит увереннее интегрировать их в учебный процесс.</a:t>
            </a:r>
            <a:endParaRPr lang="en-US" sz="1500" dirty="0"/>
          </a:p>
        </p:txBody>
      </p:sp>
      <p:sp>
        <p:nvSpPr>
          <p:cNvPr id="7" name="Text 4"/>
          <p:cNvSpPr txBox="1"/>
          <p:nvPr/>
        </p:nvSpPr>
        <p:spPr>
          <a:xfrm>
            <a:off x="3263961" y="5154700"/>
            <a:ext cx="7149600" cy="127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500" dirty="0">
                <a:solidFill>
                  <a:srgbClr val="1E39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Начинайте с простых упражнений на развитие воображения и креативности. Постепенно усложняйте задания, добавляя элементы английского языка.</a:t>
            </a:r>
            <a:endParaRPr lang="en-US" sz="1500" dirty="0"/>
          </a:p>
        </p:txBody>
      </p:sp>
      <p:sp>
        <p:nvSpPr>
          <p:cNvPr id="8" name="Text 5"/>
          <p:cNvSpPr txBox="1"/>
          <p:nvPr/>
        </p:nvSpPr>
        <p:spPr>
          <a:xfrm>
            <a:off x="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23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1775" y="179550"/>
            <a:ext cx="6747900" cy="64909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5567331" y="1278567"/>
            <a:ext cx="6432000" cy="62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Будущее пескотерапии в образовательной среде: новые идеи и проекты</a:t>
            </a:r>
            <a:endParaRPr lang="en-US" sz="3200" dirty="0"/>
          </a:p>
        </p:txBody>
      </p:sp>
      <p:sp>
        <p:nvSpPr>
          <p:cNvPr id="6" name="Text 1"/>
          <p:cNvSpPr txBox="1"/>
          <p:nvPr/>
        </p:nvSpPr>
        <p:spPr>
          <a:xfrm>
            <a:off x="5570836" y="2185509"/>
            <a:ext cx="6107047" cy="1903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будущем ожидается более широкое использование пескотерапии в образовательных учреждениях. Планируется разработка специализированных программ и тренингов для учителей, чтобы повысить качество процесса обучения.</a:t>
            </a:r>
            <a:endParaRPr lang="en-US" sz="1600" dirty="0"/>
          </a:p>
        </p:txBody>
      </p:sp>
      <p:sp>
        <p:nvSpPr>
          <p:cNvPr id="7" name="Text 2"/>
          <p:cNvSpPr txBox="1"/>
          <p:nvPr/>
        </p:nvSpPr>
        <p:spPr>
          <a:xfrm>
            <a:off x="5570836" y="3859655"/>
            <a:ext cx="6107047" cy="1903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Существуют идеи по интеграции технологий с пескотерапией, включая использование интерактивных досок и приложений для более интерактивного и увлекательного обучения.</a:t>
            </a:r>
            <a:endParaRPr lang="en-US" sz="1600" dirty="0"/>
          </a:p>
        </p:txBody>
      </p:sp>
      <p:sp>
        <p:nvSpPr>
          <p:cNvPr id="8" name="Text 3"/>
          <p:cNvSpPr txBox="1"/>
          <p:nvPr/>
        </p:nvSpPr>
        <p:spPr>
          <a:xfrm>
            <a:off x="1155920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23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5959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754825" y="2567100"/>
            <a:ext cx="9940500" cy="1723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40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Пескотерапия: инновация и прогресс в обучении
</a:t>
            </a:r>
            <a:pPr algn="l" indent="0" marL="0">
              <a:buNone/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Пескотерапия зарекомендовала себя как мощный инструмент в образовательном процессе, способствующий развитию креативного мышления и улучшению языковых навыков. Вовлечение учеников через творчество открывает новые перспективы.</a:t>
            </a:r>
            <a:endParaRPr lang="en-US"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859" y="2258"/>
            <a:ext cx="6976200" cy="6860384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277465" y="4433850"/>
            <a:ext cx="5835600" cy="431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Пескотерапия открывает новые возможности в образовательном процессе, способствуя развитию креативного мышления и языковых навыков у учащихся.</a:t>
            </a:r>
            <a:endParaRPr lang="en-US" sz="1600" dirty="0"/>
          </a:p>
        </p:txBody>
      </p:sp>
      <p:sp>
        <p:nvSpPr>
          <p:cNvPr id="6" name="Text 1"/>
          <p:cNvSpPr txBox="1"/>
          <p:nvPr/>
        </p:nvSpPr>
        <p:spPr>
          <a:xfrm>
            <a:off x="277465" y="1261000"/>
            <a:ext cx="58356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 indent="0" marL="0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Пескотерапия и её роль в обучении</a:t>
            </a:r>
            <a:endParaRPr lang="en-US" sz="3200" dirty="0"/>
          </a:p>
        </p:txBody>
      </p:sp>
      <p:sp>
        <p:nvSpPr>
          <p:cNvPr id="7" name="Text 2"/>
          <p:cNvSpPr txBox="1"/>
          <p:nvPr/>
        </p:nvSpPr>
        <p:spPr>
          <a:xfrm>
            <a:off x="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2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2300" dirty="0"/>
          </a:p>
        </p:txBody>
      </p:sp>
      <p:sp>
        <p:nvSpPr>
          <p:cNvPr id="4" name="Text 1"/>
          <p:cNvSpPr txBox="1"/>
          <p:nvPr/>
        </p:nvSpPr>
        <p:spPr>
          <a:xfrm>
            <a:off x="504500" y="2031800"/>
            <a:ext cx="3725700" cy="1268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Пескотерапия зародилась в психотерапии, где песок использовался для выражения эмоций и разработки решений в безопасной среде.</a:t>
            </a:r>
            <a:endParaRPr lang="en-US" sz="1400" dirty="0"/>
          </a:p>
        </p:txBody>
      </p:sp>
      <p:sp>
        <p:nvSpPr>
          <p:cNvPr id="5" name="Text 2"/>
          <p:cNvSpPr txBox="1"/>
          <p:nvPr/>
        </p:nvSpPr>
        <p:spPr>
          <a:xfrm>
            <a:off x="8026400" y="2628075"/>
            <a:ext cx="3606900" cy="1268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 временем терапия с песком начала интегрироваться в образовательные системы как способ стимулирования творческой активности и межличностного общения.</a:t>
            </a:r>
            <a:endParaRPr lang="en-US" sz="1400" dirty="0"/>
          </a:p>
        </p:txBody>
      </p:sp>
      <p:sp>
        <p:nvSpPr>
          <p:cNvPr id="6" name="Text 3"/>
          <p:cNvSpPr txBox="1"/>
          <p:nvPr/>
        </p:nvSpPr>
        <p:spPr>
          <a:xfrm>
            <a:off x="516200" y="4417275"/>
            <a:ext cx="3725700" cy="115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 протяжении десятилетий метод доказал свою эффективность в различных образовательных контекстах, включая программы обучения вторым языкам.</a:t>
            </a:r>
            <a:endParaRPr lang="en-US" sz="1400" dirty="0"/>
          </a:p>
        </p:txBody>
      </p:sp>
      <p:sp>
        <p:nvSpPr>
          <p:cNvPr id="7" name="Text 4"/>
          <p:cNvSpPr txBox="1"/>
          <p:nvPr/>
        </p:nvSpPr>
        <p:spPr>
          <a:xfrm>
            <a:off x="8026400" y="4973775"/>
            <a:ext cx="3606900" cy="1268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Сегодня пескотерапия активно используется не только в психологической поддержке, но и в образовательных методиках, включая интеграцию в языковые программы.</a:t>
            </a:r>
            <a:endParaRPr lang="en-US" sz="1400" dirty="0"/>
          </a:p>
        </p:txBody>
      </p:sp>
      <p:sp>
        <p:nvSpPr>
          <p:cNvPr id="8" name="Text 5"/>
          <p:cNvSpPr txBox="1"/>
          <p:nvPr/>
        </p:nvSpPr>
        <p:spPr>
          <a:xfrm>
            <a:off x="398600" y="482825"/>
            <a:ext cx="11394900" cy="738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32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Истоки и развитие пескотерапии в образовательной практике</a:t>
            </a:r>
            <a:endParaRPr lang="en-US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125" y="469282"/>
            <a:ext cx="5920800" cy="5909236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202425" y="1372975"/>
            <a:ext cx="5707500" cy="738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принципы пескотерапии: терапия через творчество</a:t>
            </a:r>
            <a:endParaRPr lang="en-US" sz="3200" dirty="0"/>
          </a:p>
        </p:txBody>
      </p:sp>
      <p:sp>
        <p:nvSpPr>
          <p:cNvPr id="6" name="Text 1"/>
          <p:cNvSpPr txBox="1"/>
          <p:nvPr/>
        </p:nvSpPr>
        <p:spPr>
          <a:xfrm>
            <a:off x="1155920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2300" dirty="0"/>
          </a:p>
        </p:txBody>
      </p:sp>
      <p:sp>
        <p:nvSpPr>
          <p:cNvPr id="7" name="Text 2"/>
          <p:cNvSpPr txBox="1"/>
          <p:nvPr/>
        </p:nvSpPr>
        <p:spPr>
          <a:xfrm>
            <a:off x="1250860" y="4740398"/>
            <a:ext cx="5659200" cy="49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Этот метод поддерживает обучающего в исследовании себя и окружающего мира, развивает креативность и способствует самопознанию, улучшая учебный опыт.</a:t>
            </a:r>
            <a:endParaRPr lang="en-US" sz="1600" dirty="0"/>
          </a:p>
        </p:txBody>
      </p:sp>
      <p:sp>
        <p:nvSpPr>
          <p:cNvPr id="8" name="Text 3"/>
          <p:cNvSpPr txBox="1"/>
          <p:nvPr/>
        </p:nvSpPr>
        <p:spPr>
          <a:xfrm>
            <a:off x="1250860" y="3265467"/>
            <a:ext cx="5659200" cy="49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Пескотерапия основывается на принципе самовыражения через творческий процесс. Учащиеся создают песчаные сцены, которые позволяют раскрыть скрытые мысли и чувства.</a:t>
            </a:r>
            <a:endParaRPr lang="en-US" sz="1600" dirty="0"/>
          </a:p>
        </p:txBody>
      </p:sp>
      <p:sp>
        <p:nvSpPr>
          <p:cNvPr id="9" name="Text 4"/>
          <p:cNvSpPr txBox="1"/>
          <p:nvPr/>
        </p:nvSpPr>
        <p:spPr>
          <a:xfrm>
            <a:off x="576814" y="3250176"/>
            <a:ext cx="691200" cy="52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2800" dirty="0"/>
          </a:p>
        </p:txBody>
      </p:sp>
      <p:sp>
        <p:nvSpPr>
          <p:cNvPr id="10" name="Text 5"/>
          <p:cNvSpPr txBox="1"/>
          <p:nvPr/>
        </p:nvSpPr>
        <p:spPr>
          <a:xfrm>
            <a:off x="576814" y="4725101"/>
            <a:ext cx="691200" cy="523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28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17" y="2511713"/>
            <a:ext cx="485100" cy="4851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933" y="2531063"/>
            <a:ext cx="502200" cy="4464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66" y="4795495"/>
            <a:ext cx="502200" cy="40176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063" y="4753825"/>
            <a:ext cx="469941" cy="4851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1379075" y="2600375"/>
            <a:ext cx="38622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Когнитивное развитие</a:t>
            </a:r>
            <a:endParaRPr lang="en-US" sz="1800" dirty="0"/>
          </a:p>
        </p:txBody>
      </p:sp>
      <p:sp>
        <p:nvSpPr>
          <p:cNvPr id="8" name="Text 1"/>
          <p:cNvSpPr txBox="1"/>
          <p:nvPr/>
        </p:nvSpPr>
        <p:spPr>
          <a:xfrm>
            <a:off x="693428" y="3223257"/>
            <a:ext cx="4899600" cy="21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Пескотерапия стимулирует когнитивные процессы, такие как внимание и память, что способствует овладению языком.</a:t>
            </a:r>
            <a:endParaRPr lang="en-US" sz="1400" dirty="0"/>
          </a:p>
        </p:txBody>
      </p:sp>
      <p:sp>
        <p:nvSpPr>
          <p:cNvPr id="9" name="Text 2"/>
          <p:cNvSpPr txBox="1"/>
          <p:nvPr/>
        </p:nvSpPr>
        <p:spPr>
          <a:xfrm>
            <a:off x="7017527" y="2600375"/>
            <a:ext cx="38622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Ручные навыки</a:t>
            </a:r>
            <a:endParaRPr lang="en-US" sz="1800" dirty="0"/>
          </a:p>
        </p:txBody>
      </p:sp>
      <p:sp>
        <p:nvSpPr>
          <p:cNvPr id="10" name="Text 3"/>
          <p:cNvSpPr txBox="1"/>
          <p:nvPr/>
        </p:nvSpPr>
        <p:spPr>
          <a:xfrm>
            <a:off x="6331895" y="3223257"/>
            <a:ext cx="4899600" cy="21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Работая с песком, учащиеся развивают мелкую моторику, связующую язык с физическими действиями.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1379075" y="4842475"/>
            <a:ext cx="38622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Языковая практика</a:t>
            </a:r>
            <a:endParaRPr lang="en-US" sz="1800" dirty="0"/>
          </a:p>
        </p:txBody>
      </p:sp>
      <p:sp>
        <p:nvSpPr>
          <p:cNvPr id="12" name="Text 5"/>
          <p:cNvSpPr txBox="1"/>
          <p:nvPr/>
        </p:nvSpPr>
        <p:spPr>
          <a:xfrm>
            <a:off x="693427" y="5469769"/>
            <a:ext cx="4899600" cy="21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Используя язык для описания песчаных сцен, учащиеся практикуют устную и письменную речь.</a:t>
            </a:r>
            <a:endParaRPr lang="en-US" sz="1400" dirty="0"/>
          </a:p>
        </p:txBody>
      </p:sp>
      <p:sp>
        <p:nvSpPr>
          <p:cNvPr id="13" name="Text 6"/>
          <p:cNvSpPr txBox="1"/>
          <p:nvPr/>
        </p:nvSpPr>
        <p:spPr>
          <a:xfrm>
            <a:off x="7017527" y="4842475"/>
            <a:ext cx="38622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Эмоциональное благополучие</a:t>
            </a:r>
            <a:endParaRPr lang="en-US" sz="1800" dirty="0"/>
          </a:p>
        </p:txBody>
      </p:sp>
      <p:sp>
        <p:nvSpPr>
          <p:cNvPr id="14" name="Text 7"/>
          <p:cNvSpPr txBox="1"/>
          <p:nvPr/>
        </p:nvSpPr>
        <p:spPr>
          <a:xfrm>
            <a:off x="6331894" y="5469769"/>
            <a:ext cx="4899600" cy="21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Пескотерапия снижает стресс и тревожность, создавая благоприятную атмосферу для обучения.</a:t>
            </a:r>
            <a:endParaRPr lang="en-US" sz="1400" dirty="0"/>
          </a:p>
        </p:txBody>
      </p:sp>
      <p:sp>
        <p:nvSpPr>
          <p:cNvPr id="15" name="Text 8"/>
          <p:cNvSpPr txBox="1"/>
          <p:nvPr/>
        </p:nvSpPr>
        <p:spPr>
          <a:xfrm>
            <a:off x="11558958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2300" dirty="0"/>
          </a:p>
        </p:txBody>
      </p:sp>
      <p:sp>
        <p:nvSpPr>
          <p:cNvPr id="16" name="Text 9"/>
          <p:cNvSpPr txBox="1"/>
          <p:nvPr/>
        </p:nvSpPr>
        <p:spPr>
          <a:xfrm>
            <a:off x="565500" y="559250"/>
            <a:ext cx="11061000" cy="62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Влияние пескотерапии на обучение английскому языку</a:t>
            </a:r>
            <a:endParaRPr lang="en-US" sz="3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50" y="3878619"/>
            <a:ext cx="10894500" cy="2393811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2300" dirty="0"/>
          </a:p>
        </p:txBody>
      </p:sp>
      <p:sp>
        <p:nvSpPr>
          <p:cNvPr id="5" name="Text 1"/>
          <p:cNvSpPr txBox="1"/>
          <p:nvPr/>
        </p:nvSpPr>
        <p:spPr>
          <a:xfrm>
            <a:off x="539250" y="523325"/>
            <a:ext cx="11113500" cy="2062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Практические примеры использования пескотерапии
</a:t>
            </a:r>
            <a:pPr algn="l" indent="0" marL="0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200" dirty="0"/>
          </a:p>
        </p:txBody>
      </p:sp>
      <p:sp>
        <p:nvSpPr>
          <p:cNvPr id="6" name="Text 2"/>
          <p:cNvSpPr txBox="1"/>
          <p:nvPr/>
        </p:nvSpPr>
        <p:spPr>
          <a:xfrm>
            <a:off x="1204020" y="1702275"/>
            <a:ext cx="4659900" cy="14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 пескотерапии в классе включает создание историй на песке для улучшения языковой выразительности и понимания трудных понятий.
</a:t>
            </a:r>
            <a:endParaRPr lang="en-US" sz="1600" dirty="0"/>
          </a:p>
        </p:txBody>
      </p:sp>
      <p:sp>
        <p:nvSpPr>
          <p:cNvPr id="7" name="Text 3"/>
          <p:cNvSpPr txBox="1"/>
          <p:nvPr/>
        </p:nvSpPr>
        <p:spPr>
          <a:xfrm>
            <a:off x="6783470" y="1702275"/>
            <a:ext cx="4659900" cy="141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Учителя интегрируют песочные упражнения в уроки, чтобы укрепить навыки сотрудничества, развивая коммуникативные способности учащихся.
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175" y="2123519"/>
            <a:ext cx="6488400" cy="399286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2300" dirty="0"/>
          </a:p>
        </p:txBody>
      </p:sp>
      <p:sp>
        <p:nvSpPr>
          <p:cNvPr id="5" name="Text 1"/>
          <p:cNvSpPr txBox="1"/>
          <p:nvPr/>
        </p:nvSpPr>
        <p:spPr>
          <a:xfrm>
            <a:off x="461400" y="3035750"/>
            <a:ext cx="4634100" cy="2168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Ученики, использующие пескотерапию, показали 25% увеличение вовлеченности и 35% улучшение понимания материала.</a:t>
            </a:r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Пескотерапия значительно улучшает учебный процесс, повышая вовлеченность и эффективность обучения.</a:t>
            </a:r>
            <a:endParaRPr lang="en-US" sz="1600" dirty="0"/>
          </a:p>
        </p:txBody>
      </p:sp>
      <p:sp>
        <p:nvSpPr>
          <p:cNvPr id="6" name="Text 2"/>
          <p:cNvSpPr txBox="1"/>
          <p:nvPr/>
        </p:nvSpPr>
        <p:spPr>
          <a:xfrm>
            <a:off x="5541167" y="6420933"/>
            <a:ext cx="64884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r" indent="0" marL="0">
              <a:buNone/>
            </a:pPr>
            <a:r>
              <a:rPr lang="en-US" sz="1200" i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Исследование, проведенное Академией педагогических наук, 2023 г.</a:t>
            </a:r>
            <a:endParaRPr lang="en-US" sz="1200" dirty="0"/>
          </a:p>
        </p:txBody>
      </p:sp>
      <p:sp>
        <p:nvSpPr>
          <p:cNvPr id="7" name="Text 3"/>
          <p:cNvSpPr txBox="1"/>
          <p:nvPr/>
        </p:nvSpPr>
        <p:spPr>
          <a:xfrm>
            <a:off x="367592" y="444575"/>
            <a:ext cx="11456700" cy="620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Сравнительная эффективность методов обучения</a:t>
            </a:r>
            <a:endParaRPr lang="en-US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67" y="2531063"/>
            <a:ext cx="502200" cy="4464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933" y="2553383"/>
            <a:ext cx="502200" cy="40176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72" y="4753825"/>
            <a:ext cx="303188" cy="4851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483" y="4753825"/>
            <a:ext cx="485100" cy="4851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1379075" y="2600375"/>
            <a:ext cx="38622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Недостаток информации</a:t>
            </a:r>
            <a:endParaRPr lang="en-US" sz="1800" dirty="0"/>
          </a:p>
        </p:txBody>
      </p:sp>
      <p:sp>
        <p:nvSpPr>
          <p:cNvPr id="8" name="Text 1"/>
          <p:cNvSpPr txBox="1"/>
          <p:nvPr/>
        </p:nvSpPr>
        <p:spPr>
          <a:xfrm>
            <a:off x="693428" y="3223257"/>
            <a:ext cx="4899600" cy="21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Многим школам недостает знаний о принципах пескотерапии и её применении в учебном процессе.</a:t>
            </a:r>
            <a:endParaRPr lang="en-US" sz="1400" dirty="0"/>
          </a:p>
        </p:txBody>
      </p:sp>
      <p:sp>
        <p:nvSpPr>
          <p:cNvPr id="9" name="Text 2"/>
          <p:cNvSpPr txBox="1"/>
          <p:nvPr/>
        </p:nvSpPr>
        <p:spPr>
          <a:xfrm>
            <a:off x="7017527" y="2600375"/>
            <a:ext cx="38622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Подготовка педагогов</a:t>
            </a:r>
            <a:endParaRPr lang="en-US" sz="1800" dirty="0"/>
          </a:p>
        </p:txBody>
      </p:sp>
      <p:sp>
        <p:nvSpPr>
          <p:cNvPr id="10" name="Text 3"/>
          <p:cNvSpPr txBox="1"/>
          <p:nvPr/>
        </p:nvSpPr>
        <p:spPr>
          <a:xfrm>
            <a:off x="6331895" y="3223257"/>
            <a:ext cx="4899600" cy="21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Учителя нуждаются в специальной подготовке для эффективного включения пескотерапии в уроки.</a:t>
            </a:r>
            <a:endParaRPr lang="en-US" sz="1400" dirty="0"/>
          </a:p>
        </p:txBody>
      </p:sp>
      <p:sp>
        <p:nvSpPr>
          <p:cNvPr id="11" name="Text 4"/>
          <p:cNvSpPr txBox="1"/>
          <p:nvPr/>
        </p:nvSpPr>
        <p:spPr>
          <a:xfrm>
            <a:off x="1379075" y="4842475"/>
            <a:ext cx="38622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Финансовые ограничения</a:t>
            </a:r>
            <a:endParaRPr lang="en-US" sz="1800" dirty="0"/>
          </a:p>
        </p:txBody>
      </p:sp>
      <p:sp>
        <p:nvSpPr>
          <p:cNvPr id="12" name="Text 5"/>
          <p:cNvSpPr txBox="1"/>
          <p:nvPr/>
        </p:nvSpPr>
        <p:spPr>
          <a:xfrm>
            <a:off x="693427" y="5469769"/>
            <a:ext cx="4899600" cy="21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Внедрение пескотерапии может требовать дополнительных финансовых затрат на оборудование и материалы.</a:t>
            </a:r>
            <a:endParaRPr lang="en-US" sz="1400" dirty="0"/>
          </a:p>
        </p:txBody>
      </p:sp>
      <p:sp>
        <p:nvSpPr>
          <p:cNvPr id="13" name="Text 6"/>
          <p:cNvSpPr txBox="1"/>
          <p:nvPr/>
        </p:nvSpPr>
        <p:spPr>
          <a:xfrm>
            <a:off x="7017527" y="4842475"/>
            <a:ext cx="38622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Доступность материалов</a:t>
            </a:r>
            <a:endParaRPr lang="en-US" sz="1800" dirty="0"/>
          </a:p>
        </p:txBody>
      </p:sp>
      <p:sp>
        <p:nvSpPr>
          <p:cNvPr id="14" name="Text 7"/>
          <p:cNvSpPr txBox="1"/>
          <p:nvPr/>
        </p:nvSpPr>
        <p:spPr>
          <a:xfrm>
            <a:off x="6331894" y="5469769"/>
            <a:ext cx="4899600" cy="21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Доступность качественного песка и инструментов для занятий пескотерапией может быть ограничена.</a:t>
            </a:r>
            <a:endParaRPr lang="en-US" sz="1400" dirty="0"/>
          </a:p>
        </p:txBody>
      </p:sp>
      <p:sp>
        <p:nvSpPr>
          <p:cNvPr id="15" name="Text 8"/>
          <p:cNvSpPr txBox="1"/>
          <p:nvPr/>
        </p:nvSpPr>
        <p:spPr>
          <a:xfrm>
            <a:off x="11558958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2300" dirty="0"/>
          </a:p>
        </p:txBody>
      </p:sp>
      <p:sp>
        <p:nvSpPr>
          <p:cNvPr id="16" name="Text 9"/>
          <p:cNvSpPr txBox="1"/>
          <p:nvPr/>
        </p:nvSpPr>
        <p:spPr>
          <a:xfrm>
            <a:off x="565500" y="559250"/>
            <a:ext cx="11061000" cy="62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Вызовы интеграции пескотерапии</a:t>
            </a:r>
            <a:endParaRPr lang="en-US" sz="3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1775" y="179550"/>
            <a:ext cx="6747900" cy="64909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5567331" y="1278567"/>
            <a:ext cx="6432000" cy="62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3200" b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Влияние на креативное мышление студентов</a:t>
            </a:r>
            <a:endParaRPr lang="en-US" sz="3200" dirty="0"/>
          </a:p>
        </p:txBody>
      </p:sp>
      <p:sp>
        <p:nvSpPr>
          <p:cNvPr id="6" name="Text 1"/>
          <p:cNvSpPr txBox="1"/>
          <p:nvPr/>
        </p:nvSpPr>
        <p:spPr>
          <a:xfrm>
            <a:off x="5570836" y="2185509"/>
            <a:ext cx="6107047" cy="1903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Исследования показывают, что пескотерапия способствует увеличению уровня креативности и инновационного мышления у учащихся.</a:t>
            </a:r>
            <a:endParaRPr lang="en-US" sz="1600" dirty="0"/>
          </a:p>
        </p:txBody>
      </p:sp>
      <p:sp>
        <p:nvSpPr>
          <p:cNvPr id="7" name="Text 2"/>
          <p:cNvSpPr txBox="1"/>
          <p:nvPr/>
        </p:nvSpPr>
        <p:spPr>
          <a:xfrm>
            <a:off x="5570836" y="3859655"/>
            <a:ext cx="6107047" cy="1903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Применение пескотерапии в образовательной практике помогает ученикам находить нестандартные решения и развивает гибкость мышления.</a:t>
            </a:r>
            <a:endParaRPr lang="en-US" sz="1600" dirty="0"/>
          </a:p>
        </p:txBody>
      </p:sp>
      <p:sp>
        <p:nvSpPr>
          <p:cNvPr id="8" name="Text 3"/>
          <p:cNvSpPr txBox="1"/>
          <p:nvPr/>
        </p:nvSpPr>
        <p:spPr>
          <a:xfrm>
            <a:off x="11559200" y="6358500"/>
            <a:ext cx="632100" cy="148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2300" b="1" dirty="0">
                <a:solidFill>
                  <a:srgbClr val="D9D9D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23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2025-02-05T21:04:49Z</dcterms:created>
  <dcterms:modified xsi:type="dcterms:W3CDTF">2025-02-05T21:04:49Z</dcterms:modified>
</cp:coreProperties>
</file>