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sldIdLst>
    <p:sldId id="269" r:id="rId3"/>
    <p:sldId id="259" r:id="rId4"/>
    <p:sldId id="260" r:id="rId5"/>
    <p:sldId id="263" r:id="rId6"/>
    <p:sldId id="261" r:id="rId7"/>
    <p:sldId id="262" r:id="rId8"/>
    <p:sldId id="301" r:id="rId9"/>
    <p:sldId id="300" r:id="rId10"/>
  </p:sldIdLst>
  <p:sldSz cx="9144000" cy="6858000" type="screen4x3"/>
  <p:notesSz cx="6761163" cy="9882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8754" autoAdjust="0"/>
  </p:normalViewPr>
  <p:slideViewPr>
    <p:cSldViewPr>
      <p:cViewPr varScale="1">
        <p:scale>
          <a:sx n="73" d="100"/>
          <a:sy n="73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3AC19-EC4A-4D5C-BEE4-692202847195}" type="doc">
      <dgm:prSet loTypeId="urn:microsoft.com/office/officeart/2005/8/layout/pList2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70A86B-7325-482E-B705-554B6842242D}">
      <dgm:prSet custT="1"/>
      <dgm:spPr/>
      <dgm:t>
        <a:bodyPr/>
        <a:lstStyle/>
        <a:p>
          <a:pPr algn="ctr" rtl="0"/>
          <a:r>
            <a:rPr lang="ru-RU" sz="5400" b="1" baseline="0" dirty="0" smtClean="0">
              <a:solidFill>
                <a:schemeClr val="bg1"/>
              </a:solidFill>
            </a:rPr>
            <a:t>Подростковая  агрессия  </a:t>
          </a:r>
          <a:endParaRPr lang="ru-RU" sz="5400" dirty="0">
            <a:solidFill>
              <a:schemeClr val="bg1"/>
            </a:solidFill>
          </a:endParaRPr>
        </a:p>
      </dgm:t>
    </dgm:pt>
    <dgm:pt modelId="{DA07E8FB-CB86-4049-918F-794D1C1C1F50}" type="parTrans" cxnId="{06311771-F9CF-419A-987E-BEAB3F17824D}">
      <dgm:prSet/>
      <dgm:spPr/>
      <dgm:t>
        <a:bodyPr/>
        <a:lstStyle/>
        <a:p>
          <a:endParaRPr lang="ru-RU"/>
        </a:p>
      </dgm:t>
    </dgm:pt>
    <dgm:pt modelId="{F52766FD-61BE-432B-99AB-157B4F81B3B0}" type="sibTrans" cxnId="{06311771-F9CF-419A-987E-BEAB3F17824D}">
      <dgm:prSet/>
      <dgm:spPr/>
      <dgm:t>
        <a:bodyPr/>
        <a:lstStyle/>
        <a:p>
          <a:endParaRPr lang="ru-RU"/>
        </a:p>
      </dgm:t>
    </dgm:pt>
    <dgm:pt modelId="{8A87A8EF-E908-4BF6-AE19-50F944F2E815}" type="pres">
      <dgm:prSet presAssocID="{6233AC19-EC4A-4D5C-BEE4-69220284719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980958-457C-4FC8-8C35-AE794DE36A89}" type="pres">
      <dgm:prSet presAssocID="{6233AC19-EC4A-4D5C-BEE4-692202847195}" presName="bkgdShp" presStyleLbl="alignAccFollowNode1" presStyleIdx="0" presStyleCnt="1"/>
      <dgm:spPr/>
    </dgm:pt>
    <dgm:pt modelId="{756945AA-5BBA-444D-8865-707659BD8707}" type="pres">
      <dgm:prSet presAssocID="{6233AC19-EC4A-4D5C-BEE4-692202847195}" presName="linComp" presStyleCnt="0"/>
      <dgm:spPr/>
    </dgm:pt>
    <dgm:pt modelId="{81D2C67D-8424-4EF7-96FF-C1ED557A5BF1}" type="pres">
      <dgm:prSet presAssocID="{B870A86B-7325-482E-B705-554B6842242D}" presName="compNode" presStyleCnt="0"/>
      <dgm:spPr/>
    </dgm:pt>
    <dgm:pt modelId="{7DDDDBE0-C0D5-48EC-843E-779ABA3117E5}" type="pres">
      <dgm:prSet presAssocID="{B870A86B-7325-482E-B705-554B6842242D}" presName="node" presStyleLbl="node1" presStyleIdx="0" presStyleCnt="1" custScaleX="116828" custScaleY="10168" custLinFactNeighborX="1412" custLinFactNeighborY="1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C29952-B594-4441-A4AC-DA08CE40BE5D}" type="pres">
      <dgm:prSet presAssocID="{B870A86B-7325-482E-B705-554B6842242D}" presName="invisiNode" presStyleLbl="node1" presStyleIdx="0" presStyleCnt="1"/>
      <dgm:spPr/>
    </dgm:pt>
    <dgm:pt modelId="{3C3C7BE6-5BF0-404E-A195-51527B3EFBEC}" type="pres">
      <dgm:prSet presAssocID="{B870A86B-7325-482E-B705-554B6842242D}" presName="imagNode" presStyleLbl="fgImgPlace1" presStyleIdx="0" presStyleCnt="1" custScaleX="122361" custScaleY="254106" custLinFactNeighborX="5958" custLinFactNeighborY="-13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2000" b="-172000"/>
          </a:stretch>
        </a:blipFill>
      </dgm:spPr>
    </dgm:pt>
  </dgm:ptLst>
  <dgm:cxnLst>
    <dgm:cxn modelId="{06311771-F9CF-419A-987E-BEAB3F17824D}" srcId="{6233AC19-EC4A-4D5C-BEE4-692202847195}" destId="{B870A86B-7325-482E-B705-554B6842242D}" srcOrd="0" destOrd="0" parTransId="{DA07E8FB-CB86-4049-918F-794D1C1C1F50}" sibTransId="{F52766FD-61BE-432B-99AB-157B4F81B3B0}"/>
    <dgm:cxn modelId="{AD220D57-87FC-4341-9EE4-73CCBDDF9F1F}" type="presOf" srcId="{6233AC19-EC4A-4D5C-BEE4-692202847195}" destId="{8A87A8EF-E908-4BF6-AE19-50F944F2E815}" srcOrd="0" destOrd="0" presId="urn:microsoft.com/office/officeart/2005/8/layout/pList2#1"/>
    <dgm:cxn modelId="{D66112F7-F086-4742-B4FD-2F32E949B72C}" type="presOf" srcId="{B870A86B-7325-482E-B705-554B6842242D}" destId="{7DDDDBE0-C0D5-48EC-843E-779ABA3117E5}" srcOrd="0" destOrd="0" presId="urn:microsoft.com/office/officeart/2005/8/layout/pList2#1"/>
    <dgm:cxn modelId="{F240D710-4BB6-4CF0-A497-1D4564B86B4A}" type="presParOf" srcId="{8A87A8EF-E908-4BF6-AE19-50F944F2E815}" destId="{9F980958-457C-4FC8-8C35-AE794DE36A89}" srcOrd="0" destOrd="0" presId="urn:microsoft.com/office/officeart/2005/8/layout/pList2#1"/>
    <dgm:cxn modelId="{197FA1E9-3AD4-4EDE-9958-0DA837CADD1A}" type="presParOf" srcId="{8A87A8EF-E908-4BF6-AE19-50F944F2E815}" destId="{756945AA-5BBA-444D-8865-707659BD8707}" srcOrd="1" destOrd="0" presId="urn:microsoft.com/office/officeart/2005/8/layout/pList2#1"/>
    <dgm:cxn modelId="{D307B88E-C578-4353-938D-50F974A03273}" type="presParOf" srcId="{756945AA-5BBA-444D-8865-707659BD8707}" destId="{81D2C67D-8424-4EF7-96FF-C1ED557A5BF1}" srcOrd="0" destOrd="0" presId="urn:microsoft.com/office/officeart/2005/8/layout/pList2#1"/>
    <dgm:cxn modelId="{A072DFC7-48CD-4637-AC79-C9C3586C6E61}" type="presParOf" srcId="{81D2C67D-8424-4EF7-96FF-C1ED557A5BF1}" destId="{7DDDDBE0-C0D5-48EC-843E-779ABA3117E5}" srcOrd="0" destOrd="0" presId="urn:microsoft.com/office/officeart/2005/8/layout/pList2#1"/>
    <dgm:cxn modelId="{452BBC24-809F-4807-B9A3-9571C319731D}" type="presParOf" srcId="{81D2C67D-8424-4EF7-96FF-C1ED557A5BF1}" destId="{A6C29952-B594-4441-A4AC-DA08CE40BE5D}" srcOrd="1" destOrd="0" presId="urn:microsoft.com/office/officeart/2005/8/layout/pList2#1"/>
    <dgm:cxn modelId="{268FA6D0-DF36-4658-86D2-DF34D63C4BC5}" type="presParOf" srcId="{81D2C67D-8424-4EF7-96FF-C1ED557A5BF1}" destId="{3C3C7BE6-5BF0-404E-A195-51527B3EFBEC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980958-457C-4FC8-8C35-AE794DE36A89}">
      <dsp:nvSpPr>
        <dsp:cNvPr id="0" name=""/>
        <dsp:cNvSpPr/>
      </dsp:nvSpPr>
      <dsp:spPr>
        <a:xfrm>
          <a:off x="0" y="51291"/>
          <a:ext cx="7325329" cy="174979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3C7BE6-5BF0-404E-A195-51527B3EFBEC}">
      <dsp:nvSpPr>
        <dsp:cNvPr id="0" name=""/>
        <dsp:cNvSpPr/>
      </dsp:nvSpPr>
      <dsp:spPr>
        <a:xfrm>
          <a:off x="446661" y="136230"/>
          <a:ext cx="6878667" cy="326064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72000" b="-172000"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DDDBE0-C0D5-48EC-843E-779ABA3117E5}">
      <dsp:nvSpPr>
        <dsp:cNvPr id="0" name=""/>
        <dsp:cNvSpPr/>
      </dsp:nvSpPr>
      <dsp:spPr>
        <a:xfrm rot="10800000">
          <a:off x="458229" y="3623041"/>
          <a:ext cx="6567623" cy="217456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t" anchorCtr="0">
          <a:noAutofit/>
        </a:bodyPr>
        <a:lstStyle/>
        <a:p>
          <a:pPr lvl="0" algn="ctr" defTabSz="2400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b="1" kern="1200" baseline="0" dirty="0" smtClean="0">
              <a:solidFill>
                <a:schemeClr val="bg1"/>
              </a:solidFill>
            </a:rPr>
            <a:t>Подростковая  агрессия  </a:t>
          </a:r>
          <a:endParaRPr lang="ru-RU" sz="5400" kern="1200" dirty="0">
            <a:solidFill>
              <a:schemeClr val="bg1"/>
            </a:solidFill>
          </a:endParaRPr>
        </a:p>
      </dsp:txBody>
      <dsp:txXfrm rot="10800000">
        <a:off x="464917" y="3623041"/>
        <a:ext cx="6554247" cy="210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13.02.2025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AEBDE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EAEBDE"/>
                </a:solidFill>
              </a:rPr>
              <a:pPr/>
              <a:t>‹#›</a:t>
            </a:fld>
            <a:endParaRPr lang="ru-RU">
              <a:solidFill>
                <a:srgbClr val="EAEBD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88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2877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4011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2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851456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900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D8D8D8"/>
                </a:solidFill>
              </a:rPr>
              <a:pPr/>
              <a:t>‹#›</a:t>
            </a:fld>
            <a:endParaRPr lang="ru-RU">
              <a:solidFill>
                <a:srgbClr val="D8D8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16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51255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140560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19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2282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17A59-C5CC-4357-A28B-9A454AFFFC5F}" type="datetime1">
              <a:rPr lang="ru-RU" smtClean="0">
                <a:solidFill>
                  <a:srgbClr val="D8D8D8"/>
                </a:solidFill>
              </a:rPr>
              <a:pPr>
                <a:defRPr/>
              </a:pPr>
              <a:t>13.02.2025</a:t>
            </a:fld>
            <a:endParaRPr lang="en-US">
              <a:solidFill>
                <a:srgbClr val="D8D8D8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E835-560D-4C69-9ADE-691F8512C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195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13.02.2025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D8D8D8"/>
                </a:solidFill>
              </a:rPr>
              <a:pPr/>
              <a:t>13.02.2025</a:t>
            </a:fld>
            <a:endParaRPr lang="ru-RU">
              <a:solidFill>
                <a:srgbClr val="D8D8D8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D8D8D8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49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69421474"/>
              </p:ext>
            </p:extLst>
          </p:nvPr>
        </p:nvGraphicFramePr>
        <p:xfrm>
          <a:off x="539552" y="1412776"/>
          <a:ext cx="7325329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445224"/>
            <a:ext cx="1944216" cy="1296144"/>
          </a:xfrm>
        </p:spPr>
        <p:txBody>
          <a:bodyPr>
            <a:normAutofit fontScale="47500" lnSpcReduction="20000"/>
          </a:bodyPr>
          <a:lstStyle/>
          <a:p>
            <a:endParaRPr lang="ru-RU" sz="2400" dirty="0" smtClean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chemeClr val="tx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solidFill>
                  <a:schemeClr val="tx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Составила  </a:t>
            </a:r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педагог-психолог  </a:t>
            </a:r>
          </a:p>
          <a:p>
            <a:r>
              <a:rPr lang="ru-RU" sz="2400" dirty="0">
                <a:solidFill>
                  <a:schemeClr val="tx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высшей  категории </a:t>
            </a:r>
          </a:p>
          <a:p>
            <a:r>
              <a:rPr lang="ru-RU" dirty="0" err="1">
                <a:solidFill>
                  <a:schemeClr val="tx1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Н.Н.Засыпкина</a:t>
            </a:r>
            <a:endParaRPr lang="ru-RU" dirty="0">
              <a:solidFill>
                <a:schemeClr val="tx1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endParaRPr lang="ru-RU" sz="3500" dirty="0">
              <a:solidFill>
                <a:schemeClr val="tx1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260648"/>
            <a:ext cx="8784976" cy="2012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Всякое насилие – это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свидетельство </a:t>
            </a:r>
            <a:r>
              <a:rPr lang="ru-RU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силы, а бессилия.</a:t>
            </a:r>
          </a:p>
          <a:p>
            <a:pPr lvl="0" algn="ctr">
              <a:spcBef>
                <a:spcPct val="20000"/>
              </a:spcBef>
              <a:buClr>
                <a:srgbClr val="0BD0D9"/>
              </a:buClr>
              <a:buSzPct val="95000"/>
            </a:pPr>
            <a:endParaRPr lang="ru-RU" i="1" dirty="0">
              <a:solidFill>
                <a:srgbClr val="FF0000"/>
              </a:solidFill>
              <a:latin typeface="Constantia"/>
            </a:endParaRPr>
          </a:p>
          <a:p>
            <a:pPr marL="274320" lvl="0" indent="-274320">
              <a:spcBef>
                <a:spcPct val="20000"/>
              </a:spcBef>
              <a:buClr>
                <a:srgbClr val="0BD0D9"/>
              </a:buClr>
              <a:buSzPct val="95000"/>
              <a:buFont typeface="Wingdings 2"/>
              <a:buChar char=""/>
            </a:pPr>
            <a:endParaRPr lang="ru-RU" sz="2600" dirty="0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2516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АГРЕССИЯ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ЛАТ.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Aggression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«нападение, приступ» – это поведение противоречащее нормам существования людей в обществе, 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АГРЕССИВНОСТЬ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-это личностная особенность, выражающая в готовности 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агрессивным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действиям в отношении другого.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19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80920" cy="360040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 Black" pitchFamily="34" charset="0"/>
              </a:rPr>
              <a:t>КЛАССИФИКАЦИЯ ВИДОВ </a:t>
            </a:r>
            <a:r>
              <a:rPr lang="ru-RU" sz="1600" b="1" dirty="0">
                <a:solidFill>
                  <a:srgbClr val="FF0000"/>
                </a:solidFill>
                <a:latin typeface="Arial Black" pitchFamily="34" charset="0"/>
              </a:rPr>
              <a:t>АГРЕССИИ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867494"/>
              </p:ext>
            </p:extLst>
          </p:nvPr>
        </p:nvGraphicFramePr>
        <p:xfrm>
          <a:off x="251520" y="764704"/>
          <a:ext cx="8640958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0777"/>
                <a:gridCol w="3602149"/>
                <a:gridCol w="3468032"/>
              </a:tblGrid>
              <a:tr h="164686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Разделение по направленности на объект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Гетероагрессия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</a:t>
                      </a: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направленность на окружающих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Аутоагрессия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</a:t>
                      </a: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направленность на себя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</a:tr>
              <a:tr h="21272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Разделение по причине появления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Реактивная агрессия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представляет собой ответную реакцию на какой-то внешний раздражитель 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Спонтанная агрессия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появляется без видимой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причины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</a:tr>
              <a:tr h="205858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Разделение по целенаправленности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Инструментальная агрессия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совершается как средство достижения результата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(</a:t>
                      </a:r>
                      <a:r>
                        <a:rPr lang="ru-RU" sz="2400" b="1" dirty="0" err="1" smtClean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мотиваци-онная</a:t>
                      </a: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 агрессия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выступает как заранее спланированное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действие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1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78328"/>
          </a:xfrm>
        </p:spPr>
        <p:txBody>
          <a:bodyPr>
            <a:normAutofit/>
          </a:bodyPr>
          <a:lstStyle/>
          <a:p>
            <a:pPr algn="ctr"/>
            <a:r>
              <a:rPr lang="ru-RU" sz="1600" b="1" dirty="0" smtClean="0">
                <a:solidFill>
                  <a:srgbClr val="FF0000"/>
                </a:solidFill>
                <a:latin typeface="Arial Black" pitchFamily="34" charset="0"/>
              </a:rPr>
              <a:t>КЛАССИФИКАЦИЯ   ВИДОВ   </a:t>
            </a:r>
            <a:r>
              <a:rPr lang="ru-RU" sz="1600" b="1" dirty="0">
                <a:solidFill>
                  <a:srgbClr val="FF0000"/>
                </a:solidFill>
                <a:latin typeface="Arial Black" pitchFamily="34" charset="0"/>
              </a:rPr>
              <a:t>АГРЕССИИ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095292"/>
              </p:ext>
            </p:extLst>
          </p:nvPr>
        </p:nvGraphicFramePr>
        <p:xfrm>
          <a:off x="395536" y="1052736"/>
          <a:ext cx="8301608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3748"/>
                <a:gridCol w="2604536"/>
                <a:gridCol w="2559723"/>
                <a:gridCol w="1383601"/>
              </a:tblGrid>
              <a:tr h="25761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Разделение по открытости проявлений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Прямая агрессия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</a:t>
                      </a: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направляется непосредственно на 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объект</a:t>
                      </a:r>
                      <a:endParaRPr lang="ru-RU" sz="24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Косвенная агрессия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</a:t>
                      </a: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обращается на объекты, непосредственно не вызывающие возбуждение и </a:t>
                      </a:r>
                      <a:r>
                        <a:rPr lang="ru-RU" sz="2400" b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раздражение</a:t>
                      </a:r>
                      <a:endParaRPr lang="ru-RU" sz="24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684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Разделение по форме проявлений</a:t>
                      </a:r>
                      <a:endParaRPr lang="ru-RU" sz="2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Вербальная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выражена в словесной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форме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Экспрессивная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проявляется невербальными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средствами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33CC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Физическая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- прямое применение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силы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0" marR="95250" marT="95250" marB="9525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21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ХАРАКТЕРНЫЕ </a:t>
            </a:r>
            <a:r>
              <a:rPr lang="ru-RU" sz="2400" dirty="0" smtClean="0">
                <a:solidFill>
                  <a:srgbClr val="FF0000"/>
                </a:solidFill>
                <a:latin typeface="Arial Black" pitchFamily="34" charset="0"/>
              </a:rPr>
              <a:t>ПРИЧИНЫ </a:t>
            </a:r>
            <a:r>
              <a:rPr lang="ru-RU" sz="2400" dirty="0">
                <a:solidFill>
                  <a:srgbClr val="FF0000"/>
                </a:solidFill>
                <a:latin typeface="Arial Black" pitchFamily="34" charset="0"/>
              </a:rPr>
              <a:t>АГРЕССИВНЫХ ПОДРОСТКОВ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- </a:t>
            </a: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 отсутствие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увлечений,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 узость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и неустойчивость интересов,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низкий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уровень интеллектуального развития,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повышенная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внушаемость,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подражательность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неразвитость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нравственных представлений,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эмоциональная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грубость, </a:t>
            </a:r>
            <a:r>
              <a:rPr lang="ru-RU" sz="2000" dirty="0" err="1" smtClean="0">
                <a:ea typeface="DejaVu Math TeX Gyre" pitchFamily="2" charset="0"/>
                <a:cs typeface="DejaVu Math TeX Gyre" pitchFamily="2" charset="0"/>
              </a:rPr>
              <a:t>озлобленность,страх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/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крайняя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самооценка,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повышенная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тревожность,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эгоцентризм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неумение </a:t>
            </a:r>
            <a:r>
              <a:rPr lang="ru-RU" sz="2000" dirty="0">
                <a:ea typeface="DejaVu Math TeX Gyre" pitchFamily="2" charset="0"/>
                <a:cs typeface="DejaVu Math TeX Gyre" pitchFamily="2" charset="0"/>
              </a:rPr>
              <a:t>находить выход из трудных ситуаций,</a:t>
            </a:r>
            <a:br>
              <a:rPr lang="ru-RU" sz="2000" dirty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 smtClean="0">
                <a:ea typeface="DejaVu Math TeX Gyre" pitchFamily="2" charset="0"/>
                <a:cs typeface="DejaVu Math TeX Gyre" pitchFamily="2" charset="0"/>
              </a:rPr>
              <a:t>- преобладание защитных механизмов над другими механизмами, регулирующими поведение.</a:t>
            </a:r>
            <a:br>
              <a:rPr lang="ru-RU" sz="2000" dirty="0" smtClean="0">
                <a:ea typeface="DejaVu Math TeX Gyre" pitchFamily="2" charset="0"/>
                <a:cs typeface="DejaVu Math TeX Gyre" pitchFamily="2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700809"/>
            <a:ext cx="2448272" cy="2373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94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Arial Black" pitchFamily="34" charset="0"/>
              </a:rPr>
              <a:t>Различия в проявлении агрессивности мальчиков и девочек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160612"/>
              </p:ext>
            </p:extLst>
          </p:nvPr>
        </p:nvGraphicFramePr>
        <p:xfrm>
          <a:off x="251520" y="2062409"/>
          <a:ext cx="4392488" cy="4262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9019"/>
                <a:gridCol w="2233469"/>
              </a:tblGrid>
              <a:tr h="59877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Мальчики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Девочки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663416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Мальчиковая агрессия обычно проявляется более открыто, грубо, она менее управляема и контролировать ее ребята начинают позже</a:t>
                      </a: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Девочки более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сензитивны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впечатлительны, грубое проявление агрессии обычно им претит. 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098" name="Picture 2" descr="C:\Users\office\Desktop\f08790554ecbac950225ac04d3809f0e-501x3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528" y="2062409"/>
            <a:ext cx="4177952" cy="345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10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27123"/>
            <a:ext cx="6768752" cy="686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5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16632"/>
            <a:ext cx="9252520" cy="693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2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ая">
  <a:themeElements>
    <a:clrScheme name="Другая 6">
      <a:dk1>
        <a:srgbClr val="000000"/>
      </a:dk1>
      <a:lt1>
        <a:srgbClr val="000000"/>
      </a:lt1>
      <a:dk2>
        <a:srgbClr val="D8D8D8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4790</TotalTime>
  <Words>148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Поток</vt:lpstr>
      <vt:lpstr>Обычная</vt:lpstr>
      <vt:lpstr>Презентация PowerPoint</vt:lpstr>
      <vt:lpstr>Презентация PowerPoint</vt:lpstr>
      <vt:lpstr>КЛАССИФИКАЦИЯ ВИДОВ АГРЕССИИ</vt:lpstr>
      <vt:lpstr>КЛАССИФИКАЦИЯ   ВИДОВ   АГРЕССИИ</vt:lpstr>
      <vt:lpstr>ХАРАКТЕРНЫЕ ПРИЧИНЫ АГРЕССИВНЫХ ПОДРОСТКОВ</vt:lpstr>
      <vt:lpstr>Различия в проявлении агрессивности мальчиков и девочек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Агрессия подростков.  Пути коррекции.</dc:title>
  <dc:creator>office</dc:creator>
  <cp:lastModifiedBy>Экзамен</cp:lastModifiedBy>
  <cp:revision>82</cp:revision>
  <cp:lastPrinted>2024-11-08T10:09:46Z</cp:lastPrinted>
  <dcterms:created xsi:type="dcterms:W3CDTF">2015-04-16T08:27:56Z</dcterms:created>
  <dcterms:modified xsi:type="dcterms:W3CDTF">2025-02-13T05:46:08Z</dcterms:modified>
</cp:coreProperties>
</file>