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5.xml.rels" ContentType="application/vnd.openxmlformats-package.relationships+xml"/>
  <Override PartName="/ppt/media/image53.jpeg" ContentType="image/jpeg"/>
  <Override PartName="/ppt/media/image28.png" ContentType="image/png"/>
  <Override PartName="/ppt/media/image1.jpeg" ContentType="image/jpeg"/>
  <Override PartName="/ppt/media/image54.jpeg" ContentType="image/jpeg"/>
  <Override PartName="/ppt/media/image38.png" ContentType="image/png"/>
  <Override PartName="/ppt/media/image2.jpeg" ContentType="image/jpeg"/>
  <Override PartName="/ppt/media/image3.jpeg" ContentType="image/jpeg"/>
  <Override PartName="/ppt/media/image55.jpeg" ContentType="image/jpeg"/>
  <Override PartName="/ppt/media/image48.png" ContentType="image/png"/>
  <Override PartName="/ppt/media/image6.jpeg" ContentType="image/jpeg"/>
  <Override PartName="/ppt/media/image58.jpeg" ContentType="image/jpeg"/>
  <Override PartName="/ppt/media/image4.png" ContentType="image/png"/>
  <Override PartName="/ppt/media/image45.jpeg" ContentType="image/jpeg"/>
  <Override PartName="/ppt/media/image5.jpeg" ContentType="image/jpeg"/>
  <Override PartName="/ppt/media/image7.jpeg" ContentType="image/jpeg"/>
  <Override PartName="/ppt/media/image31.png" ContentType="image/png"/>
  <Override PartName="/ppt/media/image8.jpeg" ContentType="image/jpeg"/>
  <Override PartName="/ppt/media/image9.jpeg" ContentType="image/jpeg"/>
  <Override PartName="/ppt/media/image51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jpeg" ContentType="image/jpeg"/>
  <Override PartName="/ppt/media/image39.png" ContentType="image/png"/>
  <Override PartName="/ppt/media/image16.png" ContentType="image/png"/>
  <Override PartName="/ppt/media/image17.wmf" ContentType="image/x-wmf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30.png" ContentType="image/png"/>
  <Override PartName="/ppt/media/image41.jpeg" ContentType="image/jpe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40.png" ContentType="image/png"/>
  <Override PartName="/ppt/media/image42.jpeg" ContentType="image/jpeg"/>
  <Override PartName="/ppt/media/image43.jpeg" ContentType="image/jpeg"/>
  <Override PartName="/ppt/media/image50.png" ContentType="image/png"/>
  <Override PartName="/ppt/media/image44.jpeg" ContentType="image/jpeg"/>
  <Override PartName="/ppt/media/image46.jpeg" ContentType="image/jpeg"/>
  <Override PartName="/ppt/media/image47.jpeg" ContentType="image/jpeg"/>
  <Override PartName="/ppt/media/image49.png" ContentType="image/png"/>
  <Override PartName="/ppt/media/image52.png" ContentType="image/png"/>
  <Override PartName="/ppt/media/image56.wmf" ContentType="image/x-wmf"/>
  <Override PartName="/ppt/media/image5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</p:sldMasterIdLst>
  <p:notesMasterIdLst>
    <p:notesMasterId r:id="rId110"/>
  </p:notesMasterIdLst>
  <p:sldIdLst>
    <p:sldId id="256" r:id="rId111"/>
    <p:sldId id="257" r:id="rId112"/>
    <p:sldId id="258" r:id="rId113"/>
    <p:sldId id="259" r:id="rId114"/>
    <p:sldId id="260" r:id="rId115"/>
    <p:sldId id="261" r:id="rId116"/>
    <p:sldId id="262" r:id="rId117"/>
    <p:sldId id="263" r:id="rId118"/>
    <p:sldId id="264" r:id="rId119"/>
    <p:sldId id="265" r:id="rId120"/>
    <p:sldId id="266" r:id="rId121"/>
    <p:sldId id="267" r:id="rId122"/>
    <p:sldId id="268" r:id="rId123"/>
    <p:sldId id="269" r:id="rId124"/>
    <p:sldId id="270" r:id="rId125"/>
    <p:sldId id="271" r:id="rId126"/>
    <p:sldId id="272" r:id="rId127"/>
    <p:sldId id="273" r:id="rId128"/>
    <p:sldId id="274" r:id="rId129"/>
    <p:sldId id="275" r:id="rId130"/>
    <p:sldId id="276" r:id="rId131"/>
    <p:sldId id="277" r:id="rId132"/>
    <p:sldId id="278" r:id="rId133"/>
    <p:sldId id="279" r:id="rId134"/>
    <p:sldId id="280" r:id="rId135"/>
    <p:sldId id="281" r:id="rId13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notesMaster" Target="notesMasters/notesMaster1.xml"/><Relationship Id="rId111" Type="http://schemas.openxmlformats.org/officeDocument/2006/relationships/slide" Target="slides/slide1.xml"/><Relationship Id="rId112" Type="http://schemas.openxmlformats.org/officeDocument/2006/relationships/slide" Target="slides/slide2.xml"/><Relationship Id="rId113" Type="http://schemas.openxmlformats.org/officeDocument/2006/relationships/slide" Target="slides/slide3.xml"/><Relationship Id="rId114" Type="http://schemas.openxmlformats.org/officeDocument/2006/relationships/slide" Target="slides/slide4.xml"/><Relationship Id="rId115" Type="http://schemas.openxmlformats.org/officeDocument/2006/relationships/slide" Target="slides/slide5.xml"/><Relationship Id="rId116" Type="http://schemas.openxmlformats.org/officeDocument/2006/relationships/slide" Target="slides/slide6.xml"/><Relationship Id="rId117" Type="http://schemas.openxmlformats.org/officeDocument/2006/relationships/slide" Target="slides/slide7.xml"/><Relationship Id="rId118" Type="http://schemas.openxmlformats.org/officeDocument/2006/relationships/slide" Target="slides/slide8.xml"/><Relationship Id="rId119" Type="http://schemas.openxmlformats.org/officeDocument/2006/relationships/slide" Target="slides/slide9.xml"/><Relationship Id="rId120" Type="http://schemas.openxmlformats.org/officeDocument/2006/relationships/slide" Target="slides/slide10.xml"/><Relationship Id="rId121" Type="http://schemas.openxmlformats.org/officeDocument/2006/relationships/slide" Target="slides/slide11.xml"/><Relationship Id="rId122" Type="http://schemas.openxmlformats.org/officeDocument/2006/relationships/slide" Target="slides/slide12.xml"/><Relationship Id="rId123" Type="http://schemas.openxmlformats.org/officeDocument/2006/relationships/slide" Target="slides/slide13.xml"/><Relationship Id="rId124" Type="http://schemas.openxmlformats.org/officeDocument/2006/relationships/slide" Target="slides/slide14.xml"/><Relationship Id="rId125" Type="http://schemas.openxmlformats.org/officeDocument/2006/relationships/slide" Target="slides/slide15.xml"/><Relationship Id="rId126" Type="http://schemas.openxmlformats.org/officeDocument/2006/relationships/slide" Target="slides/slide16.xml"/><Relationship Id="rId127" Type="http://schemas.openxmlformats.org/officeDocument/2006/relationships/slide" Target="slides/slide17.xml"/><Relationship Id="rId128" Type="http://schemas.openxmlformats.org/officeDocument/2006/relationships/slide" Target="slides/slide18.xml"/><Relationship Id="rId129" Type="http://schemas.openxmlformats.org/officeDocument/2006/relationships/slide" Target="slides/slide19.xml"/><Relationship Id="rId130" Type="http://schemas.openxmlformats.org/officeDocument/2006/relationships/slide" Target="slides/slide20.xml"/><Relationship Id="rId131" Type="http://schemas.openxmlformats.org/officeDocument/2006/relationships/slide" Target="slides/slide21.xml"/><Relationship Id="rId132" Type="http://schemas.openxmlformats.org/officeDocument/2006/relationships/slide" Target="slides/slide22.xml"/><Relationship Id="rId133" Type="http://schemas.openxmlformats.org/officeDocument/2006/relationships/slide" Target="slides/slide23.xml"/><Relationship Id="rId134" Type="http://schemas.openxmlformats.org/officeDocument/2006/relationships/slide" Target="slides/slide24.xml"/><Relationship Id="rId135" Type="http://schemas.openxmlformats.org/officeDocument/2006/relationships/slide" Target="slides/slide25.xml"/><Relationship Id="rId136" Type="http://schemas.openxmlformats.org/officeDocument/2006/relationships/slide" Target="slides/slide26.xml"/><Relationship Id="rId1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98FEF84-0C36-4FA9-B7D3-2F75E69817A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CustomShape 2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 defTabSz="914400">
              <a:lnSpc>
                <a:spcPct val="100000"/>
              </a:lnSpc>
            </a:pPr>
            <a:fld id="{FE1048C6-FE86-400F-8A1C-54CCFA0239F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 defTabSz="914400">
              <a:lnSpc>
                <a:spcPct val="100000"/>
              </a:lnSpc>
            </a:pPr>
            <a:fld id="{20207760-0C23-4DE1-A29D-94360CC4D6B0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3884760" y="8685360"/>
            <a:ext cx="2968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 defTabSz="914400">
              <a:lnSpc>
                <a:spcPct val="100000"/>
              </a:lnSpc>
            </a:pPr>
            <a:fld id="{FE05E02A-1E97-46E0-B831-7075BD33482B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160" cy="411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Обычный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8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3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3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3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3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3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3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3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3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3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3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3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3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3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3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3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3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3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3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3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3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3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3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3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3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3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3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3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3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3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3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3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3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3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3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3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3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3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3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3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3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3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3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3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3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3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3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3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3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3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3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3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3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3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3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3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3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3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3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3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3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3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3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3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3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3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3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3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3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3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3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571320" y="222120"/>
            <a:ext cx="7997760" cy="124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6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6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5.png"/><Relationship Id="rId8" Type="http://schemas.openxmlformats.org/officeDocument/2006/relationships/image" Target="../media/image25.png"/><Relationship Id="rId9" Type="http://schemas.openxmlformats.org/officeDocument/2006/relationships/image" Target="../media/image25.png"/><Relationship Id="rId10" Type="http://schemas.openxmlformats.org/officeDocument/2006/relationships/image" Target="../media/image25.png"/><Relationship Id="rId11" Type="http://schemas.openxmlformats.org/officeDocument/2006/relationships/image" Target="../media/image25.png"/><Relationship Id="rId12" Type="http://schemas.openxmlformats.org/officeDocument/2006/relationships/image" Target="../media/image25.png"/><Relationship Id="rId13" Type="http://schemas.openxmlformats.org/officeDocument/2006/relationships/image" Target="../media/image25.png"/><Relationship Id="rId14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29.png"/><Relationship Id="rId8" Type="http://schemas.openxmlformats.org/officeDocument/2006/relationships/image" Target="../media/image26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jpeg"/><Relationship Id="rId7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10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734040" y="437760"/>
            <a:ext cx="7506000" cy="50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Использование игровых технологий на уроках начального обучения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 rot="5400000">
            <a:off x="15840" y="1345320"/>
            <a:ext cx="1815120" cy="1269720"/>
          </a:xfrm>
          <a:prstGeom prst="chevron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4f81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CustomShape 2"/>
          <p:cNvSpPr/>
          <p:nvPr/>
        </p:nvSpPr>
        <p:spPr>
          <a:xfrm rot="5400000">
            <a:off x="15840" y="2971800"/>
            <a:ext cx="1815120" cy="1269720"/>
          </a:xfrm>
          <a:prstGeom prst="chevron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4f81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5" name="CustomShape 3"/>
          <p:cNvSpPr/>
          <p:nvPr/>
        </p:nvSpPr>
        <p:spPr>
          <a:xfrm rot="5400000">
            <a:off x="15840" y="4597920"/>
            <a:ext cx="1815120" cy="1269720"/>
          </a:xfrm>
          <a:prstGeom prst="chevron">
            <a:avLst>
              <a:gd name="adj" fmla="val 50000"/>
            </a:avLst>
          </a:prstGeom>
          <a:solidFill>
            <a:srgbClr val="4f81bd"/>
          </a:solidFill>
          <a:ln w="25560">
            <a:solidFill>
              <a:srgbClr val="4f81b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4"/>
          <p:cNvSpPr/>
          <p:nvPr/>
        </p:nvSpPr>
        <p:spPr>
          <a:xfrm>
            <a:off x="579960" y="332640"/>
            <a:ext cx="7939800" cy="57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Технологию игрового  обучения использую: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CustomShape 5"/>
          <p:cNvSpPr/>
          <p:nvPr/>
        </p:nvSpPr>
        <p:spPr>
          <a:xfrm rot="16200000">
            <a:off x="4508280" y="-1872720"/>
            <a:ext cx="1179360" cy="707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040" rIns="156600" tIns="14040" bIns="14040" anchor="ctr" vert="vert">
            <a:noAutofit/>
          </a:bodyPr>
          <a:p>
            <a:pPr lvl="1" marL="228600" indent="-226440" defTabSz="914400">
              <a:lnSpc>
                <a:spcPct val="90000"/>
              </a:lnSpc>
              <a:spcAft>
                <a:spcPts val="329"/>
              </a:spcAft>
              <a:buClr>
                <a:srgbClr val="0000ff"/>
              </a:buClr>
              <a:buFont typeface="Symbol"/>
              <a:buChar char="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 качестве самостоятельной технологии;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CustomShape 6"/>
          <p:cNvSpPr/>
          <p:nvPr/>
        </p:nvSpPr>
        <p:spPr>
          <a:xfrm rot="16200000">
            <a:off x="4481280" y="-219240"/>
            <a:ext cx="1179360" cy="707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040" rIns="156600" tIns="14040" bIns="14040" anchor="ctr" vert="vert">
            <a:noAutofit/>
          </a:bodyPr>
          <a:p>
            <a:pPr lvl="1" marL="228600" indent="-226440" defTabSz="914400">
              <a:lnSpc>
                <a:spcPct val="90000"/>
              </a:lnSpc>
              <a:spcAft>
                <a:spcPts val="329"/>
              </a:spcAft>
              <a:buClr>
                <a:srgbClr val="0000ff"/>
              </a:buClr>
              <a:buFont typeface="Symbol"/>
              <a:buChar char="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освоения понятия, темы, раздела;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6440" defTabSz="914400">
              <a:lnSpc>
                <a:spcPct val="90000"/>
              </a:lnSpc>
              <a:spcAft>
                <a:spcPts val="329"/>
              </a:spcAft>
              <a:buClr>
                <a:srgbClr val="0000ff"/>
              </a:buClr>
              <a:buFont typeface="Symbol"/>
              <a:buChar char="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 качестве элементов;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CustomShape 7"/>
          <p:cNvSpPr/>
          <p:nvPr/>
        </p:nvSpPr>
        <p:spPr>
          <a:xfrm rot="16200000">
            <a:off x="4508280" y="1377360"/>
            <a:ext cx="1179360" cy="7077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040" rIns="156600" tIns="14040" bIns="14040" anchor="ctr" vert="vert">
            <a:noAutofit/>
          </a:bodyPr>
          <a:p>
            <a:pPr lvl="1" marL="228600" indent="-226440" defTabSz="914400">
              <a:lnSpc>
                <a:spcPct val="90000"/>
              </a:lnSpc>
              <a:spcAft>
                <a:spcPts val="329"/>
              </a:spcAft>
              <a:buClr>
                <a:srgbClr val="0000ff"/>
              </a:buClr>
              <a:buFont typeface="Symbol"/>
              <a:buChar char="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 качестве урока или части его;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lvl="1" marL="228600" indent="-226440" defTabSz="914400">
              <a:lnSpc>
                <a:spcPct val="90000"/>
              </a:lnSpc>
              <a:spcAft>
                <a:spcPts val="329"/>
              </a:spcAft>
              <a:buClr>
                <a:srgbClr val="0000ff"/>
              </a:buClr>
              <a:buFont typeface="Symbol"/>
              <a:buChar char="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 качестве внеклассной работы.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Aft>
                <a:spcPts val="329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Picture 6" descr=""/>
          <p:cNvPicPr/>
          <p:nvPr/>
        </p:nvPicPr>
        <p:blipFill>
          <a:blip r:embed="rId1"/>
          <a:stretch/>
        </p:blipFill>
        <p:spPr>
          <a:xfrm>
            <a:off x="309240" y="4293720"/>
            <a:ext cx="3402360" cy="2561040"/>
          </a:xfrm>
          <a:prstGeom prst="rect">
            <a:avLst/>
          </a:prstGeom>
          <a:ln w="0">
            <a:noFill/>
          </a:ln>
        </p:spPr>
      </p:pic>
      <p:sp>
        <p:nvSpPr>
          <p:cNvPr id="621" name="CustomShape 1"/>
          <p:cNvSpPr/>
          <p:nvPr/>
        </p:nvSpPr>
        <p:spPr>
          <a:xfrm>
            <a:off x="539640" y="2709000"/>
            <a:ext cx="21398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Дидактическая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611640" y="3861000"/>
            <a:ext cx="23475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Компьютерная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6357960" y="3714840"/>
            <a:ext cx="14997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Деловая</a:t>
            </a:r>
            <a:r>
              <a:rPr b="0" lang="ru-RU" sz="1800" spc="-1" strike="noStrike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CustomShape 4"/>
          <p:cNvSpPr/>
          <p:nvPr/>
        </p:nvSpPr>
        <p:spPr>
          <a:xfrm>
            <a:off x="6599160" y="2925000"/>
            <a:ext cx="19400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Игра-путешествие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CustomShape 5"/>
          <p:cNvSpPr/>
          <p:nvPr/>
        </p:nvSpPr>
        <p:spPr>
          <a:xfrm>
            <a:off x="2627640" y="3285000"/>
            <a:ext cx="39772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3200" spc="26" strike="noStrike">
                <a:solidFill>
                  <a:srgbClr val="000000"/>
                </a:solidFill>
                <a:latin typeface="Calibri"/>
                <a:ea typeface="DejaVu Sans"/>
              </a:rPr>
              <a:t>Игровые технологии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CustomShape 6"/>
          <p:cNvSpPr/>
          <p:nvPr/>
        </p:nvSpPr>
        <p:spPr>
          <a:xfrm flipV="1">
            <a:off x="4644000" y="3137400"/>
            <a:ext cx="1725120" cy="284760"/>
          </a:xfrm>
          <a:custGeom>
            <a:avLst/>
            <a:gdLst>
              <a:gd name="textAreaLeft" fmla="*/ 0 w 1725120"/>
              <a:gd name="textAreaRight" fmla="*/ 1725480 w 1725120"/>
              <a:gd name="textAreaTop" fmla="*/ -360 h 284760"/>
              <a:gd name="textAreaBottom" fmla="*/ 284760 h 28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CustomShape 7"/>
          <p:cNvSpPr/>
          <p:nvPr/>
        </p:nvSpPr>
        <p:spPr>
          <a:xfrm>
            <a:off x="4644000" y="3789000"/>
            <a:ext cx="1653120" cy="212760"/>
          </a:xfrm>
          <a:custGeom>
            <a:avLst/>
            <a:gdLst>
              <a:gd name="textAreaLeft" fmla="*/ 0 w 1653120"/>
              <a:gd name="textAreaRight" fmla="*/ 1653480 w 1653120"/>
              <a:gd name="textAreaTop" fmla="*/ 0 h 212760"/>
              <a:gd name="textAreaBottom" fmla="*/ 213120 h 212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8" name="CustomShape 8"/>
          <p:cNvSpPr/>
          <p:nvPr/>
        </p:nvSpPr>
        <p:spPr>
          <a:xfrm flipH="1" flipV="1">
            <a:off x="2336040" y="3137400"/>
            <a:ext cx="1797120" cy="284760"/>
          </a:xfrm>
          <a:custGeom>
            <a:avLst/>
            <a:gdLst>
              <a:gd name="textAreaLeft" fmla="*/ 360 w 1797120"/>
              <a:gd name="textAreaRight" fmla="*/ 1797840 w 1797120"/>
              <a:gd name="textAreaTop" fmla="*/ -360 h 284760"/>
              <a:gd name="textAreaBottom" fmla="*/ 284760 h 28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CustomShape 9"/>
          <p:cNvSpPr/>
          <p:nvPr/>
        </p:nvSpPr>
        <p:spPr>
          <a:xfrm flipH="1">
            <a:off x="2264040" y="3789000"/>
            <a:ext cx="1941120" cy="140760"/>
          </a:xfrm>
          <a:custGeom>
            <a:avLst/>
            <a:gdLst>
              <a:gd name="textAreaLeft" fmla="*/ 360 w 1941120"/>
              <a:gd name="textAreaRight" fmla="*/ 1941840 w 1941120"/>
              <a:gd name="textAreaTop" fmla="*/ 0 h 140760"/>
              <a:gd name="textAreaBottom" fmla="*/ 141120 h 140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0" name="Рисунок 1" descr=""/>
          <p:cNvPicPr/>
          <p:nvPr/>
        </p:nvPicPr>
        <p:blipFill>
          <a:blip r:embed="rId2"/>
          <a:stretch/>
        </p:blipFill>
        <p:spPr>
          <a:xfrm>
            <a:off x="1171800" y="38520"/>
            <a:ext cx="2076840" cy="2769840"/>
          </a:xfrm>
          <a:prstGeom prst="rect">
            <a:avLst/>
          </a:prstGeom>
          <a:ln w="0">
            <a:noFill/>
          </a:ln>
        </p:spPr>
      </p:pic>
      <p:pic>
        <p:nvPicPr>
          <p:cNvPr id="631" name="Рисунок 2" descr=""/>
          <p:cNvPicPr/>
          <p:nvPr/>
        </p:nvPicPr>
        <p:blipFill>
          <a:blip r:embed="rId3"/>
          <a:stretch/>
        </p:blipFill>
        <p:spPr>
          <a:xfrm>
            <a:off x="6098040" y="77760"/>
            <a:ext cx="2138400" cy="2851920"/>
          </a:xfrm>
          <a:prstGeom prst="rect">
            <a:avLst/>
          </a:prstGeom>
          <a:ln w="0">
            <a:noFill/>
          </a:ln>
        </p:spPr>
      </p:pic>
      <p:pic>
        <p:nvPicPr>
          <p:cNvPr id="632" name="Рисунок 3" descr=""/>
          <p:cNvPicPr/>
          <p:nvPr/>
        </p:nvPicPr>
        <p:blipFill>
          <a:blip r:embed="rId4"/>
          <a:stretch/>
        </p:blipFill>
        <p:spPr>
          <a:xfrm>
            <a:off x="6525000" y="4075920"/>
            <a:ext cx="2014200" cy="268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48" dur="3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Picture 5" descr=""/>
          <p:cNvPicPr/>
          <p:nvPr/>
        </p:nvPicPr>
        <p:blipFill>
          <a:blip r:embed="rId1"/>
          <a:stretch/>
        </p:blipFill>
        <p:spPr>
          <a:xfrm>
            <a:off x="2699640" y="3789000"/>
            <a:ext cx="3354480" cy="2511360"/>
          </a:xfrm>
          <a:prstGeom prst="rect">
            <a:avLst/>
          </a:prstGeom>
          <a:ln w="0">
            <a:noFill/>
          </a:ln>
        </p:spPr>
      </p:pic>
      <p:sp>
        <p:nvSpPr>
          <p:cNvPr id="634" name="CustomShape 1"/>
          <p:cNvSpPr/>
          <p:nvPr/>
        </p:nvSpPr>
        <p:spPr>
          <a:xfrm>
            <a:off x="3132000" y="6237360"/>
            <a:ext cx="28094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Весенняя экскурсия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CustomShape 2"/>
          <p:cNvSpPr/>
          <p:nvPr/>
        </p:nvSpPr>
        <p:spPr>
          <a:xfrm>
            <a:off x="6444360" y="3069000"/>
            <a:ext cx="2211480" cy="9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Классный час «Безопасность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на каникулах»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539640" y="2925000"/>
            <a:ext cx="2211480" cy="9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Памятник землякам погибшим в локальных войнах.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CustomShape 4"/>
          <p:cNvSpPr/>
          <p:nvPr/>
        </p:nvSpPr>
        <p:spPr>
          <a:xfrm>
            <a:off x="2699640" y="2853000"/>
            <a:ext cx="3138480" cy="995760"/>
          </a:xfrm>
          <a:prstGeom prst="horizontalScroll">
            <a:avLst>
              <a:gd name="adj" fmla="val 12500"/>
            </a:avLst>
          </a:prstGeom>
          <a:solidFill>
            <a:srgbClr val="ccff66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CustomShape 5"/>
          <p:cNvSpPr/>
          <p:nvPr/>
        </p:nvSpPr>
        <p:spPr>
          <a:xfrm>
            <a:off x="2780280" y="3069000"/>
            <a:ext cx="20012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                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игры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9" name="Рисунок 1" descr=""/>
          <p:cNvPicPr/>
          <p:nvPr/>
        </p:nvPicPr>
        <p:blipFill>
          <a:blip r:embed="rId2"/>
          <a:stretch/>
        </p:blipFill>
        <p:spPr>
          <a:xfrm>
            <a:off x="6419880" y="84240"/>
            <a:ext cx="2235960" cy="2982240"/>
          </a:xfrm>
          <a:prstGeom prst="rect">
            <a:avLst/>
          </a:prstGeom>
          <a:ln w="0">
            <a:noFill/>
          </a:ln>
        </p:spPr>
      </p:pic>
      <p:pic>
        <p:nvPicPr>
          <p:cNvPr id="640" name="Рисунок 2" descr=""/>
          <p:cNvPicPr/>
          <p:nvPr/>
        </p:nvPicPr>
        <p:blipFill>
          <a:blip r:embed="rId3"/>
          <a:stretch/>
        </p:blipFill>
        <p:spPr>
          <a:xfrm>
            <a:off x="734400" y="420120"/>
            <a:ext cx="3927960" cy="220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55" dur="3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179280" y="189000"/>
            <a:ext cx="6694560" cy="8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Картинный диктант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2" name="Picture 9" descr=""/>
          <p:cNvPicPr/>
          <p:nvPr/>
        </p:nvPicPr>
        <p:blipFill>
          <a:blip r:embed="rId1"/>
          <a:stretch/>
        </p:blipFill>
        <p:spPr>
          <a:xfrm>
            <a:off x="1500120" y="1428840"/>
            <a:ext cx="3463920" cy="1495440"/>
          </a:xfrm>
          <a:prstGeom prst="rect">
            <a:avLst/>
          </a:prstGeom>
          <a:ln w="0">
            <a:noFill/>
          </a:ln>
        </p:spPr>
      </p:pic>
      <p:pic>
        <p:nvPicPr>
          <p:cNvPr id="643" name="Picture 10" descr=""/>
          <p:cNvPicPr/>
          <p:nvPr/>
        </p:nvPicPr>
        <p:blipFill>
          <a:blip r:embed="rId2"/>
          <a:stretch/>
        </p:blipFill>
        <p:spPr>
          <a:xfrm>
            <a:off x="6429240" y="500040"/>
            <a:ext cx="1768320" cy="2228760"/>
          </a:xfrm>
          <a:prstGeom prst="rect">
            <a:avLst/>
          </a:prstGeom>
          <a:ln w="0">
            <a:noFill/>
          </a:ln>
        </p:spPr>
      </p:pic>
      <p:pic>
        <p:nvPicPr>
          <p:cNvPr id="644" name="Picture 11" descr=""/>
          <p:cNvPicPr/>
          <p:nvPr/>
        </p:nvPicPr>
        <p:blipFill>
          <a:blip r:embed="rId3"/>
          <a:stretch/>
        </p:blipFill>
        <p:spPr>
          <a:xfrm>
            <a:off x="928800" y="3214800"/>
            <a:ext cx="2797200" cy="2949480"/>
          </a:xfrm>
          <a:prstGeom prst="rect">
            <a:avLst/>
          </a:prstGeom>
          <a:ln w="0">
            <a:noFill/>
          </a:ln>
        </p:spPr>
      </p:pic>
      <p:pic>
        <p:nvPicPr>
          <p:cNvPr id="645" name="Picture 14" descr=""/>
          <p:cNvPicPr/>
          <p:nvPr/>
        </p:nvPicPr>
        <p:blipFill>
          <a:blip r:embed="rId4"/>
          <a:stretch/>
        </p:blipFill>
        <p:spPr>
          <a:xfrm>
            <a:off x="5429160" y="3071880"/>
            <a:ext cx="2566800" cy="268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571320" y="222480"/>
            <a:ext cx="7997760" cy="12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ru-RU" sz="4400" spc="-1" strike="noStrike">
                <a:solidFill>
                  <a:srgbClr val="cc0066"/>
                </a:solidFill>
                <a:latin typeface="Arial Black"/>
                <a:ea typeface="DejaVu Sans"/>
              </a:rPr>
              <a:t>     </a:t>
            </a:r>
            <a:r>
              <a:rPr b="1" lang="ru-RU" sz="4000" spc="-1" strike="noStrike">
                <a:solidFill>
                  <a:srgbClr val="000000"/>
                </a:solidFill>
                <a:latin typeface="Arial Black"/>
                <a:ea typeface="DejaVu Sans"/>
              </a:rPr>
              <a:t>Что я знаю о словах?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CustomShape 2"/>
          <p:cNvSpPr/>
          <p:nvPr/>
        </p:nvSpPr>
        <p:spPr>
          <a:xfrm>
            <a:off x="457200" y="1584000"/>
            <a:ext cx="4005000" cy="49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343080" indent="-340200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нсег          тает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чируь       бегут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ужли        на дорогах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8" name="Picture 10" descr=""/>
          <p:cNvPicPr/>
          <p:nvPr/>
        </p:nvPicPr>
        <p:blipFill>
          <a:blip r:embed="rId1"/>
          <a:stretch/>
        </p:blipFill>
        <p:spPr>
          <a:xfrm>
            <a:off x="5004000" y="1557360"/>
            <a:ext cx="3751200" cy="452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5500800" y="142920"/>
            <a:ext cx="3354480" cy="1139760"/>
          </a:xfrm>
          <a:prstGeom prst="horizontalScroll">
            <a:avLst>
              <a:gd name="adj" fmla="val 12500"/>
            </a:avLst>
          </a:prstGeom>
          <a:solidFill>
            <a:srgbClr val="ccff66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0" name="CustomShape 2"/>
          <p:cNvSpPr/>
          <p:nvPr/>
        </p:nvSpPr>
        <p:spPr>
          <a:xfrm>
            <a:off x="5517720" y="428760"/>
            <a:ext cx="308736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 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Дидактические игры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1" name="Picture 2" descr=""/>
          <p:cNvPicPr/>
          <p:nvPr/>
        </p:nvPicPr>
        <p:blipFill>
          <a:blip r:embed="rId1"/>
          <a:stretch/>
        </p:blipFill>
        <p:spPr>
          <a:xfrm>
            <a:off x="1115640" y="5157360"/>
            <a:ext cx="1901880" cy="949320"/>
          </a:xfrm>
          <a:prstGeom prst="rect">
            <a:avLst/>
          </a:prstGeom>
          <a:ln w="0">
            <a:noFill/>
          </a:ln>
        </p:spPr>
      </p:pic>
      <p:sp>
        <p:nvSpPr>
          <p:cNvPr id="652" name="CustomShape 3"/>
          <p:cNvSpPr/>
          <p:nvPr/>
        </p:nvSpPr>
        <p:spPr>
          <a:xfrm>
            <a:off x="5429160" y="1214280"/>
            <a:ext cx="3282840" cy="14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3" name="CustomShape 4"/>
          <p:cNvSpPr/>
          <p:nvPr/>
        </p:nvSpPr>
        <p:spPr>
          <a:xfrm>
            <a:off x="571320" y="4071960"/>
            <a:ext cx="263988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Игра«Хочу всё знать ?»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4" name="CustomShape 5"/>
          <p:cNvSpPr/>
          <p:nvPr/>
        </p:nvSpPr>
        <p:spPr>
          <a:xfrm>
            <a:off x="5256000" y="2500200"/>
            <a:ext cx="33130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Викторина  «Что это за  слово?»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5" name="Рисунок 1" descr=""/>
          <p:cNvPicPr/>
          <p:nvPr/>
        </p:nvPicPr>
        <p:blipFill>
          <a:blip r:embed="rId2"/>
          <a:stretch/>
        </p:blipFill>
        <p:spPr>
          <a:xfrm>
            <a:off x="270360" y="428760"/>
            <a:ext cx="3979800" cy="2984040"/>
          </a:xfrm>
          <a:prstGeom prst="rect">
            <a:avLst/>
          </a:prstGeom>
          <a:ln w="0">
            <a:noFill/>
          </a:ln>
        </p:spPr>
      </p:pic>
      <p:pic>
        <p:nvPicPr>
          <p:cNvPr id="656" name="Рисунок 2" descr=""/>
          <p:cNvPicPr/>
          <p:nvPr/>
        </p:nvPicPr>
        <p:blipFill>
          <a:blip r:embed="rId3"/>
          <a:stretch/>
        </p:blipFill>
        <p:spPr>
          <a:xfrm>
            <a:off x="5284800" y="3049200"/>
            <a:ext cx="2886840" cy="384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571320" y="504000"/>
            <a:ext cx="7997760" cy="96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Игра «Садовники»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8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" name="CustomShape 3"/>
          <p:cNvSpPr/>
          <p:nvPr/>
        </p:nvSpPr>
        <p:spPr>
          <a:xfrm>
            <a:off x="0" y="361440"/>
            <a:ext cx="9142200" cy="64962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Игра «Садовники»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0" name="CustomShape 4"/>
          <p:cNvSpPr/>
          <p:nvPr/>
        </p:nvSpPr>
        <p:spPr>
          <a:xfrm>
            <a:off x="0" y="4680000"/>
            <a:ext cx="2338200" cy="21762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3               6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CustomShape 5"/>
          <p:cNvSpPr/>
          <p:nvPr/>
        </p:nvSpPr>
        <p:spPr>
          <a:xfrm>
            <a:off x="6804000" y="4680000"/>
            <a:ext cx="2338200" cy="21762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5             8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CustomShape 6"/>
          <p:cNvSpPr/>
          <p:nvPr/>
        </p:nvSpPr>
        <p:spPr>
          <a:xfrm>
            <a:off x="2143080" y="1285920"/>
            <a:ext cx="1077840" cy="90936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25:5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CustomShape 7"/>
          <p:cNvSpPr/>
          <p:nvPr/>
        </p:nvSpPr>
        <p:spPr>
          <a:xfrm>
            <a:off x="3959280" y="887400"/>
            <a:ext cx="1077480" cy="90936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24:4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CustomShape 8"/>
          <p:cNvSpPr/>
          <p:nvPr/>
        </p:nvSpPr>
        <p:spPr>
          <a:xfrm>
            <a:off x="5688000" y="1296000"/>
            <a:ext cx="1077480" cy="9097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42:7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CustomShape 9"/>
          <p:cNvSpPr/>
          <p:nvPr/>
        </p:nvSpPr>
        <p:spPr>
          <a:xfrm>
            <a:off x="4536000" y="1872000"/>
            <a:ext cx="1077480" cy="90936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72:9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CustomShape 10"/>
          <p:cNvSpPr/>
          <p:nvPr/>
        </p:nvSpPr>
        <p:spPr>
          <a:xfrm>
            <a:off x="3312360" y="1896840"/>
            <a:ext cx="1077840" cy="909360"/>
          </a:xfrm>
          <a:prstGeom prst="rect">
            <a:avLst/>
          </a:pr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48:8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CustomShape 11"/>
          <p:cNvSpPr/>
          <p:nvPr/>
        </p:nvSpPr>
        <p:spPr>
          <a:xfrm>
            <a:off x="1440360" y="2400480"/>
            <a:ext cx="1077840" cy="909720"/>
          </a:xfrm>
          <a:prstGeom prst="rect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40:5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CustomShape 12"/>
          <p:cNvSpPr/>
          <p:nvPr/>
        </p:nvSpPr>
        <p:spPr>
          <a:xfrm>
            <a:off x="6336000" y="2304000"/>
            <a:ext cx="1077480" cy="909360"/>
          </a:xfrm>
          <a:prstGeom prst="rect">
            <a:avLst/>
          </a:pr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27:9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CustomShape 13"/>
          <p:cNvSpPr/>
          <p:nvPr/>
        </p:nvSpPr>
        <p:spPr>
          <a:xfrm>
            <a:off x="2700720" y="3168000"/>
            <a:ext cx="1077480" cy="909360"/>
          </a:xfrm>
          <a:prstGeom prst="rect">
            <a:avLst/>
          </a:pr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8:1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CustomShape 14"/>
          <p:cNvSpPr/>
          <p:nvPr/>
        </p:nvSpPr>
        <p:spPr>
          <a:xfrm>
            <a:off x="3888720" y="3192840"/>
            <a:ext cx="1077480" cy="909360"/>
          </a:xfrm>
          <a:prstGeom prst="rect">
            <a:avLst/>
          </a:pr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12:4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CustomShape 15"/>
          <p:cNvSpPr/>
          <p:nvPr/>
        </p:nvSpPr>
        <p:spPr>
          <a:xfrm>
            <a:off x="5112720" y="3192840"/>
            <a:ext cx="1077480" cy="909360"/>
          </a:xfrm>
          <a:prstGeom prst="rect">
            <a:avLst/>
          </a:pr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45:9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CustomShape 1"/>
          <p:cNvSpPr/>
          <p:nvPr/>
        </p:nvSpPr>
        <p:spPr>
          <a:xfrm>
            <a:off x="571320" y="222480"/>
            <a:ext cx="7997760" cy="12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Игра «Зоопарк»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3" name="CustomShape 2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CustomShape 3"/>
          <p:cNvSpPr/>
          <p:nvPr/>
        </p:nvSpPr>
        <p:spPr>
          <a:xfrm>
            <a:off x="576000" y="1008000"/>
            <a:ext cx="1726200" cy="2158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2300dc"/>
                </a:solidFill>
                <a:latin typeface="Arial"/>
                <a:ea typeface="DejaVu Sans"/>
              </a:rPr>
              <a:t>100-55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CustomShape 4"/>
          <p:cNvSpPr/>
          <p:nvPr/>
        </p:nvSpPr>
        <p:spPr>
          <a:xfrm>
            <a:off x="2844720" y="1080000"/>
            <a:ext cx="1617480" cy="21193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94-34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CustomShape 5"/>
          <p:cNvSpPr/>
          <p:nvPr/>
        </p:nvSpPr>
        <p:spPr>
          <a:xfrm>
            <a:off x="7128000" y="5184000"/>
            <a:ext cx="1870200" cy="15102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35+31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CustomShape 6"/>
          <p:cNvSpPr/>
          <p:nvPr/>
        </p:nvSpPr>
        <p:spPr>
          <a:xfrm>
            <a:off x="7056000" y="1116360"/>
            <a:ext cx="1654200" cy="20498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62+17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CustomShape 7"/>
          <p:cNvSpPr/>
          <p:nvPr/>
        </p:nvSpPr>
        <p:spPr>
          <a:xfrm>
            <a:off x="144000" y="3312000"/>
            <a:ext cx="1761840" cy="179820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71-53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CustomShape 8"/>
          <p:cNvSpPr/>
          <p:nvPr/>
        </p:nvSpPr>
        <p:spPr>
          <a:xfrm>
            <a:off x="144000" y="5184000"/>
            <a:ext cx="1833840" cy="152820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52+32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CustomShape 9"/>
          <p:cNvSpPr/>
          <p:nvPr/>
        </p:nvSpPr>
        <p:spPr>
          <a:xfrm>
            <a:off x="7128000" y="3240000"/>
            <a:ext cx="1870200" cy="179820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77-44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1" name="CustomShape 10"/>
          <p:cNvSpPr/>
          <p:nvPr/>
        </p:nvSpPr>
        <p:spPr>
          <a:xfrm>
            <a:off x="5070960" y="1115280"/>
            <a:ext cx="1623240" cy="2050920"/>
          </a:xfrm>
          <a:prstGeom prst="rect">
            <a:avLst/>
          </a:pr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b82236"/>
                </a:solidFill>
                <a:latin typeface="Arial"/>
                <a:ea typeface="DejaVu Sans"/>
              </a:rPr>
              <a:t>99-27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CustomShape 11"/>
          <p:cNvSpPr/>
          <p:nvPr/>
        </p:nvSpPr>
        <p:spPr>
          <a:xfrm>
            <a:off x="2088000" y="3364200"/>
            <a:ext cx="1136520" cy="1314000"/>
          </a:xfrm>
          <a:prstGeom prst="rect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ff"/>
                </a:solidFill>
                <a:latin typeface="Arial"/>
                <a:ea typeface="DejaVu Sans"/>
              </a:rPr>
              <a:t>60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CustomShape 12"/>
          <p:cNvSpPr/>
          <p:nvPr/>
        </p:nvSpPr>
        <p:spPr>
          <a:xfrm>
            <a:off x="3384720" y="3384000"/>
            <a:ext cx="1077480" cy="1270800"/>
          </a:xfrm>
          <a:prstGeom prst="rect">
            <a:avLst/>
          </a:pr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72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CustomShape 13"/>
          <p:cNvSpPr/>
          <p:nvPr/>
        </p:nvSpPr>
        <p:spPr>
          <a:xfrm>
            <a:off x="4643640" y="3384000"/>
            <a:ext cx="1186560" cy="1263600"/>
          </a:xfrm>
          <a:prstGeom prst="rect">
            <a:avLst/>
          </a:pr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84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5" name="CustomShape 14"/>
          <p:cNvSpPr/>
          <p:nvPr/>
        </p:nvSpPr>
        <p:spPr>
          <a:xfrm>
            <a:off x="5976360" y="3353040"/>
            <a:ext cx="1077840" cy="1294200"/>
          </a:xfrm>
          <a:prstGeom prst="rect">
            <a:avLst/>
          </a:pr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18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CustomShape 15"/>
          <p:cNvSpPr/>
          <p:nvPr/>
        </p:nvSpPr>
        <p:spPr>
          <a:xfrm>
            <a:off x="2160000" y="4824000"/>
            <a:ext cx="1078200" cy="1437840"/>
          </a:xfrm>
          <a:prstGeom prst="rect">
            <a:avLst/>
          </a:pr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33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CustomShape 16"/>
          <p:cNvSpPr/>
          <p:nvPr/>
        </p:nvSpPr>
        <p:spPr>
          <a:xfrm>
            <a:off x="3384720" y="4824360"/>
            <a:ext cx="1077480" cy="143784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79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CustomShape 17"/>
          <p:cNvSpPr/>
          <p:nvPr/>
        </p:nvSpPr>
        <p:spPr>
          <a:xfrm>
            <a:off x="4669560" y="4854600"/>
            <a:ext cx="1077480" cy="1437840"/>
          </a:xfrm>
          <a:prstGeom prst="rect">
            <a:avLst/>
          </a:pr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45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CustomShape 18"/>
          <p:cNvSpPr/>
          <p:nvPr/>
        </p:nvSpPr>
        <p:spPr>
          <a:xfrm>
            <a:off x="5904000" y="4824000"/>
            <a:ext cx="1150200" cy="1437840"/>
          </a:xfrm>
          <a:prstGeom prst="rect">
            <a:avLst/>
          </a:pr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66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CustomShape 1"/>
          <p:cNvSpPr/>
          <p:nvPr/>
        </p:nvSpPr>
        <p:spPr>
          <a:xfrm>
            <a:off x="571320" y="222480"/>
            <a:ext cx="7997760" cy="12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Кроссворд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CustomShape 2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2" name="Рисунок 462" descr=""/>
          <p:cNvPicPr/>
          <p:nvPr/>
        </p:nvPicPr>
        <p:blipFill>
          <a:blip r:embed="rId1"/>
          <a:stretch/>
        </p:blipFill>
        <p:spPr>
          <a:xfrm>
            <a:off x="457200" y="642960"/>
            <a:ext cx="8325000" cy="581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CustomShape 1"/>
          <p:cNvSpPr/>
          <p:nvPr/>
        </p:nvSpPr>
        <p:spPr>
          <a:xfrm>
            <a:off x="571320" y="222480"/>
            <a:ext cx="7997760" cy="12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Загадки-обманки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CustomShape 2"/>
          <p:cNvSpPr/>
          <p:nvPr/>
        </p:nvSpPr>
        <p:spPr>
          <a:xfrm>
            <a:off x="457200" y="1604520"/>
            <a:ext cx="8227440" cy="39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CustomShape 3"/>
          <p:cNvSpPr/>
          <p:nvPr/>
        </p:nvSpPr>
        <p:spPr>
          <a:xfrm>
            <a:off x="408960" y="1512000"/>
            <a:ext cx="5421240" cy="1960560"/>
          </a:xfrm>
          <a:prstGeom prst="wedgeEllipseCallout">
            <a:avLst>
              <a:gd name="adj1" fmla="val 78693"/>
              <a:gd name="adj2" fmla="val -6166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По сосне, как в барабан,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Застучал в лесу…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6" name="Рисунок 2" descr=""/>
          <p:cNvPicPr/>
          <p:nvPr/>
        </p:nvPicPr>
        <p:blipFill>
          <a:blip r:embed="rId1"/>
          <a:stretch/>
        </p:blipFill>
        <p:spPr>
          <a:xfrm>
            <a:off x="6084000" y="2493360"/>
            <a:ext cx="2674440" cy="3274560"/>
          </a:xfrm>
          <a:prstGeom prst="rect">
            <a:avLst/>
          </a:prstGeom>
          <a:ln w="0">
            <a:noFill/>
          </a:ln>
        </p:spPr>
      </p:pic>
      <p:sp>
        <p:nvSpPr>
          <p:cNvPr id="697" name="CustomShape 4"/>
          <p:cNvSpPr/>
          <p:nvPr/>
        </p:nvSpPr>
        <p:spPr>
          <a:xfrm>
            <a:off x="3382920" y="4896000"/>
            <a:ext cx="122328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Дятел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642960" y="1143000"/>
            <a:ext cx="7997760" cy="99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1043640" y="1352160"/>
            <a:ext cx="7530120" cy="39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Живем в эпоху нанотехнологий,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 каждый год дает нам новый старт,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То освоение журналов электронных,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А ныне новый наш образовательный стандарт…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3786120" y="785880"/>
            <a:ext cx="1711440" cy="20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9" name="Picture 10" descr=""/>
          <p:cNvPicPr/>
          <p:nvPr/>
        </p:nvPicPr>
        <p:blipFill>
          <a:blip r:embed="rId1"/>
          <a:stretch/>
        </p:blipFill>
        <p:spPr>
          <a:xfrm>
            <a:off x="214200" y="214200"/>
            <a:ext cx="3265560" cy="24447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>
              <a:srgbClr val="000000">
                <a:alpha val="43000"/>
              </a:srgbClr>
            </a:outerShdw>
          </a:effectLst>
        </p:spPr>
      </p:pic>
      <p:pic>
        <p:nvPicPr>
          <p:cNvPr id="700" name="Picture 7" descr=""/>
          <p:cNvPicPr/>
          <p:nvPr/>
        </p:nvPicPr>
        <p:blipFill>
          <a:blip r:embed="rId2"/>
          <a:stretch/>
        </p:blipFill>
        <p:spPr>
          <a:xfrm>
            <a:off x="5572080" y="4071960"/>
            <a:ext cx="3354480" cy="25113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>
              <a:srgbClr val="000000">
                <a:alpha val="43000"/>
              </a:srgbClr>
            </a:outerShdw>
          </a:effectLst>
        </p:spPr>
      </p:pic>
      <p:sp>
        <p:nvSpPr>
          <p:cNvPr id="701" name="CustomShape 2"/>
          <p:cNvSpPr/>
          <p:nvPr/>
        </p:nvSpPr>
        <p:spPr>
          <a:xfrm>
            <a:off x="3000240" y="2786040"/>
            <a:ext cx="3354480" cy="1139760"/>
          </a:xfrm>
          <a:prstGeom prst="horizontalScroll">
            <a:avLst>
              <a:gd name="adj" fmla="val 12500"/>
            </a:avLst>
          </a:prstGeom>
          <a:solidFill>
            <a:srgbClr val="ccff66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CustomShape 3"/>
          <p:cNvSpPr/>
          <p:nvPr/>
        </p:nvSpPr>
        <p:spPr>
          <a:xfrm>
            <a:off x="3159720" y="3143160"/>
            <a:ext cx="310428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 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Компьютерные игры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CustomShape 4"/>
          <p:cNvSpPr/>
          <p:nvPr/>
        </p:nvSpPr>
        <p:spPr>
          <a:xfrm>
            <a:off x="428760" y="2928960"/>
            <a:ext cx="249696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Викторина «Части речи»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4" name="CustomShape 5"/>
          <p:cNvSpPr/>
          <p:nvPr/>
        </p:nvSpPr>
        <p:spPr>
          <a:xfrm>
            <a:off x="6429240" y="2928960"/>
            <a:ext cx="262188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Игра-соревнование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«Наши помощники»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5" name="Рисунок 1" descr=""/>
          <p:cNvPicPr/>
          <p:nvPr/>
        </p:nvPicPr>
        <p:blipFill>
          <a:blip r:embed="rId3"/>
          <a:stretch/>
        </p:blipFill>
        <p:spPr>
          <a:xfrm>
            <a:off x="5572080" y="177840"/>
            <a:ext cx="3427560" cy="2570040"/>
          </a:xfrm>
          <a:prstGeom prst="rect">
            <a:avLst/>
          </a:prstGeom>
          <a:ln w="0">
            <a:noFill/>
          </a:ln>
        </p:spPr>
      </p:pic>
      <p:pic>
        <p:nvPicPr>
          <p:cNvPr id="706" name="Рисунок 3" descr=""/>
          <p:cNvPicPr/>
          <p:nvPr/>
        </p:nvPicPr>
        <p:blipFill>
          <a:blip r:embed="rId4"/>
          <a:stretch/>
        </p:blipFill>
        <p:spPr>
          <a:xfrm>
            <a:off x="214200" y="3956040"/>
            <a:ext cx="3771000" cy="282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after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62" dur="3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65" dur="3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68" dur="3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3000240" y="2857320"/>
            <a:ext cx="3354480" cy="1139760"/>
          </a:xfrm>
          <a:prstGeom prst="horizontalScroll">
            <a:avLst>
              <a:gd name="adj" fmla="val 12500"/>
            </a:avLst>
          </a:prstGeom>
          <a:solidFill>
            <a:srgbClr val="ccff66"/>
          </a:solidFill>
          <a:ln w="2556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8" name="CustomShape 2"/>
          <p:cNvSpPr/>
          <p:nvPr/>
        </p:nvSpPr>
        <p:spPr>
          <a:xfrm>
            <a:off x="3299760" y="3143160"/>
            <a:ext cx="258012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    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Деловые   игры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9" name="Picture 2" descr=""/>
          <p:cNvPicPr/>
          <p:nvPr/>
        </p:nvPicPr>
        <p:blipFill>
          <a:blip r:embed="rId1"/>
          <a:stretch/>
        </p:blipFill>
        <p:spPr>
          <a:xfrm>
            <a:off x="214200" y="214200"/>
            <a:ext cx="3354480" cy="2514960"/>
          </a:xfrm>
          <a:prstGeom prst="rect">
            <a:avLst/>
          </a:prstGeom>
          <a:ln w="190440">
            <a:solidFill>
              <a:srgbClr val="c8c6bd"/>
            </a:solidFill>
            <a:round/>
          </a:ln>
          <a:effectLst>
            <a:outerShdw dir="7190755" dist="50636">
              <a:srgbClr val="000000">
                <a:alpha val="45000"/>
              </a:srgbClr>
            </a:outerShdw>
          </a:effectLst>
        </p:spPr>
      </p:pic>
      <p:sp>
        <p:nvSpPr>
          <p:cNvPr id="710" name="CustomShape 3"/>
          <p:cNvSpPr/>
          <p:nvPr/>
        </p:nvSpPr>
        <p:spPr>
          <a:xfrm>
            <a:off x="3643200" y="428760"/>
            <a:ext cx="1711440" cy="21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CustomShape 4"/>
          <p:cNvSpPr/>
          <p:nvPr/>
        </p:nvSpPr>
        <p:spPr>
          <a:xfrm>
            <a:off x="539640" y="2997000"/>
            <a:ext cx="212076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  «Мир сказок»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2" name="CustomShape 5"/>
          <p:cNvSpPr/>
          <p:nvPr/>
        </p:nvSpPr>
        <p:spPr>
          <a:xfrm>
            <a:off x="6588360" y="2853000"/>
            <a:ext cx="228276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Ролевые игры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CustomShape 6"/>
          <p:cNvSpPr/>
          <p:nvPr/>
        </p:nvSpPr>
        <p:spPr>
          <a:xfrm>
            <a:off x="6429240" y="3714840"/>
            <a:ext cx="23616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4" name="Рисунок 484" descr=""/>
          <p:cNvPicPr/>
          <p:nvPr/>
        </p:nvPicPr>
        <p:blipFill>
          <a:blip r:embed="rId2"/>
          <a:stretch/>
        </p:blipFill>
        <p:spPr>
          <a:xfrm>
            <a:off x="2803680" y="4603680"/>
            <a:ext cx="3684240" cy="1617120"/>
          </a:xfrm>
          <a:prstGeom prst="rect">
            <a:avLst/>
          </a:prstGeom>
          <a:ln w="0">
            <a:noFill/>
          </a:ln>
        </p:spPr>
      </p:pic>
      <p:pic>
        <p:nvPicPr>
          <p:cNvPr id="715" name="Рисунок 1" descr=""/>
          <p:cNvPicPr/>
          <p:nvPr/>
        </p:nvPicPr>
        <p:blipFill>
          <a:blip r:embed="rId3"/>
          <a:stretch/>
        </p:blipFill>
        <p:spPr>
          <a:xfrm>
            <a:off x="5587200" y="305640"/>
            <a:ext cx="3203640" cy="240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CustomShape 1"/>
          <p:cNvSpPr/>
          <p:nvPr/>
        </p:nvSpPr>
        <p:spPr>
          <a:xfrm>
            <a:off x="642960" y="0"/>
            <a:ext cx="7997760" cy="12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 defTabSz="914400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" name="Содержимое 6" descr=""/>
          <p:cNvPicPr/>
          <p:nvPr/>
        </p:nvPicPr>
        <p:blipFill>
          <a:blip r:embed="rId1"/>
          <a:stretch/>
        </p:blipFill>
        <p:spPr>
          <a:xfrm>
            <a:off x="6048000" y="792000"/>
            <a:ext cx="2854440" cy="3068640"/>
          </a:xfrm>
          <a:prstGeom prst="rect">
            <a:avLst/>
          </a:prstGeom>
          <a:ln w="9360">
            <a:noFill/>
          </a:ln>
        </p:spPr>
      </p:pic>
      <p:pic>
        <p:nvPicPr>
          <p:cNvPr id="718" name="Picture 3" descr=""/>
          <p:cNvPicPr/>
          <p:nvPr/>
        </p:nvPicPr>
        <p:blipFill>
          <a:blip r:embed="rId2"/>
          <a:stretch/>
        </p:blipFill>
        <p:spPr>
          <a:xfrm>
            <a:off x="144000" y="720000"/>
            <a:ext cx="2925720" cy="3184920"/>
          </a:xfrm>
          <a:prstGeom prst="rect">
            <a:avLst/>
          </a:prstGeom>
          <a:ln w="0">
            <a:noFill/>
          </a:ln>
        </p:spPr>
      </p:pic>
      <p:sp>
        <p:nvSpPr>
          <p:cNvPr id="719" name="CustomShape 2"/>
          <p:cNvSpPr/>
          <p:nvPr/>
        </p:nvSpPr>
        <p:spPr>
          <a:xfrm>
            <a:off x="4479840" y="-304560"/>
            <a:ext cx="181080" cy="60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0" name="Содержимое 3" descr=""/>
          <p:cNvPicPr/>
          <p:nvPr/>
        </p:nvPicPr>
        <p:blipFill>
          <a:blip r:embed="rId3"/>
          <a:stretch/>
        </p:blipFill>
        <p:spPr>
          <a:xfrm>
            <a:off x="179640" y="4198680"/>
            <a:ext cx="3023280" cy="2085120"/>
          </a:xfrm>
          <a:prstGeom prst="rect">
            <a:avLst/>
          </a:prstGeom>
          <a:ln w="0">
            <a:noFill/>
          </a:ln>
        </p:spPr>
      </p:pic>
      <p:pic>
        <p:nvPicPr>
          <p:cNvPr id="721" name="Содержимое 7" descr=""/>
          <p:cNvPicPr/>
          <p:nvPr/>
        </p:nvPicPr>
        <p:blipFill>
          <a:blip r:embed="rId4"/>
          <a:stretch/>
        </p:blipFill>
        <p:spPr>
          <a:xfrm>
            <a:off x="6079320" y="4393080"/>
            <a:ext cx="2918880" cy="2013120"/>
          </a:xfrm>
          <a:prstGeom prst="rect">
            <a:avLst/>
          </a:prstGeom>
          <a:ln w="0">
            <a:noFill/>
          </a:ln>
        </p:spPr>
      </p:pic>
      <p:pic>
        <p:nvPicPr>
          <p:cNvPr id="722" name="Содержимое 11" descr=""/>
          <p:cNvPicPr/>
          <p:nvPr/>
        </p:nvPicPr>
        <p:blipFill>
          <a:blip r:embed="rId5"/>
          <a:stretch/>
        </p:blipFill>
        <p:spPr>
          <a:xfrm>
            <a:off x="144000" y="4198680"/>
            <a:ext cx="3021120" cy="2063520"/>
          </a:xfrm>
          <a:prstGeom prst="rect">
            <a:avLst/>
          </a:prstGeom>
          <a:ln w="0">
            <a:noFill/>
          </a:ln>
        </p:spPr>
      </p:pic>
      <p:pic>
        <p:nvPicPr>
          <p:cNvPr id="723" name="Рисунок 1" descr=""/>
          <p:cNvPicPr/>
          <p:nvPr/>
        </p:nvPicPr>
        <p:blipFill>
          <a:blip r:embed="rId6"/>
          <a:stretch/>
        </p:blipFill>
        <p:spPr>
          <a:xfrm>
            <a:off x="3168000" y="1896840"/>
            <a:ext cx="2804040" cy="227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75" dur="3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78" dur="3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83" dur="3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2857320" y="642960"/>
            <a:ext cx="5797440" cy="12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CustomShape 2"/>
          <p:cNvSpPr/>
          <p:nvPr/>
        </p:nvSpPr>
        <p:spPr>
          <a:xfrm>
            <a:off x="571320" y="1600200"/>
            <a:ext cx="7997760" cy="452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200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1" lang="ru-RU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Я провела простой эксперимент. Для этого взяла два урока математики на одну тему. Один урок провела в традиционной форме, другой – в игровой. После опроса учащихся 100% учеников выбрали урок в игровой форме как наиболее интересный. В то же время усвоение учебного материала улучшилось на 28%.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А это значит – я на правильном пути!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6" name="Picture 2" descr=""/>
          <p:cNvPicPr/>
          <p:nvPr/>
        </p:nvPicPr>
        <p:blipFill>
          <a:blip r:embed="rId1"/>
          <a:stretch/>
        </p:blipFill>
        <p:spPr>
          <a:xfrm>
            <a:off x="285840" y="214200"/>
            <a:ext cx="2616120" cy="1749240"/>
          </a:xfrm>
          <a:prstGeom prst="rect">
            <a:avLst/>
          </a:prstGeom>
          <a:ln w="190440">
            <a:solidFill>
              <a:srgbClr val="c8c6bd"/>
            </a:solidFill>
            <a:round/>
          </a:ln>
          <a:effectLst>
            <a:outerShdw>
              <a:srgbClr val="000000"/>
            </a:outerShdw>
          </a:effectLst>
        </p:spPr>
      </p:pic>
    </p:spTree>
  </p:cSld>
  <p:transition>
    <p:push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571320" y="214200"/>
            <a:ext cx="7997760" cy="163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Главным показателем  моей работы является устойчивый интерес детей  к учебной деятельности.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CustomShape 2"/>
          <p:cNvSpPr/>
          <p:nvPr/>
        </p:nvSpPr>
        <p:spPr>
          <a:xfrm>
            <a:off x="571320" y="1600200"/>
            <a:ext cx="7997760" cy="452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9" name="Picture 2" descr=""/>
          <p:cNvPicPr/>
          <p:nvPr/>
        </p:nvPicPr>
        <p:blipFill>
          <a:blip r:embed="rId1"/>
          <a:stretch/>
        </p:blipFill>
        <p:spPr>
          <a:xfrm>
            <a:off x="1214280" y="1740240"/>
            <a:ext cx="6288480" cy="43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after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90" dur="2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Picture 4" descr=""/>
          <p:cNvPicPr/>
          <p:nvPr/>
        </p:nvPicPr>
        <p:blipFill>
          <a:blip r:embed="rId1"/>
          <a:stretch/>
        </p:blipFill>
        <p:spPr>
          <a:xfrm>
            <a:off x="827640" y="3069000"/>
            <a:ext cx="3230640" cy="3362040"/>
          </a:xfrm>
          <a:prstGeom prst="rect">
            <a:avLst/>
          </a:prstGeom>
          <a:ln w="9360">
            <a:noFill/>
          </a:ln>
        </p:spPr>
      </p:pic>
      <p:pic>
        <p:nvPicPr>
          <p:cNvPr id="731" name="Picture 5" descr=""/>
          <p:cNvPicPr/>
          <p:nvPr/>
        </p:nvPicPr>
        <p:blipFill>
          <a:blip r:embed="rId2"/>
          <a:stretch/>
        </p:blipFill>
        <p:spPr>
          <a:xfrm>
            <a:off x="0" y="152280"/>
            <a:ext cx="758880" cy="758880"/>
          </a:xfrm>
          <a:prstGeom prst="rect">
            <a:avLst/>
          </a:prstGeom>
          <a:ln w="0">
            <a:noFill/>
          </a:ln>
        </p:spPr>
      </p:pic>
      <p:sp>
        <p:nvSpPr>
          <p:cNvPr id="732" name="CustomShape 1"/>
          <p:cNvSpPr/>
          <p:nvPr/>
        </p:nvSpPr>
        <p:spPr>
          <a:xfrm>
            <a:off x="1285920" y="500040"/>
            <a:ext cx="6068880" cy="32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CustomShape 2"/>
          <p:cNvSpPr/>
          <p:nvPr/>
        </p:nvSpPr>
        <p:spPr>
          <a:xfrm>
            <a:off x="1071360" y="785880"/>
            <a:ext cx="692640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«Тот, кто, обращаясь к старому,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способен открывать новое,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и шагать в ногу со временем,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достоин быть Учителем»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</a:t>
            </a:r>
            <a:r>
              <a:rPr b="1" i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Конфуций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2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nodeType="afterEffect" fill="hold" presetClass="entr" presetID="51">
                                  <p:stCondLst>
                                    <p:cond delay="0"/>
                                  </p:stCondLst>
                                  <p:endCondLst>
                                    <p:cond delay="9000"/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77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 additive="repl">
                                        <p:cTn id="103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 additive="repl">
                                        <p:cTn id="105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571320" y="428760"/>
            <a:ext cx="7997760" cy="11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 defTabSz="914400"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Monotype Corsiva"/>
                <a:ea typeface="DejaVu Sans"/>
              </a:rPr>
              <a:t>СПАСИБО ЗА ВНИМАНИЕ!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5" name="Рисунок 3" descr=""/>
          <p:cNvPicPr/>
          <p:nvPr/>
        </p:nvPicPr>
        <p:blipFill>
          <a:blip r:embed="rId1"/>
          <a:stretch/>
        </p:blipFill>
        <p:spPr>
          <a:xfrm>
            <a:off x="1907640" y="1484640"/>
            <a:ext cx="5181480" cy="403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991800" y="618120"/>
            <a:ext cx="7261200" cy="46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Цель и задачи: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полноценное формирование и развитие способностей ученика самостоятельно очерчивать учебную проблему, формулировать алгоритм ее решения, контролировать процесс и оценивать полученный результат;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 формирование  познавательных и креативных возможностей  у детей , развитие мобильной, самореализующейся личности, способной к обучению на протяжении всей жизни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0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делать  процесс обучения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0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занимательным, создать у детей бодрое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0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рабочее настроение, облегчить преодоление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0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трудностей в усвоении учебного материала.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0"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60"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555480" y="1224000"/>
            <a:ext cx="8226720" cy="26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Проблема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4" name="Объект 3" descr=""/>
          <p:cNvPicPr/>
          <p:nvPr/>
        </p:nvPicPr>
        <p:blipFill>
          <a:blip r:embed="rId1"/>
          <a:stretch/>
        </p:blipFill>
        <p:spPr>
          <a:xfrm>
            <a:off x="4752000" y="3024000"/>
            <a:ext cx="3742200" cy="280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1056240" y="222480"/>
            <a:ext cx="7512840" cy="50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Актуальность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00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Игровые технологии являются составной частью педагогических технологий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6" name="Рисунок 3" descr=""/>
          <p:cNvPicPr/>
          <p:nvPr/>
        </p:nvPicPr>
        <p:blipFill>
          <a:blip r:embed="rId1"/>
          <a:stretch/>
        </p:blipFill>
        <p:spPr>
          <a:xfrm>
            <a:off x="5832000" y="3771360"/>
            <a:ext cx="2877840" cy="220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-214200" y="-3240"/>
            <a:ext cx="9072360" cy="6858000"/>
          </a:xfrm>
          <a:prstGeom prst="rect">
            <a:avLst/>
          </a:prstGeom>
          <a:noFill/>
          <a:ln w="190440">
            <a:solidFill>
              <a:srgbClr val="558ec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CustomShape 2"/>
          <p:cNvSpPr/>
          <p:nvPr/>
        </p:nvSpPr>
        <p:spPr>
          <a:xfrm>
            <a:off x="57240" y="284040"/>
            <a:ext cx="8529480" cy="6283440"/>
          </a:xfrm>
          <a:prstGeom prst="rect">
            <a:avLst/>
          </a:prstGeom>
          <a:noFill/>
          <a:ln w="57240">
            <a:solidFill>
              <a:srgbClr val="558ec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714240" y="1535040"/>
            <a:ext cx="3568680" cy="6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defTabSz="91440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Лозунг</a:t>
            </a:r>
            <a:r>
              <a:rPr b="1" lang="ru-RU" sz="3200" spc="-1" strike="noStrike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Стандартов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CustomShape 4"/>
          <p:cNvSpPr/>
          <p:nvPr/>
        </p:nvSpPr>
        <p:spPr>
          <a:xfrm>
            <a:off x="642960" y="2205000"/>
            <a:ext cx="3927600" cy="157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200" defTabSz="914400">
              <a:lnSpc>
                <a:spcPct val="100000"/>
              </a:lnSpc>
              <a:spcBef>
                <a:spcPts val="720"/>
              </a:spcBef>
              <a:buClr>
                <a:srgbClr val="00b0f0"/>
              </a:buClr>
              <a:buFont typeface="Arial"/>
              <a:buChar char="•"/>
            </a:pPr>
            <a:r>
              <a:rPr b="1" i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Научить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720"/>
              </a:spcBef>
              <a:buClr>
                <a:srgbClr val="00b0f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учиться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CustomShape 5"/>
          <p:cNvSpPr/>
          <p:nvPr/>
        </p:nvSpPr>
        <p:spPr>
          <a:xfrm>
            <a:off x="4572000" y="1535040"/>
            <a:ext cx="3711600" cy="6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defTabSz="914400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chemeClr val="dk2"/>
                </a:solidFill>
                <a:latin typeface="Calibri"/>
                <a:ea typeface="DejaVu Sans"/>
              </a:rPr>
              <a:t>Функции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CustomShape 6"/>
          <p:cNvSpPr/>
          <p:nvPr/>
        </p:nvSpPr>
        <p:spPr>
          <a:xfrm>
            <a:off x="4214880" y="2174760"/>
            <a:ext cx="4068720" cy="303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0200" defTabSz="914400">
              <a:lnSpc>
                <a:spcPct val="100000"/>
              </a:lnSpc>
              <a:spcBef>
                <a:spcPts val="720"/>
              </a:spcBef>
              <a:buClr>
                <a:srgbClr val="000066"/>
              </a:buClr>
              <a:buFont typeface="Arial"/>
              <a:buChar char="•"/>
            </a:pPr>
            <a:r>
              <a:rPr b="1" lang="ru-RU" sz="3600" spc="-1" strike="noStrike">
                <a:solidFill>
                  <a:schemeClr val="dk2"/>
                </a:solidFill>
                <a:latin typeface="Calibri"/>
                <a:ea typeface="DejaVu Sans"/>
              </a:rPr>
              <a:t>Школы</a:t>
            </a:r>
            <a:r>
              <a:rPr b="1" lang="ru-RU" sz="3600" spc="-1" strike="noStrike">
                <a:solidFill>
                  <a:srgbClr val="000066"/>
                </a:solidFill>
                <a:latin typeface="Calibri"/>
                <a:ea typeface="DejaVu Sans"/>
              </a:rPr>
              <a:t>: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корректирующая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720"/>
              </a:spcBef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0200" defTabSz="914400">
              <a:lnSpc>
                <a:spcPct val="100000"/>
              </a:lnSpc>
              <a:spcBef>
                <a:spcPts val="720"/>
              </a:spcBef>
              <a:buClr>
                <a:srgbClr val="000066"/>
              </a:buClr>
              <a:buFont typeface="Arial"/>
              <a:buChar char="•"/>
            </a:pPr>
            <a:r>
              <a:rPr b="1" lang="ru-RU" sz="3600" spc="-1" strike="noStrike">
                <a:solidFill>
                  <a:schemeClr val="dk2"/>
                </a:solidFill>
                <a:latin typeface="Calibri"/>
                <a:ea typeface="DejaVu Sans"/>
              </a:rPr>
              <a:t>Учителя</a:t>
            </a:r>
            <a:r>
              <a:rPr b="1" lang="ru-RU" sz="3600" spc="-1" strike="noStrike">
                <a:solidFill>
                  <a:srgbClr val="4f81bd"/>
                </a:solidFill>
                <a:latin typeface="Calibri"/>
                <a:ea typeface="DejaVu Sans"/>
              </a:rPr>
              <a:t> :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направляющая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3" name="Picture 5" descr=""/>
          <p:cNvPicPr/>
          <p:nvPr/>
        </p:nvPicPr>
        <p:blipFill>
          <a:blip r:embed="rId1"/>
          <a:stretch/>
        </p:blipFill>
        <p:spPr>
          <a:xfrm>
            <a:off x="4071960" y="571320"/>
            <a:ext cx="4282920" cy="853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4143240" y="3643200"/>
            <a:ext cx="4282920" cy="1617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/>
          </a:gradFill>
          <a:ln w="9360">
            <a:solidFill>
              <a:srgbClr val="ff0000"/>
            </a:solidFill>
            <a:round/>
          </a:ln>
          <a:effectLst>
            <a:outerShdw dir="18900000" dist="106914">
              <a:srgbClr val="c050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воспитание  знающих и желающих знать больше, самостоятельно мыслящих, культурных, ответственных молодых людей - будущего нашей страны.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CustomShape 2"/>
          <p:cNvSpPr/>
          <p:nvPr/>
        </p:nvSpPr>
        <p:spPr>
          <a:xfrm>
            <a:off x="4071960" y="1357200"/>
            <a:ext cx="4140000" cy="1313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/>
          </a:gradFill>
          <a:ln w="9360">
            <a:solidFill>
              <a:srgbClr val="ff0000"/>
            </a:solidFill>
            <a:round/>
          </a:ln>
          <a:effectLst>
            <a:outerShdw dir="18900000" dist="106914">
              <a:srgbClr val="c050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воспитание нравственных и эстетических чувств у ребенка , эмоционально-ценностного  отношения к себе и к окружающим;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CustomShape 3"/>
          <p:cNvSpPr/>
          <p:nvPr/>
        </p:nvSpPr>
        <p:spPr>
          <a:xfrm>
            <a:off x="571320" y="714240"/>
            <a:ext cx="3068640" cy="222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/>
          </a:gradFill>
          <a:ln w="9360">
            <a:solidFill>
              <a:srgbClr val="ff0000"/>
            </a:solidFill>
            <a:round/>
          </a:ln>
          <a:effectLst>
            <a:outerShdw dir="18900000" dist="106914">
              <a:srgbClr val="c050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развитие личности школьника, его творческих способностей, интереса к учению, формирование желания и умения учиться;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CustomShape 4"/>
          <p:cNvSpPr/>
          <p:nvPr/>
        </p:nvSpPr>
        <p:spPr>
          <a:xfrm>
            <a:off x="857160" y="4643280"/>
            <a:ext cx="2354040" cy="144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694"/>
              </a:gs>
              <a:gs pos="100000">
                <a:srgbClr val="ffffff"/>
              </a:gs>
            </a:gsLst>
            <a:lin ang="5400000"/>
          </a:gradFill>
          <a:ln w="9360">
            <a:solidFill>
              <a:srgbClr val="ff0000"/>
            </a:solidFill>
            <a:round/>
          </a:ln>
          <a:effectLst>
            <a:outerShdw dir="18900000" dist="106914">
              <a:srgbClr val="c050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Основные задачи начального общего образования: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CustomShape 5"/>
          <p:cNvSpPr/>
          <p:nvPr/>
        </p:nvSpPr>
        <p:spPr>
          <a:xfrm flipV="1">
            <a:off x="1918800" y="3101040"/>
            <a:ext cx="10440" cy="1346760"/>
          </a:xfrm>
          <a:custGeom>
            <a:avLst/>
            <a:gdLst>
              <a:gd name="textAreaLeft" fmla="*/ 0 w 10440"/>
              <a:gd name="textAreaRight" fmla="*/ 10800 w 10440"/>
              <a:gd name="textAreaTop" fmla="*/ -360 h 1346760"/>
              <a:gd name="textAreaBottom" fmla="*/ 1346760 h 1346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CustomShape 6"/>
          <p:cNvSpPr/>
          <p:nvPr/>
        </p:nvSpPr>
        <p:spPr>
          <a:xfrm flipV="1">
            <a:off x="1944720" y="2778840"/>
            <a:ext cx="2124720" cy="1668600"/>
          </a:xfrm>
          <a:custGeom>
            <a:avLst/>
            <a:gdLst>
              <a:gd name="textAreaLeft" fmla="*/ 0 w 2124720"/>
              <a:gd name="textAreaRight" fmla="*/ 2125080 w 2124720"/>
              <a:gd name="textAreaTop" fmla="*/ -360 h 1668600"/>
              <a:gd name="textAreaBottom" fmla="*/ 1668600 h 166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CustomShape 7"/>
          <p:cNvSpPr/>
          <p:nvPr/>
        </p:nvSpPr>
        <p:spPr>
          <a:xfrm flipV="1">
            <a:off x="1944720" y="4350240"/>
            <a:ext cx="2124720" cy="97560"/>
          </a:xfrm>
          <a:custGeom>
            <a:avLst/>
            <a:gdLst>
              <a:gd name="textAreaLeft" fmla="*/ 0 w 2124720"/>
              <a:gd name="textAreaRight" fmla="*/ 2125080 w 2124720"/>
              <a:gd name="textAreaTop" fmla="*/ -360 h 97560"/>
              <a:gd name="textAreaBottom" fmla="*/ 97560 h 97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7" dur="2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1" dur="2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5" dur="2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9"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214200" y="2500200"/>
            <a:ext cx="8674920" cy="19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Игра – это мощный стимул обучения, это разнообразная и сильная мотивация учения.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2" name="Picture 2" descr=""/>
          <p:cNvPicPr/>
          <p:nvPr/>
        </p:nvPicPr>
        <p:blipFill>
          <a:blip r:embed="rId1"/>
          <a:stretch/>
        </p:blipFill>
        <p:spPr>
          <a:xfrm>
            <a:off x="660600" y="4725000"/>
            <a:ext cx="2050560" cy="1558080"/>
          </a:xfrm>
          <a:prstGeom prst="rect">
            <a:avLst/>
          </a:prstGeom>
          <a:ln w="0">
            <a:noFill/>
          </a:ln>
        </p:spPr>
      </p:pic>
      <p:pic>
        <p:nvPicPr>
          <p:cNvPr id="603" name="Picture 4" descr=""/>
          <p:cNvPicPr/>
          <p:nvPr/>
        </p:nvPicPr>
        <p:blipFill>
          <a:blip r:embed="rId2"/>
          <a:stretch/>
        </p:blipFill>
        <p:spPr>
          <a:xfrm>
            <a:off x="6044400" y="4725360"/>
            <a:ext cx="2310840" cy="15404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>
              <a:srgbClr val="000000">
                <a:alpha val="43000"/>
              </a:srgbClr>
            </a:outerShdw>
          </a:effectLst>
        </p:spPr>
      </p:pic>
      <p:sp>
        <p:nvSpPr>
          <p:cNvPr id="604" name="CustomShape 2"/>
          <p:cNvSpPr/>
          <p:nvPr/>
        </p:nvSpPr>
        <p:spPr>
          <a:xfrm>
            <a:off x="3857760" y="714240"/>
            <a:ext cx="4711680" cy="15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5" name="Picture 2" descr=""/>
          <p:cNvPicPr/>
          <p:nvPr/>
        </p:nvPicPr>
        <p:blipFill>
          <a:blip r:embed="rId3"/>
          <a:stretch/>
        </p:blipFill>
        <p:spPr>
          <a:xfrm>
            <a:off x="857160" y="571320"/>
            <a:ext cx="2597760" cy="194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3200400" y="2133720"/>
            <a:ext cx="2435040" cy="2282760"/>
          </a:xfrm>
          <a:prstGeom prst="octagon">
            <a:avLst>
              <a:gd name="adj" fmla="val 28606"/>
            </a:avLst>
          </a:prstGeom>
          <a:solidFill>
            <a:srgbClr val="4f81bd"/>
          </a:solidFill>
          <a:ln w="76320">
            <a:solidFill>
              <a:srgbClr val="1f497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ИГРОВЫЕ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ТЕХНОЛОГИИ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2714760" y="142920"/>
            <a:ext cx="3211560" cy="1269360"/>
          </a:xfrm>
          <a:prstGeom prst="wedgeRoundRectCallout">
            <a:avLst>
              <a:gd name="adj1" fmla="val 3544"/>
              <a:gd name="adj2" fmla="val 102491"/>
              <a:gd name="adj3" fmla="val 16667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8" name="CustomShape 3"/>
          <p:cNvSpPr/>
          <p:nvPr/>
        </p:nvSpPr>
        <p:spPr>
          <a:xfrm>
            <a:off x="714240" y="2143080"/>
            <a:ext cx="1797120" cy="2211480"/>
          </a:xfrm>
          <a:prstGeom prst="wedgeRoundRectCallout">
            <a:avLst>
              <a:gd name="adj1" fmla="val 84688"/>
              <a:gd name="adj2" fmla="val 1843"/>
              <a:gd name="adj3" fmla="val 16667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Тренировка памяти, помогающая учащимся вырабатывать речевые 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умения и навыки.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9" name="CustomShape 4"/>
          <p:cNvSpPr/>
          <p:nvPr/>
        </p:nvSpPr>
        <p:spPr>
          <a:xfrm>
            <a:off x="6019920" y="2143080"/>
            <a:ext cx="2406600" cy="2211480"/>
          </a:xfrm>
          <a:prstGeom prst="wedgeRoundRectCallout">
            <a:avLst>
              <a:gd name="adj1" fmla="val -64542"/>
              <a:gd name="adj2" fmla="val 2587"/>
              <a:gd name="adj3" fmla="val 16667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Активизация деятельности учащихся.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" name="CustomShape 5"/>
          <p:cNvSpPr/>
          <p:nvPr/>
        </p:nvSpPr>
        <p:spPr>
          <a:xfrm>
            <a:off x="2928960" y="5072040"/>
            <a:ext cx="2711520" cy="1282680"/>
          </a:xfrm>
          <a:prstGeom prst="wedgeRoundRectCallout">
            <a:avLst>
              <a:gd name="adj1" fmla="val 5322"/>
              <a:gd name="adj2" fmla="val -100062"/>
              <a:gd name="adj3" fmla="val 16667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b="1" i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Самая актуальная  технология  для учителя начальной школы. 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1" name="CustomShape 6"/>
          <p:cNvSpPr/>
          <p:nvPr/>
        </p:nvSpPr>
        <p:spPr>
          <a:xfrm>
            <a:off x="457200" y="6019920"/>
            <a:ext cx="1216080" cy="39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CustomShape 7"/>
          <p:cNvSpPr/>
          <p:nvPr/>
        </p:nvSpPr>
        <p:spPr>
          <a:xfrm>
            <a:off x="3071880" y="285840"/>
            <a:ext cx="3354480" cy="81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Эффективное средство воспитания познавательных процессов.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MSC_MS_RU_RU_Ed_9_ElementarySchool_2007v_Russia</Template>
  <TotalTime>3483</TotalTime>
  <Application>LibreOffice/24.2.7.2$Windows_X86_64 LibreOffice_project/ee3885777aa7032db5a9b65deec9457448a91162</Application>
  <AppVersion>15.0000</AppVersion>
  <Words>512</Words>
  <Paragraphs>147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2012-07-30T10:37:41Z</dcterms:created>
  <dc:creator>Admin</dc:creator>
  <dc:description>Шаблон оформления
Корпорация Майкрософт</dc:description>
  <dc:language>ru-RU</dc:language>
  <cp:lastModifiedBy/>
  <dcterms:modified xsi:type="dcterms:W3CDTF">2025-02-20T18:44:30Z</dcterms:modified>
  <cp:revision>433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3</vt:i4>
  </property>
  <property fmtid="{D5CDD505-2E9C-101B-9397-08002B2CF9AE}" pid="7" name="PresentationFormat">
    <vt:lpwstr>Экран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26</vt:i4>
  </property>
  <property fmtid="{D5CDD505-2E9C-101B-9397-08002B2CF9AE}" pid="11" name="_TemplateID">
    <vt:lpwstr>TC019087049991</vt:lpwstr>
  </property>
  <property fmtid="{D5CDD505-2E9C-101B-9397-08002B2CF9AE}" pid="12" name="category">
    <vt:lpwstr>Шаблон оформления</vt:lpwstr>
  </property>
</Properties>
</file>