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8" r:id="rId21"/>
    <p:sldId id="280" r:id="rId22"/>
    <p:sldId id="283" r:id="rId23"/>
    <p:sldId id="284" r:id="rId24"/>
    <p:sldId id="287" r:id="rId25"/>
    <p:sldId id="289" r:id="rId26"/>
    <p:sldId id="296" r:id="rId27"/>
    <p:sldId id="297" r:id="rId28"/>
    <p:sldId id="299" r:id="rId29"/>
    <p:sldId id="300" r:id="rId30"/>
    <p:sldId id="301" r:id="rId31"/>
    <p:sldId id="315" r:id="rId32"/>
    <p:sldId id="316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Helvetica Neue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f183f79d8_4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" name="Google Shape;58;gdf183f79d8_4_9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4053b945c1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4053b945c1_0_2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4053b945c1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4053b945c1_0_2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4053b945c1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4053b945c1_0_2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4053b945c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4053b945c1_0_2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4053b945c1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4053b945c1_0_26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4053b945c1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4053b945c1_0_2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3fdd4eaf2d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3fdd4eaf2d_0_16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77fb41b7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377fb41b79_0_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377fb41b7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377fb41b79_0_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377fb41b7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377fb41b79_0_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4053b945c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4053b945c1_0_1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3fdd4eaf2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3fdd4eaf2d_0_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3fdd4eaf2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3fdd4eaf2d_0_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3fdd4eaf2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3fdd4eaf2d_0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3fdd4eaf2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3fdd4eaf2d_0_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3fdd4eaf2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3fdd4eaf2d_0_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36fbf6a15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36fbf6a153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3fdd4eaf2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3fdd4eaf2d_0_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fdd4eaf2d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fdd4eaf2d_0_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377fb41b7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377fb41b79_0_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377fb41b7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377fb41b79_0_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4053b945c1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4053b945c1_0_19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377fb41b7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377fb41b79_0_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4053b945c1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4053b945c1_0_1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4053b945c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4053b945c1_0_1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4053b945c1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4053b945c1_0_2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4053b945c1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4053b945c1_0_20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4053b945c1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4053b945c1_0_2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4053b945c1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4053b945c1_0_19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4053b945c1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4053b945c1_0_2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4053b945c1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4053b945c1_0_2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EXT" type="vertTx">
  <p:cSld name="VERTICAL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 rot="5400000">
            <a:off x="3920399" y="-1256576"/>
            <a:ext cx="4351201" cy="1051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ITLE_AND_VERTICAL_TEXT" type="vertTitleAndTx">
  <p:cSld name="VERTICAL_TITLE_AND_VERTICAL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 rot="5400000">
            <a:off x="7133400" y="1956624"/>
            <a:ext cx="5811901" cy="2628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6"/>
            <a:ext cx="5811900" cy="7734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WITH_TEXT" type="twoTxTwoObj">
  <p:cSld name="TWO_OBJECTS_WITH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901" cy="823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WITH_CAPTION_TEXT" type="objTx">
  <p:cSld name="OBJECT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1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1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101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WITH_CAPTION_TEXT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1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1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101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095216" y="6414767"/>
            <a:ext cx="258585" cy="24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1%80%D1%83%D0%B6%D0%B5%D0%B2%D0%BE" TargetMode="External"/><Relationship Id="rId3" Type="http://schemas.openxmlformats.org/officeDocument/2006/relationships/hyperlink" Target="https://ru.wikipedia.org/wiki/%D0%A4%D1%80%D0%B0%D0%BD%D1%86%D1%83%D0%B7%D1%81%D0%BA%D0%B8%D0%B9_%D1%8F%D0%B7%D1%8B%D0%BA" TargetMode="External"/><Relationship Id="rId7" Type="http://schemas.openxmlformats.org/officeDocument/2006/relationships/hyperlink" Target="https://ru.wikipedia.org/wiki/%D0%9E%D0%B1%D0%BE%D1%80%D0%BA%D0%B0" TargetMode="External"/><Relationship Id="rId12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u.wikipedia.org/wiki/%D0%A0%D1%83%D0%B1%D0%B0%D1%88%D0%BA%D0%B0" TargetMode="External"/><Relationship Id="rId11" Type="http://schemas.openxmlformats.org/officeDocument/2006/relationships/image" Target="../media/image1.jpg"/><Relationship Id="rId5" Type="http://schemas.openxmlformats.org/officeDocument/2006/relationships/hyperlink" Target="https://ru.wikipedia.org/wiki/%D0%9F%D0%BB%D0%B0%D1%82%D1%8C%D0%B5" TargetMode="External"/><Relationship Id="rId10" Type="http://schemas.openxmlformats.org/officeDocument/2006/relationships/hyperlink" Target="https://ru.wikipedia.org/wiki/%D0%9A%D0%BE%D1%81%D1%82%D1%8E%D0%BC" TargetMode="External"/><Relationship Id="rId4" Type="http://schemas.openxmlformats.org/officeDocument/2006/relationships/hyperlink" Target="https://ru.wikipedia.org/wiki/%D0%91%D0%BB%D1%83%D0%B7%D0%B0" TargetMode="External"/><Relationship Id="rId9" Type="http://schemas.openxmlformats.org/officeDocument/2006/relationships/hyperlink" Target="https://ru.wikipedia.org/wiki/%D0%92%D0%BE%D1%80%D0%BE%D1%82%D0%BD%D0%B8%D0%B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8700450" y="0"/>
            <a:ext cx="32796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rPr lang="en-US"/>
              <a:t>ЖАБО</a:t>
            </a:r>
            <a:endParaRPr/>
          </a:p>
        </p:txBody>
      </p:sp>
      <p:sp>
        <p:nvSpPr>
          <p:cNvPr id="61" name="Google Shape;61;p13"/>
          <p:cNvSpPr txBox="1"/>
          <p:nvPr/>
        </p:nvSpPr>
        <p:spPr>
          <a:xfrm>
            <a:off x="8413850" y="542500"/>
            <a:ext cx="3566400" cy="50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50" b="1">
                <a:solidFill>
                  <a:srgbClr val="202122"/>
                </a:solidFill>
                <a:highlight>
                  <a:srgbClr val="FFFFFF"/>
                </a:highlight>
              </a:rPr>
              <a:t>Жабо́</a:t>
            </a:r>
            <a:r>
              <a:rPr lang="en-US" sz="1750">
                <a:solidFill>
                  <a:srgbClr val="202122"/>
                </a:solidFill>
                <a:highlight>
                  <a:srgbClr val="FFFFFF"/>
                </a:highlight>
              </a:rPr>
              <a:t> (</a:t>
            </a:r>
            <a:r>
              <a:rPr lang="en-US" sz="17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фр.</a:t>
            </a:r>
            <a:r>
              <a:rPr lang="en-US" sz="175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lang="en-US" sz="1750" i="1">
                <a:solidFill>
                  <a:srgbClr val="202122"/>
                </a:solidFill>
                <a:highlight>
                  <a:srgbClr val="FFFFFF"/>
                </a:highlight>
              </a:rPr>
              <a:t>jabot</a:t>
            </a:r>
            <a:r>
              <a:rPr lang="en-US" sz="1750">
                <a:solidFill>
                  <a:srgbClr val="202122"/>
                </a:solidFill>
                <a:highlight>
                  <a:srgbClr val="FFFFFF"/>
                </a:highlight>
              </a:rPr>
              <a:t> — «птичий зоб») — отделка </a:t>
            </a:r>
            <a:r>
              <a:rPr lang="en-US" sz="17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блузки</a:t>
            </a:r>
            <a:r>
              <a:rPr lang="en-US" sz="1750">
                <a:solidFill>
                  <a:srgbClr val="202122"/>
                </a:solidFill>
                <a:highlight>
                  <a:srgbClr val="FFFFFF"/>
                </a:highlight>
              </a:rPr>
              <a:t>, </a:t>
            </a:r>
            <a:r>
              <a:rPr lang="en-US" sz="17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платья</a:t>
            </a:r>
            <a:r>
              <a:rPr lang="en-US" sz="1750">
                <a:solidFill>
                  <a:srgbClr val="202122"/>
                </a:solidFill>
                <a:highlight>
                  <a:srgbClr val="FFFFFF"/>
                </a:highlight>
              </a:rPr>
              <a:t> или </a:t>
            </a:r>
            <a:r>
              <a:rPr lang="en-US" sz="17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мужской рубашки</a:t>
            </a:r>
            <a:r>
              <a:rPr lang="en-US" sz="1750">
                <a:solidFill>
                  <a:srgbClr val="202122"/>
                </a:solidFill>
                <a:highlight>
                  <a:srgbClr val="FFFFFF"/>
                </a:highlight>
              </a:rPr>
              <a:t> в виде </a:t>
            </a:r>
            <a:r>
              <a:rPr lang="en-US" sz="17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оборки</a:t>
            </a:r>
            <a:r>
              <a:rPr lang="en-US" sz="1750">
                <a:solidFill>
                  <a:srgbClr val="202122"/>
                </a:solidFill>
                <a:highlight>
                  <a:srgbClr val="FFFFFF"/>
                </a:highlight>
              </a:rPr>
              <a:t> из ткани или </a:t>
            </a:r>
            <a:r>
              <a:rPr lang="en-US" sz="17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кружев</a:t>
            </a:r>
            <a:r>
              <a:rPr lang="en-US" sz="1750">
                <a:solidFill>
                  <a:srgbClr val="202122"/>
                </a:solidFill>
                <a:highlight>
                  <a:srgbClr val="FFFFFF"/>
                </a:highlight>
              </a:rPr>
              <a:t>, спускающейся от горловины вниз по груди, также разновидность </a:t>
            </a:r>
            <a:r>
              <a:rPr lang="en-US" sz="17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воротника</a:t>
            </a:r>
            <a:r>
              <a:rPr lang="en-US" sz="1750">
                <a:solidFill>
                  <a:srgbClr val="202122"/>
                </a:solidFill>
                <a:highlight>
                  <a:srgbClr val="FFFFFF"/>
                </a:highlight>
              </a:rPr>
              <a:t>. Впервые появилось в европейском костюме в XVII веке как деталь мужского </a:t>
            </a:r>
            <a:r>
              <a:rPr lang="en-US" sz="17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костюма</a:t>
            </a:r>
            <a:r>
              <a:rPr lang="en-US" sz="1750">
                <a:solidFill>
                  <a:srgbClr val="202122"/>
                </a:solidFill>
                <a:highlight>
                  <a:srgbClr val="FFFFFF"/>
                </a:highlight>
              </a:rPr>
              <a:t> необычайных размеров, пышности и белизны и богато украшалось кружевами. Практически исчезло из мужской одежды во второй половине XIX века. В женской и детской моде жабо сохраняется поныне</a:t>
            </a:r>
            <a:endParaRPr sz="4300"/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0"/>
            <a:ext cx="417556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166466" y="0"/>
            <a:ext cx="410408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606" y="0"/>
            <a:ext cx="70783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0943" y="198782"/>
            <a:ext cx="4568177" cy="5252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224" y="192438"/>
            <a:ext cx="6250329" cy="655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8035" y="192438"/>
            <a:ext cx="5699741" cy="6403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425" y="141376"/>
            <a:ext cx="4539875" cy="666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525" y="141376"/>
            <a:ext cx="7474225" cy="621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522" y="0"/>
            <a:ext cx="10618773" cy="6959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05" y="307662"/>
            <a:ext cx="6229191" cy="60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2349" y="342850"/>
            <a:ext cx="5885850" cy="599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79" y="185519"/>
            <a:ext cx="7153275" cy="6387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909175" cy="690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6290" y="-174000"/>
            <a:ext cx="385572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 txBox="1"/>
          <p:nvPr/>
        </p:nvSpPr>
        <p:spPr>
          <a:xfrm>
            <a:off x="367900" y="198100"/>
            <a:ext cx="1164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2500"/>
              </a:lnSpc>
              <a:spcBef>
                <a:spcPts val="19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35" y="198100"/>
            <a:ext cx="3727596" cy="59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9831" y="198100"/>
            <a:ext cx="4509619" cy="601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2588" y="256025"/>
            <a:ext cx="4176700" cy="595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1135" y="248833"/>
            <a:ext cx="5084375" cy="561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 rotWithShape="1">
          <a:blip r:embed="rId4">
            <a:alphaModFix/>
          </a:blip>
          <a:srcRect l="19468" r="19615" b="16888"/>
          <a:stretch/>
        </p:blipFill>
        <p:spPr>
          <a:xfrm>
            <a:off x="0" y="50050"/>
            <a:ext cx="335096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/>
          <p:cNvPicPr preferRelativeResize="0"/>
          <p:nvPr/>
        </p:nvPicPr>
        <p:blipFill rotWithShape="1">
          <a:blip r:embed="rId5">
            <a:alphaModFix/>
          </a:blip>
          <a:srcRect t="10952" b="16414"/>
          <a:stretch/>
        </p:blipFill>
        <p:spPr>
          <a:xfrm>
            <a:off x="7823200" y="0"/>
            <a:ext cx="4368800" cy="634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705" y="153537"/>
            <a:ext cx="6550925" cy="655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1098" y="502550"/>
            <a:ext cx="4029075" cy="604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916674" cy="644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5"/>
          <p:cNvPicPr preferRelativeResize="0"/>
          <p:nvPr/>
        </p:nvPicPr>
        <p:blipFill rotWithShape="1">
          <a:blip r:embed="rId3">
            <a:alphaModFix/>
          </a:blip>
          <a:srcRect b="10578"/>
          <a:stretch/>
        </p:blipFill>
        <p:spPr>
          <a:xfrm>
            <a:off x="4332639" y="478948"/>
            <a:ext cx="7117240" cy="5871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" y="50050"/>
            <a:ext cx="3253592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3475" y="346875"/>
            <a:ext cx="3582475" cy="50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7775" y="50050"/>
            <a:ext cx="8544955" cy="645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68800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6950" y="-267275"/>
            <a:ext cx="4824875" cy="723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7825" y="90975"/>
            <a:ext cx="4358496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6807950" cy="680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4"/>
          <p:cNvPicPr preferRelativeResize="0"/>
          <p:nvPr/>
        </p:nvPicPr>
        <p:blipFill rotWithShape="1">
          <a:blip r:embed="rId3">
            <a:alphaModFix/>
          </a:blip>
          <a:srcRect r="20554"/>
          <a:stretch/>
        </p:blipFill>
        <p:spPr>
          <a:xfrm>
            <a:off x="4564819" y="70525"/>
            <a:ext cx="7189860" cy="67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5080000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2" name="Google Shape;292;p46"/>
          <p:cNvPicPr preferRelativeResize="0"/>
          <p:nvPr/>
        </p:nvPicPr>
        <p:blipFill rotWithShape="1">
          <a:blip r:embed="rId3">
            <a:alphaModFix/>
          </a:blip>
          <a:srcRect l="19325"/>
          <a:stretch/>
        </p:blipFill>
        <p:spPr>
          <a:xfrm>
            <a:off x="99472" y="-66537"/>
            <a:ext cx="36836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5777" y="-66525"/>
            <a:ext cx="9786751" cy="672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276824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1624" y="152400"/>
            <a:ext cx="5537454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03713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8513" y="152400"/>
            <a:ext cx="4330308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89302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4102" y="152400"/>
            <a:ext cx="3982787" cy="65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29289" y="152400"/>
            <a:ext cx="2710311" cy="3613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"/>
          <p:cNvSpPr txBox="1"/>
          <p:nvPr/>
        </p:nvSpPr>
        <p:spPr>
          <a:xfrm>
            <a:off x="2561650" y="227900"/>
            <a:ext cx="5400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5300"/>
            <a:ext cx="6381750" cy="51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4350" y="152400"/>
            <a:ext cx="3925248" cy="5889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940" y="1"/>
            <a:ext cx="738845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9269" y="539408"/>
            <a:ext cx="4068418" cy="5779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14900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9700" y="152400"/>
            <a:ext cx="4367734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39834" y="152400"/>
            <a:ext cx="2299767" cy="3451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14900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9700" y="152400"/>
            <a:ext cx="4368799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635897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0697" y="152400"/>
            <a:ext cx="6098902" cy="406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372" y="61412"/>
            <a:ext cx="716549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6617" y="61412"/>
            <a:ext cx="3419475" cy="37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2625" y="3129463"/>
            <a:ext cx="3295650" cy="366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888A09-1BAA-4266-BEF4-A179052A9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81" y="152400"/>
            <a:ext cx="7639050" cy="6705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744" y="119269"/>
            <a:ext cx="9394900" cy="6619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557" y="145774"/>
            <a:ext cx="6648706" cy="671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5039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1457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02" y="0"/>
            <a:ext cx="8534000" cy="656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446500" cy="1325700"/>
          </a:xfrm>
          <a:prstGeom prst="rect">
            <a:avLst/>
          </a:prstGeom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047500" cy="4351200"/>
          </a:xfrm>
          <a:prstGeom prst="rect">
            <a:avLst/>
          </a:prstGeom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975" y="176200"/>
            <a:ext cx="7658100" cy="650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5356" y="1825626"/>
            <a:ext cx="5446643" cy="485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80</Words>
  <Application>Microsoft Office PowerPoint</Application>
  <PresentationFormat>Широкоэкранный</PresentationFormat>
  <Paragraphs>2</Paragraphs>
  <Slides>32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Calibri</vt:lpstr>
      <vt:lpstr>Helvetica Neue</vt:lpstr>
      <vt:lpstr>Arial</vt:lpstr>
      <vt:lpstr>Тема Office</vt:lpstr>
      <vt:lpstr>ЖАБО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ЖАБО</dc:title>
  <dc:creator>Пантелеева Ольга Борисовна</dc:creator>
  <cp:lastModifiedBy>Пантелеева Ольга Борисовна</cp:lastModifiedBy>
  <cp:revision>5</cp:revision>
  <dcterms:modified xsi:type="dcterms:W3CDTF">2025-01-10T10:38:14Z</dcterms:modified>
</cp:coreProperties>
</file>