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7" r:id="rId4"/>
    <p:sldId id="260" r:id="rId5"/>
    <p:sldId id="261" r:id="rId6"/>
    <p:sldId id="259" r:id="rId7"/>
    <p:sldId id="263" r:id="rId8"/>
    <p:sldId id="264" r:id="rId9"/>
    <p:sldId id="266" r:id="rId10"/>
    <p:sldId id="265" r:id="rId11"/>
    <p:sldId id="279" r:id="rId12"/>
    <p:sldId id="267" r:id="rId13"/>
    <p:sldId id="268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89A5D5-815A-4658-9344-160CA5C0C18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EF4107E-CDB6-40B0-8293-E13FD701DC91}">
      <dgm:prSet phldrT="[Текст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/>
            <a:t>. </a:t>
          </a:r>
          <a:r>
            <a:rPr lang="ru-RU" b="1" dirty="0" smtClean="0">
              <a:solidFill>
                <a:srgbClr val="7030A0"/>
              </a:solidFill>
            </a:rPr>
            <a:t>Технологии сохранения и стимулирования здоровья</a:t>
          </a:r>
          <a:r>
            <a:rPr lang="ru-RU" dirty="0" smtClean="0">
              <a:solidFill>
                <a:srgbClr val="7030A0"/>
              </a:solidFill>
            </a:rPr>
            <a:t>.</a:t>
          </a:r>
          <a:endParaRPr lang="ru-RU" dirty="0">
            <a:solidFill>
              <a:srgbClr val="7030A0"/>
            </a:solidFill>
          </a:endParaRPr>
        </a:p>
      </dgm:t>
    </dgm:pt>
    <dgm:pt modelId="{C1D78EB7-6118-4D88-A77B-F90721FFAAE0}" type="parTrans" cxnId="{3C6FD7E5-1002-4857-B058-FCDECA85B5B9}">
      <dgm:prSet/>
      <dgm:spPr/>
      <dgm:t>
        <a:bodyPr/>
        <a:lstStyle/>
        <a:p>
          <a:endParaRPr lang="ru-RU"/>
        </a:p>
      </dgm:t>
    </dgm:pt>
    <dgm:pt modelId="{8C851590-34E9-43D1-883C-FE8D955BCACB}" type="sibTrans" cxnId="{3C6FD7E5-1002-4857-B058-FCDECA85B5B9}">
      <dgm:prSet/>
      <dgm:spPr/>
      <dgm:t>
        <a:bodyPr/>
        <a:lstStyle/>
        <a:p>
          <a:endParaRPr lang="ru-RU"/>
        </a:p>
      </dgm:t>
    </dgm:pt>
    <dgm:pt modelId="{41DD005A-3DD9-4F81-9A59-F35AF790CB33}">
      <dgm:prSet phldrT="[Текст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7030A0"/>
              </a:solidFill>
            </a:rPr>
            <a:t>Технологии обучения здоровому образу жизни</a:t>
          </a:r>
          <a:r>
            <a:rPr lang="ru-RU" b="1" dirty="0" smtClean="0"/>
            <a:t>.</a:t>
          </a:r>
          <a:endParaRPr lang="ru-RU" dirty="0"/>
        </a:p>
      </dgm:t>
    </dgm:pt>
    <dgm:pt modelId="{945D2026-EE87-4149-BA2D-CCAF6FA437DE}" type="parTrans" cxnId="{7D8D237B-3E3D-40EA-B6C2-792EB2F3A74C}">
      <dgm:prSet/>
      <dgm:spPr/>
      <dgm:t>
        <a:bodyPr/>
        <a:lstStyle/>
        <a:p>
          <a:endParaRPr lang="ru-RU"/>
        </a:p>
      </dgm:t>
    </dgm:pt>
    <dgm:pt modelId="{0FE90F4B-DA2B-4A41-A735-DCC0B4CFB939}" type="sibTrans" cxnId="{7D8D237B-3E3D-40EA-B6C2-792EB2F3A74C}">
      <dgm:prSet/>
      <dgm:spPr/>
      <dgm:t>
        <a:bodyPr/>
        <a:lstStyle/>
        <a:p>
          <a:endParaRPr lang="ru-RU"/>
        </a:p>
      </dgm:t>
    </dgm:pt>
    <dgm:pt modelId="{F1FA7A5F-273C-47A5-99CE-240FDBE31EB5}">
      <dgm:prSet phldrT="[Текст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7030A0"/>
              </a:solidFill>
            </a:rPr>
            <a:t>Коррекционные технологии</a:t>
          </a:r>
          <a:endParaRPr lang="ru-RU" dirty="0">
            <a:solidFill>
              <a:srgbClr val="7030A0"/>
            </a:solidFill>
          </a:endParaRPr>
        </a:p>
      </dgm:t>
    </dgm:pt>
    <dgm:pt modelId="{B8F98606-DF10-4FFD-B7C5-DA8EDE78392D}" type="parTrans" cxnId="{C60483B1-C9AE-43EE-9DDD-E0731708B04B}">
      <dgm:prSet/>
      <dgm:spPr/>
      <dgm:t>
        <a:bodyPr/>
        <a:lstStyle/>
        <a:p>
          <a:endParaRPr lang="ru-RU"/>
        </a:p>
      </dgm:t>
    </dgm:pt>
    <dgm:pt modelId="{66DE8EA1-C46F-4B32-B0AC-8B81C03868A5}" type="sibTrans" cxnId="{C60483B1-C9AE-43EE-9DDD-E0731708B04B}">
      <dgm:prSet/>
      <dgm:spPr/>
      <dgm:t>
        <a:bodyPr/>
        <a:lstStyle/>
        <a:p>
          <a:endParaRPr lang="ru-RU"/>
        </a:p>
      </dgm:t>
    </dgm:pt>
    <dgm:pt modelId="{D5350661-05B8-4E0E-B957-E4819FDF772E}" type="pres">
      <dgm:prSet presAssocID="{B089A5D5-815A-4658-9344-160CA5C0C18E}" presName="linearFlow" presStyleCnt="0">
        <dgm:presLayoutVars>
          <dgm:dir/>
          <dgm:resizeHandles val="exact"/>
        </dgm:presLayoutVars>
      </dgm:prSet>
      <dgm:spPr/>
    </dgm:pt>
    <dgm:pt modelId="{EE65D263-505E-4975-BA2A-E109E41BC2E2}" type="pres">
      <dgm:prSet presAssocID="{BEF4107E-CDB6-40B0-8293-E13FD701DC91}" presName="composite" presStyleCnt="0"/>
      <dgm:spPr/>
    </dgm:pt>
    <dgm:pt modelId="{695BA764-5810-4BF6-9E81-97FDB7A96AA3}" type="pres">
      <dgm:prSet presAssocID="{BEF4107E-CDB6-40B0-8293-E13FD701DC91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A7B3CA1-8561-4E4C-B491-28704E206E2A}" type="pres">
      <dgm:prSet presAssocID="{BEF4107E-CDB6-40B0-8293-E13FD701DC91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80523-092C-48F3-BE72-5077C99FDE3F}" type="pres">
      <dgm:prSet presAssocID="{8C851590-34E9-43D1-883C-FE8D955BCACB}" presName="spacing" presStyleCnt="0"/>
      <dgm:spPr/>
    </dgm:pt>
    <dgm:pt modelId="{427713DB-52EE-4915-BD7E-337D92B0B651}" type="pres">
      <dgm:prSet presAssocID="{41DD005A-3DD9-4F81-9A59-F35AF790CB33}" presName="composite" presStyleCnt="0"/>
      <dgm:spPr/>
    </dgm:pt>
    <dgm:pt modelId="{06174809-2482-4456-B035-76EE972E2EC2}" type="pres">
      <dgm:prSet presAssocID="{41DD005A-3DD9-4F81-9A59-F35AF790CB33}" presName="imgShp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2EE24D0-D4A3-49E3-BD49-E572FAA8D096}" type="pres">
      <dgm:prSet presAssocID="{41DD005A-3DD9-4F81-9A59-F35AF790CB3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9A9E65-126B-455C-AA39-5202ACDF3587}" type="pres">
      <dgm:prSet presAssocID="{0FE90F4B-DA2B-4A41-A735-DCC0B4CFB939}" presName="spacing" presStyleCnt="0"/>
      <dgm:spPr/>
    </dgm:pt>
    <dgm:pt modelId="{7821F88A-1E43-41E1-8EFC-27B9C2FEAC8A}" type="pres">
      <dgm:prSet presAssocID="{F1FA7A5F-273C-47A5-99CE-240FDBE31EB5}" presName="composite" presStyleCnt="0"/>
      <dgm:spPr/>
    </dgm:pt>
    <dgm:pt modelId="{556F704B-BD25-4F08-9B44-977893E3EAA8}" type="pres">
      <dgm:prSet presAssocID="{F1FA7A5F-273C-47A5-99CE-240FDBE31EB5}" presName="imgShp" presStyleLbl="fgImgPlac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9BE4196-6255-4EB3-8B26-FE95F2D727E6}" type="pres">
      <dgm:prSet presAssocID="{F1FA7A5F-273C-47A5-99CE-240FDBE31EB5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38C72B-7377-4D75-81DB-EA4898729DDB}" type="presOf" srcId="{BEF4107E-CDB6-40B0-8293-E13FD701DC91}" destId="{EA7B3CA1-8561-4E4C-B491-28704E206E2A}" srcOrd="0" destOrd="0" presId="urn:microsoft.com/office/officeart/2005/8/layout/vList3"/>
    <dgm:cxn modelId="{C60483B1-C9AE-43EE-9DDD-E0731708B04B}" srcId="{B089A5D5-815A-4658-9344-160CA5C0C18E}" destId="{F1FA7A5F-273C-47A5-99CE-240FDBE31EB5}" srcOrd="2" destOrd="0" parTransId="{B8F98606-DF10-4FFD-B7C5-DA8EDE78392D}" sibTransId="{66DE8EA1-C46F-4B32-B0AC-8B81C03868A5}"/>
    <dgm:cxn modelId="{7D8D237B-3E3D-40EA-B6C2-792EB2F3A74C}" srcId="{B089A5D5-815A-4658-9344-160CA5C0C18E}" destId="{41DD005A-3DD9-4F81-9A59-F35AF790CB33}" srcOrd="1" destOrd="0" parTransId="{945D2026-EE87-4149-BA2D-CCAF6FA437DE}" sibTransId="{0FE90F4B-DA2B-4A41-A735-DCC0B4CFB939}"/>
    <dgm:cxn modelId="{97639C96-97E2-4584-A17A-D22AF8C4E544}" type="presOf" srcId="{41DD005A-3DD9-4F81-9A59-F35AF790CB33}" destId="{32EE24D0-D4A3-49E3-BD49-E572FAA8D096}" srcOrd="0" destOrd="0" presId="urn:microsoft.com/office/officeart/2005/8/layout/vList3"/>
    <dgm:cxn modelId="{3C6FD7E5-1002-4857-B058-FCDECA85B5B9}" srcId="{B089A5D5-815A-4658-9344-160CA5C0C18E}" destId="{BEF4107E-CDB6-40B0-8293-E13FD701DC91}" srcOrd="0" destOrd="0" parTransId="{C1D78EB7-6118-4D88-A77B-F90721FFAAE0}" sibTransId="{8C851590-34E9-43D1-883C-FE8D955BCACB}"/>
    <dgm:cxn modelId="{DE60539F-0EE7-4674-855D-890C0857CC13}" type="presOf" srcId="{F1FA7A5F-273C-47A5-99CE-240FDBE31EB5}" destId="{79BE4196-6255-4EB3-8B26-FE95F2D727E6}" srcOrd="0" destOrd="0" presId="urn:microsoft.com/office/officeart/2005/8/layout/vList3"/>
    <dgm:cxn modelId="{6D2D2C98-ADC2-4175-95E8-F1193060DD31}" type="presOf" srcId="{B089A5D5-815A-4658-9344-160CA5C0C18E}" destId="{D5350661-05B8-4E0E-B957-E4819FDF772E}" srcOrd="0" destOrd="0" presId="urn:microsoft.com/office/officeart/2005/8/layout/vList3"/>
    <dgm:cxn modelId="{F12EE6AB-38B8-4462-AB19-DF09EB822CBD}" type="presParOf" srcId="{D5350661-05B8-4E0E-B957-E4819FDF772E}" destId="{EE65D263-505E-4975-BA2A-E109E41BC2E2}" srcOrd="0" destOrd="0" presId="urn:microsoft.com/office/officeart/2005/8/layout/vList3"/>
    <dgm:cxn modelId="{E610C635-2FDB-4FD5-BE5B-DA3C88D63CB8}" type="presParOf" srcId="{EE65D263-505E-4975-BA2A-E109E41BC2E2}" destId="{695BA764-5810-4BF6-9E81-97FDB7A96AA3}" srcOrd="0" destOrd="0" presId="urn:microsoft.com/office/officeart/2005/8/layout/vList3"/>
    <dgm:cxn modelId="{18869897-4A6E-4551-A281-03B3F4130149}" type="presParOf" srcId="{EE65D263-505E-4975-BA2A-E109E41BC2E2}" destId="{EA7B3CA1-8561-4E4C-B491-28704E206E2A}" srcOrd="1" destOrd="0" presId="urn:microsoft.com/office/officeart/2005/8/layout/vList3"/>
    <dgm:cxn modelId="{F1718819-A3F9-4436-A1B2-50BA170F78AB}" type="presParOf" srcId="{D5350661-05B8-4E0E-B957-E4819FDF772E}" destId="{5B080523-092C-48F3-BE72-5077C99FDE3F}" srcOrd="1" destOrd="0" presId="urn:microsoft.com/office/officeart/2005/8/layout/vList3"/>
    <dgm:cxn modelId="{94E7653F-6FAE-46BD-8896-09E6B5C74FD5}" type="presParOf" srcId="{D5350661-05B8-4E0E-B957-E4819FDF772E}" destId="{427713DB-52EE-4915-BD7E-337D92B0B651}" srcOrd="2" destOrd="0" presId="urn:microsoft.com/office/officeart/2005/8/layout/vList3"/>
    <dgm:cxn modelId="{E8974BF1-B0A0-4107-8AC5-78A051C977BE}" type="presParOf" srcId="{427713DB-52EE-4915-BD7E-337D92B0B651}" destId="{06174809-2482-4456-B035-76EE972E2EC2}" srcOrd="0" destOrd="0" presId="urn:microsoft.com/office/officeart/2005/8/layout/vList3"/>
    <dgm:cxn modelId="{4097CD7C-DB86-4AD7-AB04-ECD9F2AAA4C6}" type="presParOf" srcId="{427713DB-52EE-4915-BD7E-337D92B0B651}" destId="{32EE24D0-D4A3-49E3-BD49-E572FAA8D096}" srcOrd="1" destOrd="0" presId="urn:microsoft.com/office/officeart/2005/8/layout/vList3"/>
    <dgm:cxn modelId="{F86F2DBA-7981-4971-B5D3-B7EC6DB686B0}" type="presParOf" srcId="{D5350661-05B8-4E0E-B957-E4819FDF772E}" destId="{5A9A9E65-126B-455C-AA39-5202ACDF3587}" srcOrd="3" destOrd="0" presId="urn:microsoft.com/office/officeart/2005/8/layout/vList3"/>
    <dgm:cxn modelId="{9CF69B92-C764-46D7-BF0C-64C4B5A0253A}" type="presParOf" srcId="{D5350661-05B8-4E0E-B957-E4819FDF772E}" destId="{7821F88A-1E43-41E1-8EFC-27B9C2FEAC8A}" srcOrd="4" destOrd="0" presId="urn:microsoft.com/office/officeart/2005/8/layout/vList3"/>
    <dgm:cxn modelId="{42CE2E27-98EA-42B5-85A6-755568AE21EB}" type="presParOf" srcId="{7821F88A-1E43-41E1-8EFC-27B9C2FEAC8A}" destId="{556F704B-BD25-4F08-9B44-977893E3EAA8}" srcOrd="0" destOrd="0" presId="urn:microsoft.com/office/officeart/2005/8/layout/vList3"/>
    <dgm:cxn modelId="{ACAAF75E-8A6F-4271-83BD-A06611233E77}" type="presParOf" srcId="{7821F88A-1E43-41E1-8EFC-27B9C2FEAC8A}" destId="{79BE4196-6255-4EB3-8B26-FE95F2D727E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7B3CA1-8561-4E4C-B491-28704E206E2A}">
      <dsp:nvSpPr>
        <dsp:cNvPr id="0" name=""/>
        <dsp:cNvSpPr/>
      </dsp:nvSpPr>
      <dsp:spPr>
        <a:xfrm rot="10800000">
          <a:off x="1590154" y="2250"/>
          <a:ext cx="5368208" cy="952045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826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. </a:t>
          </a:r>
          <a:r>
            <a:rPr lang="ru-RU" sz="2600" b="1" kern="1200" dirty="0" smtClean="0">
              <a:solidFill>
                <a:srgbClr val="7030A0"/>
              </a:solidFill>
            </a:rPr>
            <a:t>Технологии сохранения и стимулирования здоровья</a:t>
          </a:r>
          <a:r>
            <a:rPr lang="ru-RU" sz="2600" kern="1200" dirty="0" smtClean="0">
              <a:solidFill>
                <a:srgbClr val="7030A0"/>
              </a:solidFill>
            </a:rPr>
            <a:t>.</a:t>
          </a:r>
          <a:endParaRPr lang="ru-RU" sz="2600" kern="1200" dirty="0">
            <a:solidFill>
              <a:srgbClr val="7030A0"/>
            </a:solidFill>
          </a:endParaRPr>
        </a:p>
      </dsp:txBody>
      <dsp:txXfrm rot="10800000">
        <a:off x="1590154" y="2250"/>
        <a:ext cx="5368208" cy="952045"/>
      </dsp:txXfrm>
    </dsp:sp>
    <dsp:sp modelId="{695BA764-5810-4BF6-9E81-97FDB7A96AA3}">
      <dsp:nvSpPr>
        <dsp:cNvPr id="0" name=""/>
        <dsp:cNvSpPr/>
      </dsp:nvSpPr>
      <dsp:spPr>
        <a:xfrm>
          <a:off x="1114131" y="2250"/>
          <a:ext cx="952045" cy="9520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EE24D0-D4A3-49E3-BD49-E572FAA8D096}">
      <dsp:nvSpPr>
        <dsp:cNvPr id="0" name=""/>
        <dsp:cNvSpPr/>
      </dsp:nvSpPr>
      <dsp:spPr>
        <a:xfrm rot="10800000">
          <a:off x="1590154" y="1238489"/>
          <a:ext cx="5368208" cy="952045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826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7030A0"/>
              </a:solidFill>
            </a:rPr>
            <a:t>Технологии обучения здоровому образу жизни</a:t>
          </a:r>
          <a:r>
            <a:rPr lang="ru-RU" sz="2600" b="1" kern="1200" dirty="0" smtClean="0"/>
            <a:t>.</a:t>
          </a:r>
          <a:endParaRPr lang="ru-RU" sz="2600" kern="1200" dirty="0"/>
        </a:p>
      </dsp:txBody>
      <dsp:txXfrm rot="10800000">
        <a:off x="1590154" y="1238489"/>
        <a:ext cx="5368208" cy="952045"/>
      </dsp:txXfrm>
    </dsp:sp>
    <dsp:sp modelId="{06174809-2482-4456-B035-76EE972E2EC2}">
      <dsp:nvSpPr>
        <dsp:cNvPr id="0" name=""/>
        <dsp:cNvSpPr/>
      </dsp:nvSpPr>
      <dsp:spPr>
        <a:xfrm>
          <a:off x="1114131" y="1238489"/>
          <a:ext cx="952045" cy="9520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E4196-6255-4EB3-8B26-FE95F2D727E6}">
      <dsp:nvSpPr>
        <dsp:cNvPr id="0" name=""/>
        <dsp:cNvSpPr/>
      </dsp:nvSpPr>
      <dsp:spPr>
        <a:xfrm rot="10800000">
          <a:off x="1590154" y="2474727"/>
          <a:ext cx="5368208" cy="952045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826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7030A0"/>
              </a:solidFill>
            </a:rPr>
            <a:t>Коррекционные технологии</a:t>
          </a:r>
          <a:endParaRPr lang="ru-RU" sz="2600" kern="1200" dirty="0">
            <a:solidFill>
              <a:srgbClr val="7030A0"/>
            </a:solidFill>
          </a:endParaRPr>
        </a:p>
      </dsp:txBody>
      <dsp:txXfrm rot="10800000">
        <a:off x="1590154" y="2474727"/>
        <a:ext cx="5368208" cy="952045"/>
      </dsp:txXfrm>
    </dsp:sp>
    <dsp:sp modelId="{556F704B-BD25-4F08-9B44-977893E3EAA8}">
      <dsp:nvSpPr>
        <dsp:cNvPr id="0" name=""/>
        <dsp:cNvSpPr/>
      </dsp:nvSpPr>
      <dsp:spPr>
        <a:xfrm>
          <a:off x="1114131" y="2474727"/>
          <a:ext cx="952045" cy="9520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5C4E-19B4-45C5-B92E-933B771652CF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AC4C-A90A-49D5-8A51-C39C599D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5C4E-19B4-45C5-B92E-933B771652CF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AC4C-A90A-49D5-8A51-C39C599D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5C4E-19B4-45C5-B92E-933B771652CF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AC4C-A90A-49D5-8A51-C39C599D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5C4E-19B4-45C5-B92E-933B771652CF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AC4C-A90A-49D5-8A51-C39C599D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5C4E-19B4-45C5-B92E-933B771652CF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AC4C-A90A-49D5-8A51-C39C599D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5C4E-19B4-45C5-B92E-933B771652CF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AC4C-A90A-49D5-8A51-C39C599D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5C4E-19B4-45C5-B92E-933B771652CF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AC4C-A90A-49D5-8A51-C39C599D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5C4E-19B4-45C5-B92E-933B771652CF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AC4C-A90A-49D5-8A51-C39C599D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5C4E-19B4-45C5-B92E-933B771652CF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AC4C-A90A-49D5-8A51-C39C599D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5C4E-19B4-45C5-B92E-933B771652CF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AC4C-A90A-49D5-8A51-C39C599D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5C4E-19B4-45C5-B92E-933B771652CF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AC4C-A90A-49D5-8A51-C39C599D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05C4E-19B4-45C5-B92E-933B771652CF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AAC4C-A90A-49D5-8A51-C39C599D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0079-047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113" cy="68691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00100" y="1428736"/>
            <a:ext cx="727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«Совместная деятельность с детьми с включением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здоровьесберегающих технологий»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8" y="3500438"/>
            <a:ext cx="31357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Воспитатель: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Кордюкова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Ольга Викторовна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кв.категории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МБДОУ «Детский сад №97»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1934" y="5786454"/>
            <a:ext cx="2018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Дзержинск,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14338" name="Picture 2" descr="http://97dzn.dounn.ru/sites/default/files/IMG_7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857496"/>
            <a:ext cx="2370131" cy="34123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85720" y="428604"/>
            <a:ext cx="83582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«Детский сад № 97»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0079-047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214290"/>
            <a:ext cx="2312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Сказкотерапия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857232"/>
            <a:ext cx="4256087" cy="2857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193" name="Picture 1" descr="C:\Users\гыук\Desktop\Безымянн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571876"/>
            <a:ext cx="4576755" cy="291739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8194" name="Picture 2" descr="C:\Users\гыук\Desktop\Безымянный.jpg"/>
          <p:cNvPicPr>
            <a:picLocks noChangeAspect="1" noChangeArrowheads="1"/>
          </p:cNvPicPr>
          <p:nvPr/>
        </p:nvPicPr>
        <p:blipFill>
          <a:blip r:embed="rId5" cstate="print"/>
          <a:srcRect l="1476" r="2558"/>
          <a:stretch>
            <a:fillRect/>
          </a:stretch>
        </p:blipFill>
        <p:spPr bwMode="auto">
          <a:xfrm>
            <a:off x="5072066" y="1214422"/>
            <a:ext cx="3429024" cy="221457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sp>
        <p:nvSpPr>
          <p:cNvPr id="8196" name="AutoShape 4" descr="https://catherineasquithgallery.com/uploads/posts/2021-03/thumbs/1614587373_15-p-kartinki-skazki-na-belom-fone-1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2" name="AutoShape 10" descr="https://catherineasquithgallery.com/uploads/posts/2021-03/1614587395_24-p-kartinki-skazki-na-belom-fone-2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4" name="AutoShape 12" descr="https://catherineasquithgallery.com/uploads/posts/2021-03/1614587395_24-p-kartinki-skazki-na-belom-fone-2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6" name="AutoShape 14" descr="https://catherineasquithgallery.com/uploads/posts/2021-03/thumbs/1614587373_15-p-kartinki-skazki-na-belom-fone-1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7" name="Picture 15" descr="C:\Users\гыук\Desktop\1614587373_15-p-kartinki-skazki-na-belom-fone-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4071942"/>
            <a:ext cx="3055063" cy="2314210"/>
          </a:xfrm>
          <a:prstGeom prst="rect">
            <a:avLst/>
          </a:prstGeom>
          <a:noFill/>
        </p:spPr>
      </p:pic>
      <p:pic>
        <p:nvPicPr>
          <p:cNvPr id="8209" name="Picture 17" descr="https://fsd.multiurok.ru/html/2019/11/09/s_5dc630740017b/1249403_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214290"/>
            <a:ext cx="1681469" cy="1199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0079-047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488" y="214290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Пальчиковая гимнастика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20" y="5715016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Песочная терапия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гыук\Desktop\ольга зуева\IMG_20201005_090535.jpg"/>
          <p:cNvPicPr>
            <a:picLocks noChangeAspect="1" noChangeArrowheads="1"/>
          </p:cNvPicPr>
          <p:nvPr/>
        </p:nvPicPr>
        <p:blipFill>
          <a:blip r:embed="rId3" cstate="print"/>
          <a:srcRect l="10937" t="23958" r="6250" b="19791"/>
          <a:stretch>
            <a:fillRect/>
          </a:stretch>
        </p:blipFill>
        <p:spPr bwMode="auto">
          <a:xfrm>
            <a:off x="785786" y="714356"/>
            <a:ext cx="3505754" cy="221457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4099" name="Picture 3" descr="C:\Users\гыук\Desktop\ольга зуева\IMG_20201005_090542.jpg"/>
          <p:cNvPicPr>
            <a:picLocks noChangeAspect="1" noChangeArrowheads="1"/>
          </p:cNvPicPr>
          <p:nvPr/>
        </p:nvPicPr>
        <p:blipFill>
          <a:blip r:embed="rId4" cstate="print"/>
          <a:srcRect l="17969" t="16666" b="17708"/>
          <a:stretch>
            <a:fillRect/>
          </a:stretch>
        </p:blipFill>
        <p:spPr bwMode="auto">
          <a:xfrm>
            <a:off x="4500562" y="714356"/>
            <a:ext cx="3690948" cy="221457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248" y="3286124"/>
            <a:ext cx="4133019" cy="309976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3" name="Рисунок 12" descr="C:\Windows\System32\config\systemprofile\Desktop\фото детский сад\ясли\проект адаптация\DSC04113.JPG"/>
          <p:cNvPicPr/>
          <p:nvPr/>
        </p:nvPicPr>
        <p:blipFill>
          <a:blip r:embed="rId6" cstate="print"/>
          <a:srcRect l="1720" t="41720" r="19453"/>
          <a:stretch>
            <a:fillRect/>
          </a:stretch>
        </p:blipFill>
        <p:spPr bwMode="auto">
          <a:xfrm>
            <a:off x="500034" y="3286124"/>
            <a:ext cx="3571900" cy="221457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0079-047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214290"/>
            <a:ext cx="7670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Упражнения с элементами дыхательной гимнастики</a:t>
            </a:r>
            <a:endParaRPr lang="ru-RU" dirty="0"/>
          </a:p>
        </p:txBody>
      </p:sp>
      <p:pic>
        <p:nvPicPr>
          <p:cNvPr id="6146" name="Picture 2" descr="C:\Users\гыук\Desktop\ольга зуева\IMG_20200127_1537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85795"/>
            <a:ext cx="4000527" cy="292895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6147" name="Picture 3" descr="C:\Users\гыук\Desktop\Безымянн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786190"/>
            <a:ext cx="4933950" cy="254317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6149" name="Picture 5" descr="https://s.fishki.net/upload/users/2018/03/21/286465/6ed340d643440af9c15d73a0aa77fff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4346" y="3571876"/>
            <a:ext cx="4000468" cy="2666979"/>
          </a:xfrm>
          <a:prstGeom prst="rect">
            <a:avLst/>
          </a:prstGeom>
          <a:noFill/>
        </p:spPr>
      </p:pic>
      <p:pic>
        <p:nvPicPr>
          <p:cNvPr id="6151" name="Picture 7" descr="https://dou8.lmn.su/images/pedagogi/pedagogicheskaya-kopilka/SujazovaIG/08_1_5c991b39973ba_5c9b25c774c1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429255" y="928670"/>
            <a:ext cx="2571768" cy="2733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0079-047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214290"/>
            <a:ext cx="7227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Бодрящая гимнастика и гимнастика пробуждения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3500438"/>
            <a:ext cx="2589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«Дорожки здоровья»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000504"/>
            <a:ext cx="4288290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широко используем босохождение </a:t>
            </a:r>
          </a:p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массажным дорожкам – оно </a:t>
            </a:r>
          </a:p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проводится в сочетании с контрастными</a:t>
            </a:r>
          </a:p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воздушными ваннами ежедневно, до и</a:t>
            </a:r>
          </a:p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после дневного сна. Массажную дорожку</a:t>
            </a:r>
          </a:p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составляют из пособий и предметов, </a:t>
            </a:r>
          </a:p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способствующих массажу стопы </a:t>
            </a:r>
          </a:p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(ребристая дорожка, резиновые коврики,</a:t>
            </a:r>
          </a:p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кольца с шипами и др</a:t>
            </a:r>
            <a:endParaRPr lang="ru-RU" sz="1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гыук\Desktop\ольга зуева\IMG_20200319_150943.jpg"/>
          <p:cNvPicPr>
            <a:picLocks noChangeAspect="1" noChangeArrowheads="1"/>
          </p:cNvPicPr>
          <p:nvPr/>
        </p:nvPicPr>
        <p:blipFill>
          <a:blip r:embed="rId3" cstate="print"/>
          <a:srcRect l="19444" t="7291" r="27778"/>
          <a:stretch>
            <a:fillRect/>
          </a:stretch>
        </p:blipFill>
        <p:spPr bwMode="auto">
          <a:xfrm>
            <a:off x="4214810" y="928670"/>
            <a:ext cx="1464073" cy="342900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642918"/>
            <a:ext cx="1643074" cy="276850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5984" y="642918"/>
            <a:ext cx="1643074" cy="271464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7884" y="714356"/>
            <a:ext cx="2408844" cy="321179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67" b="18532"/>
          <a:stretch>
            <a:fillRect/>
          </a:stretch>
        </p:blipFill>
        <p:spPr>
          <a:xfrm>
            <a:off x="5000628" y="3786190"/>
            <a:ext cx="2564904" cy="257176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5" name="Picture 68" descr="https://stickerup.ru/pictures/product/middle/5646_middl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80993">
            <a:off x="7125754" y="3435456"/>
            <a:ext cx="900384" cy="1060434"/>
          </a:xfrm>
          <a:prstGeom prst="rect">
            <a:avLst/>
          </a:prstGeom>
          <a:noFill/>
        </p:spPr>
      </p:pic>
      <p:pic>
        <p:nvPicPr>
          <p:cNvPr id="16" name="Picture 10" descr="https://i.pinimg.com/originals/19/3f/3b/193f3bd2a91dba37d091978c08f046a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500894" y="4429132"/>
            <a:ext cx="1643106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0079-047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5020402"/>
            <a:ext cx="860376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Конечная цель использования здоровьесберегающих технологий по ФГОС ДО  —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сохранение и укрепление здоровья детей, что служит обязательным условием повышения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результативности воспитательно-образовательного процесса.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Только здоровый ребенок может стать хорошим человеком и успешной личностью. 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1604" y="3500438"/>
            <a:ext cx="5857916" cy="1000132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Спасибо за внимание!</a:t>
            </a:r>
          </a:p>
        </p:txBody>
      </p:sp>
      <p:pic>
        <p:nvPicPr>
          <p:cNvPr id="7169" name="Picture 1" descr="C:\Users\гыук\Desktop\Безымянный.jpg"/>
          <p:cNvPicPr>
            <a:picLocks noChangeAspect="1" noChangeArrowheads="1"/>
          </p:cNvPicPr>
          <p:nvPr/>
        </p:nvPicPr>
        <p:blipFill>
          <a:blip r:embed="rId3" cstate="print"/>
          <a:srcRect l="5792" r="39189"/>
          <a:stretch>
            <a:fillRect/>
          </a:stretch>
        </p:blipFill>
        <p:spPr bwMode="auto">
          <a:xfrm>
            <a:off x="2786050" y="428604"/>
            <a:ext cx="3286148" cy="315929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0079-047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090192" y="118595"/>
            <a:ext cx="80538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«Здоровый ребенок – успешный ребенок»</a:t>
            </a:r>
            <a:br>
              <a:rPr kumimoji="0" lang="ru-RU" sz="32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32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«Здоровье даром не дается, за него надо бороться» </a:t>
            </a:r>
            <a:endParaRPr kumimoji="0" lang="ru-RU" sz="3200" b="1" i="0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281" y="4286256"/>
            <a:ext cx="907504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Исследованиями  отечественных и зарубежных ученых </a:t>
            </a:r>
          </a:p>
          <a:p>
            <a:pPr algn="ctr"/>
            <a:r>
              <a:rPr lang="ru-RU" sz="2800" dirty="0" smtClean="0">
                <a:latin typeface="Monotype Corsiva" pitchFamily="66" charset="0"/>
              </a:rPr>
              <a:t>давно  установлено, что здоровье  человека </a:t>
            </a:r>
          </a:p>
          <a:p>
            <a:pPr algn="ctr"/>
            <a:r>
              <a:rPr lang="ru-RU" sz="2800" dirty="0" smtClean="0">
                <a:latin typeface="Monotype Corsiva" pitchFamily="66" charset="0"/>
              </a:rPr>
              <a:t> лишь на 7-8 % зависит от успехов здравоохранения</a:t>
            </a:r>
          </a:p>
          <a:p>
            <a:pPr algn="ctr"/>
            <a:r>
              <a:rPr lang="ru-RU" sz="2800" dirty="0" smtClean="0">
                <a:latin typeface="Monotype Corsiva" pitchFamily="66" charset="0"/>
              </a:rPr>
              <a:t>и на 50% от образа жизни.</a:t>
            </a:r>
          </a:p>
          <a:p>
            <a:endParaRPr lang="ru-RU" dirty="0"/>
          </a:p>
        </p:txBody>
      </p:sp>
      <p:sp>
        <p:nvSpPr>
          <p:cNvPr id="14338" name="AutoShape 2" descr="https://e.mail.ru/api/v1/messages/attaches/view?id=7kLgs8uWG3E4PXChYSA6S9nf:r3XXemFwcBe&amp;type=cloud_stock&amp;x-email=bashkirova1974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9" name="Picture 3" descr="C:\Users\гыук\Desktop\IMG_20200127_1537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357298"/>
            <a:ext cx="4500594" cy="2714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0079-047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500034" y="346154"/>
            <a:ext cx="8358246" cy="37856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 моей работы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заложить основы здорового образа жизни  у детей 2-3 лет посредством использования  в режиме дня здоровьесберегающих технологий.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адачи: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Систематизация  материала  по физкультурно-оздоровительной работе с детьми раннего возраста;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 комфортной  развивающей предметно-пространственной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среды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в группе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положительного эмоционального настроя и снятие психоэмоционального напряжения у малышей;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Научить воспитанников использовать полученные знания в повседневной жизни.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4348" y="4643446"/>
            <a:ext cx="7858180" cy="1785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14348" y="4572008"/>
            <a:ext cx="771530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«Здоровье детей — здоровье нации!». Этот лозунг нашел свое отражение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Федеральном  государственном образовательном стандарте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дошкольного образования.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Согласно  ФГОС  ДО  одним из приоритетных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направлений деятельности дошкольного учреждения  является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физкультурно-оздоровительной работы,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том числе и путем использования здоровьесберегающих технологий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 descr="https://u30190.caduk.ru/images/fgos_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786190"/>
            <a:ext cx="3346460" cy="8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0079-047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214290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Основа здоровой среды пребывания малышей в группе - прежде всего это создание благоприятных гигиенических, педагогических и эстетических условий и комфортной психологической обстановки.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2" descr="C:\Windows\System32\config\systemprofile\Desktop\ясли\фото к паспорту группы\IMG-2dd758337572a0a2fbe6836c873ba6b6-V.jpg"/>
          <p:cNvPicPr>
            <a:picLocks noChangeAspect="1" noChangeArrowheads="1"/>
          </p:cNvPicPr>
          <p:nvPr/>
        </p:nvPicPr>
        <p:blipFill>
          <a:blip r:embed="rId3" cstate="print"/>
          <a:srcRect l="26216" r="8560"/>
          <a:stretch>
            <a:fillRect/>
          </a:stretch>
        </p:blipFill>
        <p:spPr bwMode="auto">
          <a:xfrm>
            <a:off x="4929190" y="1214422"/>
            <a:ext cx="3460746" cy="2305066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Рисунок 2" descr="C:\Windows\System32\config\systemprofile\Desktop\ясли\фото к паспорту группы\IMG-712abf2cd0a7ebcd40987d7808a00950-V.jpg"/>
          <p:cNvPicPr>
            <a:picLocks noChangeAspect="1" noChangeArrowheads="1"/>
          </p:cNvPicPr>
          <p:nvPr/>
        </p:nvPicPr>
        <p:blipFill>
          <a:blip r:embed="rId4" cstate="print"/>
          <a:srcRect t="2222" r="12192" b="20599"/>
          <a:stretch>
            <a:fillRect/>
          </a:stretch>
        </p:blipFill>
        <p:spPr bwMode="auto">
          <a:xfrm>
            <a:off x="4714876" y="3643314"/>
            <a:ext cx="4000528" cy="272963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Рисунок 2" descr="C:\Windows\System32\config\systemprofile\Desktop\ясли\фото к паспорту группы\IMG-f8f7371cae3b1186e187e1e238f2dc5b-V.jpg"/>
          <p:cNvPicPr>
            <a:picLocks noChangeAspect="1" noChangeArrowheads="1"/>
          </p:cNvPicPr>
          <p:nvPr/>
        </p:nvPicPr>
        <p:blipFill>
          <a:blip r:embed="rId5" cstate="print"/>
          <a:srcRect t="15442" r="3664" b="21979"/>
          <a:stretch>
            <a:fillRect/>
          </a:stretch>
        </p:blipFill>
        <p:spPr bwMode="auto">
          <a:xfrm>
            <a:off x="714348" y="1214422"/>
            <a:ext cx="4071966" cy="2286016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Рисунок 3" descr="C:\Windows\System32\config\systemprofile\Desktop\ясли\фото к паспорту группы\IMG-95aaa214869caca21312ad1e06362704-V.jpg"/>
          <p:cNvPicPr>
            <a:picLocks noChangeAspect="1" noChangeArrowheads="1"/>
          </p:cNvPicPr>
          <p:nvPr/>
        </p:nvPicPr>
        <p:blipFill>
          <a:blip r:embed="rId6" cstate="print"/>
          <a:srcRect l="32849" t="6831" r="31775"/>
          <a:stretch>
            <a:fillRect/>
          </a:stretch>
        </p:blipFill>
        <p:spPr bwMode="auto">
          <a:xfrm>
            <a:off x="2571736" y="3643314"/>
            <a:ext cx="2030400" cy="2714644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" name="Рисунок 2" descr="C:\Windows\System32\config\systemprofile\Desktop\ясли\фото к паспорту группы\IMG-d381140f954c40c2ccc8482585f67eb1-V.jpg"/>
          <p:cNvPicPr>
            <a:picLocks noChangeAspect="1" noChangeArrowheads="1"/>
          </p:cNvPicPr>
          <p:nvPr/>
        </p:nvPicPr>
        <p:blipFill>
          <a:blip r:embed="rId7" cstate="print"/>
          <a:srcRect l="13741" t="5978" r="27353" b="4030"/>
          <a:stretch>
            <a:fillRect/>
          </a:stretch>
        </p:blipFill>
        <p:spPr bwMode="auto">
          <a:xfrm>
            <a:off x="357158" y="3643314"/>
            <a:ext cx="2155828" cy="2714644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0079-047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00034" y="293378"/>
            <a:ext cx="80724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ИСПОЛЬЗОВАНИЕ ЗДОРОВЬЕСБЕРЕГАЮЩИХ ТЕХНОЛОГИЙ В РЕЖИМЕ ДНЯ  ДЕТЕЙ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РАННЕГО ВОЗРАСТА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428596" y="857232"/>
          <a:ext cx="8072494" cy="342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0034" y="4500570"/>
            <a:ext cx="82153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Одним из важнейших направлений развития и оздоровления детей раннего возраста является грамотная высокоэффективная  организация здоровьесберегающего педагогического процесса,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т. е. соответствующего возрастным и индивидуальным возможностям,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использующего адекватные технологии развития и воспитания,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способствующего усвоению детьми ценностей здоровья и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здорового образа жизни.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0079-047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113"/>
            <a:ext cx="9155113" cy="68691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214290"/>
            <a:ext cx="3290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Утренняя гимнастика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гыук\Desktop\ольга зуева\IMG-a13daacb2c801e1549f28227f1a05924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071810"/>
            <a:ext cx="3820001" cy="330537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3075" name="Picture 3" descr="C:\Users\гыук\Desktop\Безымянн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857628"/>
            <a:ext cx="3714776" cy="258127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3076" name="Picture 4" descr="C:\Users\гыук\Desktop\Безымянный.jpg"/>
          <p:cNvPicPr>
            <a:picLocks noChangeAspect="1" noChangeArrowheads="1"/>
          </p:cNvPicPr>
          <p:nvPr/>
        </p:nvPicPr>
        <p:blipFill>
          <a:blip r:embed="rId5" cstate="print"/>
          <a:srcRect l="15306"/>
          <a:stretch>
            <a:fillRect/>
          </a:stretch>
        </p:blipFill>
        <p:spPr bwMode="auto">
          <a:xfrm>
            <a:off x="1000100" y="785794"/>
            <a:ext cx="1928826" cy="292895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11" name="Picture 29" descr="https://thumbs.dreamstime.com/b/%D1%81%D1%87%D0%B0%D1%81%D1%82-%D0%B8%D0%B2%D1%8B%D0%B9-%D0%BC%D0%B0-%D1%8C%D1%87%D0%B8%D0%BA-%D0%B8-%D1%81%D0%BA%D0%B0%D1%87%D0%BA%D0%B0-669448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285992"/>
            <a:ext cx="1130285" cy="1428760"/>
          </a:xfrm>
          <a:prstGeom prst="rect">
            <a:avLst/>
          </a:prstGeom>
          <a:noFill/>
        </p:spPr>
      </p:pic>
      <p:pic>
        <p:nvPicPr>
          <p:cNvPr id="3077" name="Picture 5" descr="C:\Users\гыук\Desktop\ольга зуева\IMG_20210628_094956.jpg"/>
          <p:cNvPicPr>
            <a:picLocks noChangeAspect="1" noChangeArrowheads="1"/>
          </p:cNvPicPr>
          <p:nvPr/>
        </p:nvPicPr>
        <p:blipFill>
          <a:blip r:embed="rId7" cstate="print"/>
          <a:srcRect l="6250" t="22916" r="7812" b="3125"/>
          <a:stretch>
            <a:fillRect/>
          </a:stretch>
        </p:blipFill>
        <p:spPr bwMode="auto">
          <a:xfrm>
            <a:off x="4643438" y="357166"/>
            <a:ext cx="3786214" cy="244382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13" name="Picture 19" descr="https://yt3.ggpht.com/a/AGF-l78Jrhe2BzWyBz_dmsXma44L_IDhOS9FuAJFWg=s900-c-k-c0xffffffff-no-rj-m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714356"/>
            <a:ext cx="1428785" cy="1428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0079-047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0"/>
            <a:ext cx="9155113" cy="68691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3085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Игровые технологии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103674"/>
            <a:ext cx="91221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 технология подразумевает привлечение детей к участию в разнообразных играх,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ходе которых у них будет возможность: проявить эмоции, переживания, фантазию;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самовыразиться; снять психоэмоциональное напряжение; избавиться от страхов;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стать увереннее в себе.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Игротерапия считается отличным средством для борьбы с детскими неврозами.</a:t>
            </a:r>
          </a:p>
          <a:p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25772" t="10457" r="17072"/>
          <a:stretch>
            <a:fillRect/>
          </a:stretch>
        </p:blipFill>
        <p:spPr bwMode="auto">
          <a:xfrm>
            <a:off x="3714744" y="285728"/>
            <a:ext cx="2119977" cy="221457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193" name="Picture 1" descr="C:\Users\гыук\Desktop\ольга зуева\IMG_20210709_090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643182"/>
            <a:ext cx="2678925" cy="242889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 l="10448" t="20151"/>
          <a:stretch>
            <a:fillRect/>
          </a:stretch>
        </p:blipFill>
        <p:spPr bwMode="auto">
          <a:xfrm>
            <a:off x="3286116" y="2643182"/>
            <a:ext cx="2868824" cy="2428871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6" name="Picture 2" descr="C:\Users\гыук\Desktop\ольга зуева\IMG_20210709_1023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285728"/>
            <a:ext cx="2889073" cy="221457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714620"/>
            <a:ext cx="2928958" cy="2357454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428604"/>
            <a:ext cx="3286148" cy="213013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0079-047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14290"/>
            <a:ext cx="6818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Подвижные  игры и двигательные упражнения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гыук\Desktop\ольга зуева\IMG-2bec1e663f5454e294c519cac1806b3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14356"/>
            <a:ext cx="2215318" cy="342902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2053" name="Picture 5" descr="C:\Users\гыук\Desktop\ольга зуева\IMG-aa0b784e961f75e093ae2cc99001b39e-V.jpg"/>
          <p:cNvPicPr>
            <a:picLocks noChangeAspect="1" noChangeArrowheads="1"/>
          </p:cNvPicPr>
          <p:nvPr/>
        </p:nvPicPr>
        <p:blipFill>
          <a:blip r:embed="rId4" cstate="print"/>
          <a:srcRect l="5313" t="23958" r="2461" b="14583"/>
          <a:stretch>
            <a:fillRect/>
          </a:stretch>
        </p:blipFill>
        <p:spPr bwMode="auto">
          <a:xfrm>
            <a:off x="2714612" y="714356"/>
            <a:ext cx="4214842" cy="257176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2054" name="Picture 6" descr="C:\Users\гыук\Desktop\ольга зуева\IMG-80982dffd223443860320e891695fa10-V.jpg"/>
          <p:cNvPicPr>
            <a:picLocks noChangeAspect="1" noChangeArrowheads="1"/>
          </p:cNvPicPr>
          <p:nvPr/>
        </p:nvPicPr>
        <p:blipFill>
          <a:blip r:embed="rId5" cstate="print"/>
          <a:srcRect l="14479"/>
          <a:stretch>
            <a:fillRect/>
          </a:stretch>
        </p:blipFill>
        <p:spPr bwMode="auto">
          <a:xfrm>
            <a:off x="7143768" y="500042"/>
            <a:ext cx="1428760" cy="285749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2055" name="Picture 7" descr="C:\Users\гыук\Desktop\ольга зуева\IMG-858715f46e5b41486d2e3067500141c8-V.jpg"/>
          <p:cNvPicPr>
            <a:picLocks noChangeAspect="1" noChangeArrowheads="1"/>
          </p:cNvPicPr>
          <p:nvPr/>
        </p:nvPicPr>
        <p:blipFill>
          <a:blip r:embed="rId6" cstate="print"/>
          <a:srcRect t="3125" b="7291"/>
          <a:stretch>
            <a:fillRect/>
          </a:stretch>
        </p:blipFill>
        <p:spPr bwMode="auto">
          <a:xfrm>
            <a:off x="6786578" y="3429000"/>
            <a:ext cx="2124779" cy="317925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2" name="Picture 3" descr="C:\Users\гыук\Desktop\ольга зуева\DSC04917.JPG"/>
          <p:cNvPicPr>
            <a:picLocks noChangeAspect="1" noChangeArrowheads="1"/>
          </p:cNvPicPr>
          <p:nvPr/>
        </p:nvPicPr>
        <p:blipFill>
          <a:blip r:embed="rId7" cstate="print"/>
          <a:srcRect l="21116" t="10284" r="15338"/>
          <a:stretch>
            <a:fillRect/>
          </a:stretch>
        </p:blipFill>
        <p:spPr bwMode="auto">
          <a:xfrm>
            <a:off x="2786050" y="3429000"/>
            <a:ext cx="3857652" cy="314327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2056" name="Picture 8" descr="C:\Users\гыук\Desktop\ольга зуева\IMG_20210208_154222.jpg"/>
          <p:cNvPicPr>
            <a:picLocks noChangeAspect="1" noChangeArrowheads="1"/>
          </p:cNvPicPr>
          <p:nvPr/>
        </p:nvPicPr>
        <p:blipFill>
          <a:blip r:embed="rId8" cstate="print"/>
          <a:srcRect l="36364"/>
          <a:stretch>
            <a:fillRect/>
          </a:stretch>
        </p:blipFill>
        <p:spPr bwMode="auto">
          <a:xfrm>
            <a:off x="357158" y="4357694"/>
            <a:ext cx="2286048" cy="199977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18" name="Picture 7" descr="Картинка для детей «Мячик» (20 фото) | Картинки, Детские открытки ..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142872" y="5857892"/>
            <a:ext cx="785830" cy="785850"/>
          </a:xfrm>
          <a:prstGeom prst="rect">
            <a:avLst/>
          </a:prstGeom>
          <a:noFill/>
        </p:spPr>
      </p:pic>
      <p:pic>
        <p:nvPicPr>
          <p:cNvPr id="2057" name="Рисунок 55" descr="https://static.tildacdn.com/tild3137-3138-4336-b331-396461376466/49e31719edc2bff4437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5572132" y="5572140"/>
            <a:ext cx="962037" cy="104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0079-047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142852"/>
            <a:ext cx="1818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Релаксация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«Сухой бассейн» с яркими разноцветными шариками удовлетворяет потребность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движении, стимулирует творческую и поисковую активность, снимает напряжение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C:\Users\гыук\Desktop\ольга зуева\IMG_20191220_152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000372"/>
            <a:ext cx="3172439" cy="314327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6146" name="Picture 2" descr="C:\Users\гыук\Desktop\ольга зуева\IMG_20200128_104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28604"/>
            <a:ext cx="2745985" cy="242886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6147" name="Picture 3" descr="C:\Users\гыук\Desktop\ольга зуева\IMG_20200319_1607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429000"/>
            <a:ext cx="4572032" cy="278770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8" name="Рисунок 2" descr="C:\Windows\System32\config\systemprofile\Desktop\ясли\фото к паспорту группы\IMG-2dd758337572a0a2fbe6836c873ba6b6-V.jpg"/>
          <p:cNvPicPr>
            <a:picLocks noChangeAspect="1" noChangeArrowheads="1"/>
          </p:cNvPicPr>
          <p:nvPr/>
        </p:nvPicPr>
        <p:blipFill>
          <a:blip r:embed="rId6" cstate="print"/>
          <a:srcRect l="26216" r="8560"/>
          <a:stretch>
            <a:fillRect/>
          </a:stretch>
        </p:blipFill>
        <p:spPr bwMode="auto">
          <a:xfrm>
            <a:off x="785786" y="571480"/>
            <a:ext cx="4500594" cy="2714644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383</Words>
  <Application>Microsoft Office PowerPoint</Application>
  <PresentationFormat>Экран (4:3)</PresentationFormat>
  <Paragraphs>69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123</cp:lastModifiedBy>
  <cp:revision>74</cp:revision>
  <dcterms:created xsi:type="dcterms:W3CDTF">2021-01-31T19:25:50Z</dcterms:created>
  <dcterms:modified xsi:type="dcterms:W3CDTF">2025-01-13T16:57:59Z</dcterms:modified>
</cp:coreProperties>
</file>