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2" r:id="rId1"/>
  </p:sldMasterIdLst>
  <p:notesMasterIdLst>
    <p:notesMasterId r:id="rId27"/>
  </p:notesMasterIdLst>
  <p:sldIdLst>
    <p:sldId id="265" r:id="rId2"/>
    <p:sldId id="280" r:id="rId3"/>
    <p:sldId id="281" r:id="rId4"/>
    <p:sldId id="282" r:id="rId5"/>
    <p:sldId id="295" r:id="rId6"/>
    <p:sldId id="284" r:id="rId7"/>
    <p:sldId id="285" r:id="rId8"/>
    <p:sldId id="262" r:id="rId9"/>
    <p:sldId id="261" r:id="rId10"/>
    <p:sldId id="260" r:id="rId11"/>
    <p:sldId id="256" r:id="rId12"/>
    <p:sldId id="257" r:id="rId13"/>
    <p:sldId id="259" r:id="rId14"/>
    <p:sldId id="286" r:id="rId15"/>
    <p:sldId id="287" r:id="rId16"/>
    <p:sldId id="270" r:id="rId17"/>
    <p:sldId id="278" r:id="rId18"/>
    <p:sldId id="292" r:id="rId19"/>
    <p:sldId id="293" r:id="rId20"/>
    <p:sldId id="294" r:id="rId21"/>
    <p:sldId id="276" r:id="rId22"/>
    <p:sldId id="277" r:id="rId23"/>
    <p:sldId id="300" r:id="rId24"/>
    <p:sldId id="275" r:id="rId25"/>
    <p:sldId id="299" r:id="rId26"/>
  </p:sldIdLst>
  <p:sldSz cx="9144000" cy="5143500" type="screen16x9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0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Население ГП «Город Томмот» за последние 10 лет.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7666</c:v>
                </c:pt>
                <c:pt idx="1">
                  <c:v>7508</c:v>
                </c:pt>
                <c:pt idx="2">
                  <c:v>7327</c:v>
                </c:pt>
                <c:pt idx="3">
                  <c:v>7194</c:v>
                </c:pt>
                <c:pt idx="4">
                  <c:v>7046</c:v>
                </c:pt>
                <c:pt idx="5">
                  <c:v>6935</c:v>
                </c:pt>
                <c:pt idx="6">
                  <c:v>6790</c:v>
                </c:pt>
                <c:pt idx="7">
                  <c:v>6834</c:v>
                </c:pt>
                <c:pt idx="8">
                  <c:v>6765</c:v>
                </c:pt>
                <c:pt idx="9">
                  <c:v>6440</c:v>
                </c:pt>
                <c:pt idx="10">
                  <c:v>7301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AB-4911-B082-CF38C4D96D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AB-4911-B082-CF38C4D96DD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Лист1!$D$2:$D$12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2-10AB-4911-B082-CF38C4D96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6537856"/>
        <c:axId val="146547840"/>
      </c:barChart>
      <c:catAx>
        <c:axId val="146537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547840"/>
        <c:crosses val="autoZero"/>
        <c:auto val="1"/>
        <c:lblAlgn val="ctr"/>
        <c:lblOffset val="100"/>
        <c:noMultiLvlLbl val="0"/>
      </c:catAx>
      <c:valAx>
        <c:axId val="146547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53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до 6 лет</c:v>
                </c:pt>
                <c:pt idx="1">
                  <c:v>от 7 до 17 лет</c:v>
                </c:pt>
                <c:pt idx="2">
                  <c:v>от 18 до 29</c:v>
                </c:pt>
                <c:pt idx="3">
                  <c:v>от 30 до 60</c:v>
                </c:pt>
                <c:pt idx="4">
                  <c:v>от 60</c:v>
                </c:pt>
                <c:pt idx="5">
                  <c:v>80+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728</c:v>
                </c:pt>
                <c:pt idx="1">
                  <c:v>863</c:v>
                </c:pt>
                <c:pt idx="2">
                  <c:v>874</c:v>
                </c:pt>
                <c:pt idx="3">
                  <c:v>3141</c:v>
                </c:pt>
                <c:pt idx="4">
                  <c:v>1592</c:v>
                </c:pt>
                <c:pt idx="5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B3-458E-94C9-832BC27BA0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D553C-18E6-4585-8D1F-F8CDC40950B6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60DB2-44E7-4C33-B833-557E5F8F6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70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60DB2-44E7-4C33-B833-557E5F8F641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54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14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6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47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1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81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31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2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5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3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29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1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08DD967-F488-42CA-BF44-50E291F8FB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7265F79-67C7-4091-B5AB-26C93134B4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1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yakutia-daily.ru/ukulanskij-mech-bronzovogo-veka-istoriya-nahodki/" TargetMode="External"/><Relationship Id="rId13" Type="http://schemas.openxmlformats.org/officeDocument/2006/relationships/hyperlink" Target="https://m.ok.ru/group/52381890052318/topic/67694394728670" TargetMode="External"/><Relationship Id="rId18" Type="http://schemas.openxmlformats.org/officeDocument/2006/relationships/hyperlink" Target="https://aartyk.ru/proisshestviya/kommunalshiki-aldanskogo-rajona-yakutii-oshtrafovany-na-12-mln-rublej-za-sbros-neochishennyh-stokov-v-reku/" TargetMode="External"/><Relationship Id="rId3" Type="http://schemas.openxmlformats.org/officeDocument/2006/relationships/image" Target="../media/image66.jpeg"/><Relationship Id="rId21" Type="http://schemas.openxmlformats.org/officeDocument/2006/relationships/hyperlink" Target="https://animals-wild.ru/reki/1960-reka-aldan.html" TargetMode="External"/><Relationship Id="rId7" Type="http://schemas.openxmlformats.org/officeDocument/2006/relationships/hyperlink" Target="https://dzen.ru/id/63cdd4616fb4134916a11d0b" TargetMode="External"/><Relationship Id="rId12" Type="http://schemas.openxmlformats.org/officeDocument/2006/relationships/hyperlink" Target="https://fotoload.ru/user/482/" TargetMode="External"/><Relationship Id="rId17" Type="http://schemas.openxmlformats.org/officeDocument/2006/relationships/hyperlink" Target="https://www.interfax-russia.ru/" TargetMode="External"/><Relationship Id="rId2" Type="http://schemas.openxmlformats.org/officeDocument/2006/relationships/image" Target="../media/image65.png"/><Relationship Id="rId16" Type="http://schemas.openxmlformats.org/officeDocument/2006/relationships/hyperlink" Target="https://ulus.media/" TargetMode="External"/><Relationship Id="rId20" Type="http://schemas.openxmlformats.org/officeDocument/2006/relationships/hyperlink" Target="http://www.sentstory.ru/yakutiya/yug-yakutii/verkhne-amginskiy-zakaznik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oarctic.ru/news/10-polyarnykh-del-ivana-papanina/" TargetMode="External"/><Relationship Id="rId11" Type="http://schemas.openxmlformats.org/officeDocument/2006/relationships/hyperlink" Target="https://sakha.gov.ru/control/news/view/id/2815313" TargetMode="External"/><Relationship Id="rId5" Type="http://schemas.openxmlformats.org/officeDocument/2006/relationships/hyperlink" Target="https://old.bigenc.ru/geography/text/5768328" TargetMode="External"/><Relationship Id="rId15" Type="http://schemas.openxmlformats.org/officeDocument/2006/relationships/hyperlink" Target="https://rostender.info/news/2022071103" TargetMode="External"/><Relationship Id="rId23" Type="http://schemas.openxmlformats.org/officeDocument/2006/relationships/hyperlink" Target="http://www.heraldicum.ru/russia/subjects/towns/tommot.htm" TargetMode="External"/><Relationship Id="rId10" Type="http://schemas.openxmlformats.org/officeDocument/2006/relationships/hyperlink" Target="https://scienceforum.ru/2020/article/2018023300" TargetMode="External"/><Relationship Id="rId19" Type="http://schemas.openxmlformats.org/officeDocument/2006/relationships/hyperlink" Target="https://&#1088;&#1077;&#1089;&#1087;&#1091;&#1073;&#1083;&#1080;&#1082;&#1072;-&#1089;&#1072;&#1093;&#1072;-&#1103;&#1082;&#1091;&#1090;&#1080;&#1103;.&#1088;&#1092;/stati/jakutija/aldanskii-ulus-raion.html" TargetMode="External"/><Relationship Id="rId4" Type="http://schemas.openxmlformats.org/officeDocument/2006/relationships/hyperlink" Target="http://kraeved.aldanlib.ru/&#1090;&#1086;&#1084;&#1084;&#1086;&#1090;/" TargetMode="External"/><Relationship Id="rId9" Type="http://schemas.openxmlformats.org/officeDocument/2006/relationships/hyperlink" Target="https://excel-plus.ru/instruktsii/kakoi-tip-klimata-v-yakutii" TargetMode="External"/><Relationship Id="rId14" Type="http://schemas.openxmlformats.org/officeDocument/2006/relationships/hyperlink" Target="https://ogeo.info/reki/aldan" TargetMode="External"/><Relationship Id="rId22" Type="http://schemas.openxmlformats.org/officeDocument/2006/relationships/hyperlink" Target="https://tommot.sakha.gov.ru/uploads/640/c5aaa1e21a47448adad25e46540821ea4d5de099.pdf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g"/><Relationship Id="rId5" Type="http://schemas.openxmlformats.org/officeDocument/2006/relationships/image" Target="../media/image70.jpeg"/><Relationship Id="rId15" Type="http://schemas.openxmlformats.org/officeDocument/2006/relationships/image" Target="../media/image80.pn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10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64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stA="96000" endPos="65000" dist="508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1467"/>
            <a:ext cx="9144000" cy="1102519"/>
          </a:xfrm>
        </p:spPr>
        <p:txBody>
          <a:bodyPr>
            <a:noAutofit/>
          </a:bodyPr>
          <a:lstStyle/>
          <a:p>
            <a:r>
              <a:rPr lang="ru-RU" sz="3200" dirty="0" smtClean="0"/>
              <a:t>Муниципальный район «Алданский район»</a:t>
            </a:r>
            <a:br>
              <a:rPr lang="ru-RU" sz="3200" dirty="0" smtClean="0"/>
            </a:br>
            <a:r>
              <a:rPr lang="ru-RU" sz="3200" dirty="0" smtClean="0"/>
              <a:t>МБОУ «СОШ №6 г. Томмота»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6871" y="1729571"/>
            <a:ext cx="8471647" cy="2967936"/>
          </a:xfrm>
        </p:spPr>
        <p:txBody>
          <a:bodyPr>
            <a:normAutofit fontScale="92500" lnSpcReduction="20000"/>
          </a:bodyPr>
          <a:lstStyle/>
          <a:p>
            <a:r>
              <a:rPr lang="ru-RU" sz="5700" b="1" dirty="0" smtClean="0">
                <a:solidFill>
                  <a:schemeClr val="tx1"/>
                </a:solidFill>
              </a:rPr>
              <a:t>Здесь Родины моей начало</a:t>
            </a:r>
          </a:p>
          <a:p>
            <a:endParaRPr lang="ru-RU" sz="2300" b="1" dirty="0" smtClean="0">
              <a:solidFill>
                <a:schemeClr val="tx1"/>
              </a:solidFill>
            </a:endParaRPr>
          </a:p>
          <a:p>
            <a:endParaRPr lang="ru-RU" sz="2300" b="1" dirty="0">
              <a:solidFill>
                <a:schemeClr val="tx1"/>
              </a:solidFill>
            </a:endParaRPr>
          </a:p>
          <a:p>
            <a:r>
              <a:rPr lang="ru-RU" sz="2300" b="1" dirty="0" smtClean="0">
                <a:solidFill>
                  <a:schemeClr val="tx1"/>
                </a:solidFill>
              </a:rPr>
              <a:t>Работа выполнена командой </a:t>
            </a:r>
            <a:r>
              <a:rPr lang="ru-RU" sz="3400" b="1" dirty="0" smtClean="0">
                <a:solidFill>
                  <a:schemeClr val="tx1"/>
                </a:solidFill>
              </a:rPr>
              <a:t>«Золотоискатели»</a:t>
            </a:r>
          </a:p>
          <a:p>
            <a:r>
              <a:rPr lang="ru-RU" sz="2300" b="1" dirty="0" smtClean="0">
                <a:solidFill>
                  <a:schemeClr val="tx1"/>
                </a:solidFill>
              </a:rPr>
              <a:t>Руководители:</a:t>
            </a:r>
          </a:p>
          <a:p>
            <a:r>
              <a:rPr lang="ru-RU" sz="2300" b="1" dirty="0" smtClean="0">
                <a:solidFill>
                  <a:schemeClr val="tx1"/>
                </a:solidFill>
              </a:rPr>
              <a:t>Васильева Марина Сергеевна – учитель географии</a:t>
            </a:r>
          </a:p>
          <a:p>
            <a:r>
              <a:rPr lang="ru-RU" sz="2300" b="1" dirty="0" smtClean="0">
                <a:solidFill>
                  <a:schemeClr val="tx1"/>
                </a:solidFill>
              </a:rPr>
              <a:t>Томагэ Ольга Николаевна – учитель информатики</a:t>
            </a:r>
            <a:endParaRPr lang="ru-RU" sz="23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0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503" y="70781"/>
            <a:ext cx="8917497" cy="2749287"/>
          </a:xfrm>
        </p:spPr>
        <p:txBody>
          <a:bodyPr>
            <a:normAutofit/>
          </a:bodyPr>
          <a:lstStyle/>
          <a:p>
            <a:pPr algn="just"/>
            <a:r>
              <a:rPr lang="ru-RU" sz="1300" b="1" dirty="0" smtClean="0">
                <a:solidFill>
                  <a:schemeClr val="tx1"/>
                </a:solidFill>
              </a:rPr>
              <a:t>Жестокие зимние условия в Якутии</a:t>
            </a:r>
            <a:r>
              <a:rPr lang="ru-RU" sz="1300" dirty="0" smtClean="0">
                <a:solidFill>
                  <a:schemeClr val="tx1"/>
                </a:solidFill>
              </a:rPr>
              <a:t>, </a:t>
            </a:r>
            <a:r>
              <a:rPr lang="ru-RU" sz="1300" dirty="0">
                <a:solidFill>
                  <a:schemeClr val="tx1"/>
                </a:solidFill>
              </a:rPr>
              <a:t>суровые длительные зимы 7-9 месяцев с очень низкими отрицательными </a:t>
            </a:r>
            <a:r>
              <a:rPr lang="ru-RU" sz="1300" dirty="0" smtClean="0">
                <a:solidFill>
                  <a:schemeClr val="tx1"/>
                </a:solidFill>
              </a:rPr>
              <a:t>температурами воздуха,  вечномерзлые многолетние грунты ускоряют процесс износа зданий и сооружений, создают множество трудностей для хозяйственной деятельности, транспорта и коммуникаций. </a:t>
            </a:r>
          </a:p>
          <a:p>
            <a:pPr algn="just"/>
            <a:r>
              <a:rPr lang="ru-RU" sz="1300" b="1" dirty="0" smtClean="0">
                <a:solidFill>
                  <a:schemeClr val="tx1"/>
                </a:solidFill>
              </a:rPr>
              <a:t>Обильные снегопады, сильные морозы, туманы </a:t>
            </a:r>
            <a:r>
              <a:rPr lang="ru-RU" sz="1300" dirty="0" smtClean="0">
                <a:solidFill>
                  <a:schemeClr val="tx1"/>
                </a:solidFill>
              </a:rPr>
              <a:t>делают движение по дорогам затруднительным. Термокарстовые просадки приводят к провалам дорожного полотна.</a:t>
            </a:r>
            <a:r>
              <a:rPr lang="ru-RU" sz="1300" dirty="0" smtClean="0">
                <a:solidFill>
                  <a:srgbClr val="000000"/>
                </a:solidFill>
              </a:rPr>
              <a:t> Т</a:t>
            </a:r>
            <a:r>
              <a:rPr lang="ru-RU" sz="1300" dirty="0" smtClean="0">
                <a:solidFill>
                  <a:schemeClr val="tx1"/>
                </a:solidFill>
              </a:rPr>
              <a:t>ранспортная система в регионе требует постоянного обслуживания. Теплый период года, когда </a:t>
            </a:r>
            <a:r>
              <a:rPr lang="ru-RU" sz="1300" dirty="0">
                <a:solidFill>
                  <a:schemeClr val="tx1"/>
                </a:solidFill>
              </a:rPr>
              <a:t>можно качественно выполнять строительные </a:t>
            </a:r>
            <a:r>
              <a:rPr lang="ru-RU" sz="1300" dirty="0" smtClean="0">
                <a:solidFill>
                  <a:schemeClr val="tx1"/>
                </a:solidFill>
              </a:rPr>
              <a:t>работы очень короткий- 2, 5 -4, 5 месяца;</a:t>
            </a:r>
          </a:p>
          <a:p>
            <a:pPr algn="just"/>
            <a:r>
              <a:rPr lang="ru-RU" sz="1300" b="1" dirty="0" smtClean="0">
                <a:solidFill>
                  <a:schemeClr val="tx1"/>
                </a:solidFill>
              </a:rPr>
              <a:t>Значительная </a:t>
            </a:r>
            <a:r>
              <a:rPr lang="ru-RU" sz="1300" b="1" dirty="0">
                <a:solidFill>
                  <a:schemeClr val="tx1"/>
                </a:solidFill>
              </a:rPr>
              <a:t>удаленность от экономических развитых районов </a:t>
            </a:r>
            <a:r>
              <a:rPr lang="ru-RU" sz="1300" dirty="0">
                <a:solidFill>
                  <a:schemeClr val="tx1"/>
                </a:solidFill>
              </a:rPr>
              <a:t>страны и </a:t>
            </a:r>
            <a:r>
              <a:rPr lang="ru-RU" sz="1300" dirty="0" smtClean="0">
                <a:solidFill>
                  <a:schemeClr val="tx1"/>
                </a:solidFill>
              </a:rPr>
              <a:t>низкая </a:t>
            </a:r>
            <a:r>
              <a:rPr lang="ru-RU" sz="1300" dirty="0">
                <a:solidFill>
                  <a:schemeClr val="tx1"/>
                </a:solidFill>
              </a:rPr>
              <a:t>плотность дорожной сети </a:t>
            </a:r>
            <a:r>
              <a:rPr lang="ru-RU" sz="1300" dirty="0" smtClean="0">
                <a:solidFill>
                  <a:schemeClr val="tx1"/>
                </a:solidFill>
              </a:rPr>
              <a:t>приводит к удорожанию стоимости продукции, строительства. </a:t>
            </a:r>
          </a:p>
          <a:p>
            <a:pPr algn="just"/>
            <a:r>
              <a:rPr lang="ru-RU" sz="1300" dirty="0">
                <a:solidFill>
                  <a:schemeClr val="tx1"/>
                </a:solidFill>
              </a:rPr>
              <a:t>В</a:t>
            </a:r>
            <a:r>
              <a:rPr lang="ru-RU" sz="1300" dirty="0" smtClean="0">
                <a:solidFill>
                  <a:schemeClr val="tx1"/>
                </a:solidFill>
              </a:rPr>
              <a:t>ысокая </a:t>
            </a:r>
            <a:r>
              <a:rPr lang="ru-RU" sz="1300" dirty="0">
                <a:solidFill>
                  <a:schemeClr val="tx1"/>
                </a:solidFill>
              </a:rPr>
              <a:t>стоимость рабочей силы </a:t>
            </a:r>
            <a:r>
              <a:rPr lang="ru-RU" sz="1300" dirty="0" smtClean="0">
                <a:solidFill>
                  <a:schemeClr val="tx1"/>
                </a:solidFill>
              </a:rPr>
              <a:t>которая </a:t>
            </a:r>
            <a:r>
              <a:rPr lang="ru-RU" sz="1300" dirty="0">
                <a:solidFill>
                  <a:schemeClr val="tx1"/>
                </a:solidFill>
              </a:rPr>
              <a:t>зависит не только от исключительной трудоёмкости работ, но и от повышенных тарифных ставок, льгот для работников;</a:t>
            </a:r>
          </a:p>
          <a:p>
            <a:pPr algn="just"/>
            <a:r>
              <a:rPr lang="ru-RU" sz="1300" dirty="0" smtClean="0">
                <a:solidFill>
                  <a:schemeClr val="tx1"/>
                </a:solidFill>
              </a:rPr>
              <a:t>Климатические условия также влияют на энергосистему региона. Зимний период требует большого потребления энергии для обогрева домов и предприятий. </a:t>
            </a:r>
            <a:r>
              <a:rPr lang="ru-RU" sz="1300" dirty="0">
                <a:solidFill>
                  <a:schemeClr val="tx1"/>
                </a:solidFill>
              </a:rPr>
              <a:t>Продолжительность отопительного периода 260 дней</a:t>
            </a:r>
            <a:r>
              <a:rPr lang="ru-RU" sz="1300" dirty="0" smtClean="0">
                <a:solidFill>
                  <a:schemeClr val="tx1"/>
                </a:solidFill>
              </a:rPr>
              <a:t>.</a:t>
            </a:r>
            <a:endParaRPr lang="ru-RU" sz="13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7" y="2713245"/>
            <a:ext cx="4022207" cy="2263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498" y="2820068"/>
            <a:ext cx="3837295" cy="21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7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18" y="116541"/>
            <a:ext cx="1303888" cy="669011"/>
          </a:xfrm>
        </p:spPr>
        <p:txBody>
          <a:bodyPr>
            <a:noAutofit/>
          </a:bodyPr>
          <a:lstStyle/>
          <a:p>
            <a:r>
              <a:rPr lang="ru-RU" sz="2200" b="1" dirty="0" smtClean="0"/>
              <a:t>Гидролог</a:t>
            </a:r>
            <a:r>
              <a:rPr lang="ru-RU" sz="2000" b="1" dirty="0" smtClean="0">
                <a:latin typeface="Arial Black" panose="020B0A04020102020204" pitchFamily="34" charset="0"/>
              </a:rPr>
              <a:t> 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8042" y="869820"/>
            <a:ext cx="2340528" cy="392629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200" dirty="0"/>
              <a:t>Река Алдан – </a:t>
            </a:r>
            <a:r>
              <a:rPr lang="ru-RU" sz="2200" dirty="0" smtClean="0"/>
              <a:t>крупнейший правый приток Лены.</a:t>
            </a:r>
          </a:p>
          <a:p>
            <a:pPr marL="0" indent="0">
              <a:buNone/>
            </a:pPr>
            <a:endParaRPr lang="ru-RU" sz="2200" dirty="0" smtClean="0"/>
          </a:p>
          <a:p>
            <a:r>
              <a:rPr lang="ru-RU" sz="2200" dirty="0" smtClean="0"/>
              <a:t>История названия реки</a:t>
            </a:r>
          </a:p>
          <a:p>
            <a:pPr marL="0" indent="0">
              <a:buNone/>
            </a:pPr>
            <a:endParaRPr lang="ru-RU" sz="2200" dirty="0" smtClean="0"/>
          </a:p>
          <a:p>
            <a:r>
              <a:rPr lang="ru-RU" sz="2200" dirty="0" smtClean="0"/>
              <a:t>Географическое положение</a:t>
            </a:r>
          </a:p>
          <a:p>
            <a:pPr marL="0" indent="0">
              <a:buNone/>
            </a:pPr>
            <a:endParaRPr lang="ru-RU" sz="2200" dirty="0" smtClean="0"/>
          </a:p>
          <a:p>
            <a:r>
              <a:rPr lang="ru-RU" sz="2200" dirty="0" smtClean="0"/>
              <a:t>Важнейшие характеристики</a:t>
            </a:r>
          </a:p>
          <a:p>
            <a:pPr marL="0" indent="0">
              <a:buNone/>
            </a:pPr>
            <a:endParaRPr lang="ru-RU" sz="2200" dirty="0" smtClean="0"/>
          </a:p>
          <a:p>
            <a:r>
              <a:rPr lang="ru-RU" sz="2200" dirty="0" smtClean="0"/>
              <a:t>Экосистема реки</a:t>
            </a:r>
          </a:p>
          <a:p>
            <a:pPr marL="0" indent="0">
              <a:buNone/>
            </a:pPr>
            <a:endParaRPr lang="ru-RU" sz="2200" dirty="0" smtClean="0"/>
          </a:p>
          <a:p>
            <a:r>
              <a:rPr lang="ru-RU" sz="2200" dirty="0" smtClean="0"/>
              <a:t>Хозяйственное значение</a:t>
            </a:r>
          </a:p>
          <a:p>
            <a:pPr marL="0" indent="0">
              <a:buNone/>
            </a:pPr>
            <a:endParaRPr lang="ru-RU" sz="2200" dirty="0" smtClean="0"/>
          </a:p>
          <a:p>
            <a:r>
              <a:rPr lang="ru-RU" sz="2200" dirty="0" smtClean="0"/>
              <a:t>Интересные факты</a:t>
            </a:r>
          </a:p>
          <a:p>
            <a:endParaRPr lang="ru-RU" b="1" dirty="0" smtClean="0">
              <a:latin typeface="Arial Black" panose="020B0A04020102020204" pitchFamily="34" charset="0"/>
            </a:endParaRPr>
          </a:p>
          <a:p>
            <a:endParaRPr lang="ru-RU" b="1" dirty="0" smtClean="0">
              <a:latin typeface="Arial Black" panose="020B0A04020102020204" pitchFamily="34" charset="0"/>
            </a:endParaRPr>
          </a:p>
        </p:txBody>
      </p:sp>
      <p:pic>
        <p:nvPicPr>
          <p:cNvPr id="6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334" y="785552"/>
            <a:ext cx="5706604" cy="4279953"/>
          </a:xfrm>
        </p:spPr>
      </p:pic>
    </p:spTree>
    <p:extLst>
      <p:ext uri="{BB962C8B-B14F-4D97-AF65-F5344CB8AC3E}">
        <p14:creationId xmlns:p14="http://schemas.microsoft.com/office/powerpoint/2010/main" val="345586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507" y="246957"/>
            <a:ext cx="2734963" cy="48965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200" b="1" dirty="0" smtClean="0"/>
              <a:t>1. Существует несколько версий о происхождении </a:t>
            </a:r>
            <a:r>
              <a:rPr lang="ru-RU" sz="1200" dirty="0" smtClean="0"/>
              <a:t>названия реки Алдан. В переводе с тюрко-монгольского такое название обозначает «золото», с тунгусского – «каменистое место», по другим источникам название переводится, как «боковой приток». Относится к бассейну Северного Ледовитого океана.</a:t>
            </a:r>
          </a:p>
          <a:p>
            <a:pPr marL="0" indent="0" algn="just">
              <a:buNone/>
            </a:pPr>
            <a:r>
              <a:rPr lang="ru-RU" sz="1200" b="1" dirty="0" smtClean="0"/>
              <a:t>2. Географическое положение:</a:t>
            </a:r>
          </a:p>
          <a:p>
            <a:pPr marL="0" indent="0" algn="just">
              <a:buNone/>
            </a:pPr>
            <a:r>
              <a:rPr lang="ru-RU" sz="1200" dirty="0" smtClean="0"/>
              <a:t>Своё начало река Алдан берёт с северной стороны Станового хребта. Это неподалёку от границы Якутии и Амурской области. </a:t>
            </a:r>
          </a:p>
          <a:p>
            <a:pPr marL="0" indent="0" algn="just">
              <a:buNone/>
            </a:pPr>
            <a:r>
              <a:rPr lang="ru-RU" sz="1200" dirty="0" smtClean="0"/>
              <a:t>Устье реки Алдан состоит из нескольких рукавов, впадающих в реку Лену. </a:t>
            </a:r>
          </a:p>
          <a:p>
            <a:pPr marL="0" indent="0" algn="just">
              <a:buNone/>
            </a:pPr>
            <a:r>
              <a:rPr lang="ru-RU" sz="1200" dirty="0" smtClean="0"/>
              <a:t>У реки Алдан всего 275 притоков. Наиболее полноводные из них: Тимптон, Учур, Мая.  </a:t>
            </a:r>
          </a:p>
          <a:p>
            <a:pPr marL="0" indent="0" algn="just">
              <a:buNone/>
            </a:pPr>
            <a:r>
              <a:rPr lang="ru-RU" sz="1200" dirty="0" smtClean="0"/>
              <a:t>Исток: координаты 56</a:t>
            </a:r>
            <a:r>
              <a:rPr lang="el-GR" sz="1200" dirty="0" smtClean="0">
                <a:cs typeface="Times New Roman"/>
              </a:rPr>
              <a:t>°</a:t>
            </a:r>
            <a:r>
              <a:rPr lang="ru-RU" sz="1200" dirty="0" smtClean="0">
                <a:cs typeface="Times New Roman"/>
              </a:rPr>
              <a:t>26</a:t>
            </a:r>
            <a:r>
              <a:rPr lang="en-US" sz="1200" dirty="0" smtClean="0">
                <a:cs typeface="Times New Roman"/>
              </a:rPr>
              <a:t>’</a:t>
            </a:r>
            <a:r>
              <a:rPr lang="ru-RU" sz="1200" dirty="0" smtClean="0">
                <a:cs typeface="Times New Roman"/>
              </a:rPr>
              <a:t>28</a:t>
            </a:r>
            <a:r>
              <a:rPr lang="en-US" sz="1200" dirty="0" smtClean="0">
                <a:cs typeface="Times New Roman"/>
              </a:rPr>
              <a:t>”</a:t>
            </a:r>
            <a:r>
              <a:rPr lang="ru-RU" sz="1200" dirty="0" smtClean="0">
                <a:cs typeface="Times New Roman"/>
              </a:rPr>
              <a:t> с. ш.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dirty="0" smtClean="0">
                <a:cs typeface="Times New Roman"/>
              </a:rPr>
              <a:t>                                123</a:t>
            </a:r>
            <a:r>
              <a:rPr lang="el-GR" sz="1200" dirty="0" smtClean="0">
                <a:cs typeface="Times New Roman"/>
              </a:rPr>
              <a:t>°</a:t>
            </a:r>
            <a:r>
              <a:rPr lang="ru-RU" sz="1200" dirty="0" smtClean="0">
                <a:cs typeface="Times New Roman"/>
              </a:rPr>
              <a:t>46</a:t>
            </a:r>
            <a:r>
              <a:rPr lang="en-US" sz="1200" dirty="0" smtClean="0">
                <a:cs typeface="Times New Roman"/>
              </a:rPr>
              <a:t>’30” </a:t>
            </a:r>
            <a:r>
              <a:rPr lang="ru-RU" sz="1200" dirty="0" smtClean="0">
                <a:cs typeface="Times New Roman"/>
              </a:rPr>
              <a:t>в. </a:t>
            </a:r>
            <a:r>
              <a:rPr lang="ru-RU" sz="1200" dirty="0">
                <a:cs typeface="Times New Roman"/>
              </a:rPr>
              <a:t>д</a:t>
            </a:r>
            <a:r>
              <a:rPr lang="ru-RU" sz="1200" dirty="0" smtClean="0">
                <a:cs typeface="Times New Roman"/>
              </a:rPr>
              <a:t>.</a:t>
            </a:r>
          </a:p>
          <a:p>
            <a:pPr marL="0" indent="0" algn="just">
              <a:buNone/>
            </a:pPr>
            <a:r>
              <a:rPr lang="ru-RU" sz="1200" dirty="0" smtClean="0">
                <a:cs typeface="Times New Roman"/>
              </a:rPr>
              <a:t>Устье: координаты 63</a:t>
            </a:r>
            <a:r>
              <a:rPr lang="el-GR" sz="1200" dirty="0" smtClean="0">
                <a:cs typeface="Times New Roman"/>
              </a:rPr>
              <a:t>°</a:t>
            </a:r>
            <a:r>
              <a:rPr lang="en-US" sz="1200" dirty="0" smtClean="0">
                <a:cs typeface="Times New Roman"/>
              </a:rPr>
              <a:t>26’25” </a:t>
            </a:r>
            <a:r>
              <a:rPr lang="ru-RU" sz="1200" dirty="0" smtClean="0">
                <a:cs typeface="Times New Roman"/>
              </a:rPr>
              <a:t>с. </a:t>
            </a:r>
            <a:r>
              <a:rPr lang="ru-RU" sz="1200" dirty="0">
                <a:cs typeface="Times New Roman"/>
              </a:rPr>
              <a:t>ш</a:t>
            </a:r>
            <a:r>
              <a:rPr lang="ru-RU" sz="1200" dirty="0" smtClean="0">
                <a:cs typeface="Times New Roman"/>
              </a:rPr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dirty="0" smtClean="0">
                <a:cs typeface="Times New Roman"/>
              </a:rPr>
              <a:t>                                129</a:t>
            </a:r>
            <a:r>
              <a:rPr lang="el-GR" sz="1200" dirty="0" smtClean="0">
                <a:cs typeface="Times New Roman"/>
              </a:rPr>
              <a:t>°</a:t>
            </a:r>
            <a:r>
              <a:rPr lang="ru-RU" sz="1200" dirty="0" smtClean="0">
                <a:cs typeface="Times New Roman"/>
              </a:rPr>
              <a:t>33</a:t>
            </a:r>
            <a:r>
              <a:rPr lang="en-US" sz="1200" dirty="0" smtClean="0">
                <a:cs typeface="Times New Roman"/>
              </a:rPr>
              <a:t>’44”</a:t>
            </a:r>
            <a:r>
              <a:rPr lang="ru-RU" sz="1200" dirty="0">
                <a:cs typeface="Times New Roman"/>
              </a:rPr>
              <a:t> </a:t>
            </a:r>
            <a:r>
              <a:rPr lang="ru-RU" sz="1200" dirty="0" smtClean="0">
                <a:cs typeface="Times New Roman"/>
              </a:rPr>
              <a:t>в. </a:t>
            </a:r>
            <a:r>
              <a:rPr lang="ru-RU" sz="1200" dirty="0">
                <a:cs typeface="Times New Roman"/>
              </a:rPr>
              <a:t>д</a:t>
            </a:r>
            <a:r>
              <a:rPr lang="ru-RU" sz="1200" dirty="0" smtClean="0">
                <a:cs typeface="Times New Roman"/>
              </a:rPr>
              <a:t>.</a:t>
            </a:r>
            <a:endParaRPr lang="ru-RU" sz="1200" dirty="0" smtClean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40" y="69873"/>
            <a:ext cx="3712169" cy="1816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78" y="69873"/>
            <a:ext cx="2082730" cy="18165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2011" y="2063529"/>
            <a:ext cx="64419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200" b="1" dirty="0" smtClean="0">
                <a:solidFill>
                  <a:prstClr val="black"/>
                </a:solidFill>
              </a:rPr>
              <a:t>3. Важнейшие характеристики: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</a:rPr>
              <a:t>Длина </a:t>
            </a:r>
            <a:r>
              <a:rPr lang="ru-RU" sz="1200" dirty="0">
                <a:solidFill>
                  <a:prstClr val="black"/>
                </a:solidFill>
              </a:rPr>
              <a:t>реки Алдан более 2273 км. Средняя глубина 4,5 </a:t>
            </a:r>
            <a:r>
              <a:rPr lang="ru-RU" sz="1200" dirty="0" smtClean="0">
                <a:solidFill>
                  <a:prstClr val="black"/>
                </a:solidFill>
              </a:rPr>
              <a:t>метра, местами до 6м</a:t>
            </a:r>
            <a:endParaRPr lang="ru-RU" sz="1200" dirty="0">
              <a:solidFill>
                <a:prstClr val="black"/>
              </a:solidFill>
            </a:endParaRP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Площадь водосборного бассейна р. Алдан – 730 кв. км. </a:t>
            </a:r>
            <a:endParaRPr lang="ru-RU" sz="1200" dirty="0" smtClean="0">
              <a:solidFill>
                <a:prstClr val="black"/>
              </a:solidFill>
            </a:endParaRP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</a:rPr>
              <a:t>Исток на </a:t>
            </a:r>
            <a:r>
              <a:rPr lang="ru-RU" sz="1200" dirty="0">
                <a:solidFill>
                  <a:prstClr val="black"/>
                </a:solidFill>
              </a:rPr>
              <a:t>высоте 1400 м. от уровня моря. 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Средний расход воды в нижнем течении реки – 5 тыс. кв. м</a:t>
            </a:r>
            <a:r>
              <a:rPr lang="en-US" sz="1200" dirty="0">
                <a:solidFill>
                  <a:prstClr val="black"/>
                </a:solidFill>
              </a:rPr>
              <a:t>/</a:t>
            </a:r>
            <a:r>
              <a:rPr lang="ru-RU" sz="1200" dirty="0">
                <a:solidFill>
                  <a:prstClr val="black"/>
                </a:solidFill>
              </a:rPr>
              <a:t>с. 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</a:rPr>
              <a:t>В </a:t>
            </a:r>
            <a:r>
              <a:rPr lang="ru-RU" sz="1200" dirty="0">
                <a:solidFill>
                  <a:prstClr val="black"/>
                </a:solidFill>
              </a:rPr>
              <a:t>бассейне реки находятся более 114 тыс. рек и ручьёв и 50 тыс. озёр.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Средняя скорость течения реки – 1,4 м</a:t>
            </a:r>
            <a:r>
              <a:rPr lang="en-US" sz="1200" dirty="0">
                <a:solidFill>
                  <a:prstClr val="black"/>
                </a:solidFill>
              </a:rPr>
              <a:t>/</a:t>
            </a:r>
            <a:r>
              <a:rPr lang="ru-RU" sz="1200" dirty="0">
                <a:solidFill>
                  <a:prstClr val="black"/>
                </a:solidFill>
              </a:rPr>
              <a:t>с.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Средний уклон русла реки – 2,6 м</a:t>
            </a:r>
            <a:r>
              <a:rPr lang="en-US" sz="1200" dirty="0">
                <a:solidFill>
                  <a:prstClr val="black"/>
                </a:solidFill>
              </a:rPr>
              <a:t>/</a:t>
            </a:r>
            <a:r>
              <a:rPr lang="ru-RU" sz="1200" dirty="0">
                <a:solidFill>
                  <a:prstClr val="black"/>
                </a:solidFill>
              </a:rPr>
              <a:t>км.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/>
                </a:solidFill>
              </a:rPr>
              <a:t>Питание </a:t>
            </a:r>
            <a:r>
              <a:rPr lang="ru-RU" sz="1200" dirty="0">
                <a:solidFill>
                  <a:prstClr val="black"/>
                </a:solidFill>
              </a:rPr>
              <a:t>– </a:t>
            </a:r>
            <a:r>
              <a:rPr lang="ru-RU" sz="1200" dirty="0" smtClean="0">
                <a:solidFill>
                  <a:prstClr val="black"/>
                </a:solidFill>
              </a:rPr>
              <a:t>снеговое </a:t>
            </a:r>
            <a:r>
              <a:rPr lang="ru-RU" sz="1200" dirty="0">
                <a:solidFill>
                  <a:prstClr val="black"/>
                </a:solidFill>
              </a:rPr>
              <a:t>и </a:t>
            </a:r>
            <a:r>
              <a:rPr lang="ru-RU" sz="1200" dirty="0" smtClean="0">
                <a:solidFill>
                  <a:prstClr val="black"/>
                </a:solidFill>
              </a:rPr>
              <a:t>дождевое. </a:t>
            </a:r>
            <a:r>
              <a:rPr lang="ru-RU" sz="1200" dirty="0">
                <a:solidFill>
                  <a:prstClr val="black"/>
                </a:solidFill>
              </a:rPr>
              <a:t>В химическом составе воды много гидрокарбонатов и кальция, солей около 0,3 г. в одном литре.</a:t>
            </a:r>
          </a:p>
          <a:p>
            <a:pPr marL="34290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Режим реки: половодье наблюдается с мая по </a:t>
            </a:r>
            <a:r>
              <a:rPr lang="ru-RU" sz="1200" dirty="0" smtClean="0">
                <a:solidFill>
                  <a:prstClr val="black"/>
                </a:solidFill>
              </a:rPr>
              <a:t>июль, подъем воды на 7-10м,  </a:t>
            </a:r>
            <a:r>
              <a:rPr lang="ru-RU" sz="1200" dirty="0">
                <a:solidFill>
                  <a:prstClr val="black"/>
                </a:solidFill>
              </a:rPr>
              <a:t>паводки наблюдаются в августе и сентябре. Лёд сковывает реку с ноября по май месяцы. 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3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5922" y="345810"/>
            <a:ext cx="4896544" cy="17959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200" dirty="0" smtClean="0"/>
              <a:t>Экосистема реки Алдан богата разнообразием природы, включая уникальные виды растений и животных. </a:t>
            </a:r>
          </a:p>
          <a:p>
            <a:pPr marL="0" indent="0" algn="just">
              <a:buNone/>
            </a:pPr>
            <a:r>
              <a:rPr lang="ru-RU" sz="1200" dirty="0" smtClean="0"/>
              <a:t>Ихтиофауна реки представлена 20 видами рыб(осетр. Таймень, ленок, сиг, хариус, щука, налим, гальян, елец, окунь и другие).</a:t>
            </a:r>
            <a:endParaRPr lang="ru-RU" sz="1200" b="1" dirty="0" smtClean="0"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1200" dirty="0" smtClean="0"/>
              <a:t>Река Алдан судоходна, </a:t>
            </a:r>
            <a:r>
              <a:rPr lang="ru-RU" sz="1200" dirty="0"/>
              <a:t>о</a:t>
            </a:r>
            <a:r>
              <a:rPr lang="ru-RU" sz="1200" dirty="0" smtClean="0"/>
              <a:t>на является важным транспортным путём, обеспечивающим связь между населёнными пунктами Якутии, используется для перевозки грузов, что важно для развития экономики региона.</a:t>
            </a:r>
            <a:endParaRPr lang="ru-RU" sz="1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75" y="115151"/>
            <a:ext cx="3932448" cy="246329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75" y="2673799"/>
            <a:ext cx="3932448" cy="2212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231" y="2246283"/>
            <a:ext cx="48059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Интересные </a:t>
            </a:r>
            <a: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факты</a:t>
            </a:r>
            <a:endParaRPr lang="ru-RU" sz="1200" dirty="0">
              <a:solidFill>
                <a:srgbClr val="3737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Первые люди в бассейне р. Алдан появились 30-40 тыс. лет до н.э.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Ниже села Крест-</a:t>
            </a:r>
            <a:r>
              <a:rPr lang="ru-RU" sz="1200" dirty="0" err="1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Хальджай</a:t>
            </a:r>
            <a:r>
              <a:rPr lang="ru-RU" sz="1200" dirty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находится Мамонтова гора – 80-ти метровый обрыв, памятник археологии, в котором сохранились остатки флоры и фауны, датирующиеся 15 млн. лет до нашей эры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долине реки известно около 90 стоянок и 8 пунктов с наскальными рисунками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Мост </a:t>
            </a:r>
            <a:r>
              <a:rPr lang="ru-RU" sz="1200" dirty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через реку Алдан (федеральная трасса), имеет длину 970 м.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Вокруг долины р. Алдан находится зона вечной мерзлоты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дне </a:t>
            </a:r>
            <a:r>
              <a:rPr lang="ru-RU" sz="1200" dirty="0" err="1" smtClean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р.Алдан</a:t>
            </a:r>
            <a:r>
              <a:rPr lang="ru-RU" sz="1200" dirty="0" smtClean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dirty="0">
                <a:solidFill>
                  <a:srgbClr val="3737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встречаются полудрагоценные камни – агаты и сердолики.</a:t>
            </a:r>
            <a:endParaRPr lang="ru-RU" sz="1200" b="0" i="0" dirty="0">
              <a:solidFill>
                <a:srgbClr val="373737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9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214" y="1"/>
            <a:ext cx="4478182" cy="3818675"/>
          </a:xfrm>
        </p:spPr>
        <p:txBody>
          <a:bodyPr>
            <a:normAutofit/>
          </a:bodyPr>
          <a:lstStyle/>
          <a:p>
            <a:pPr algn="l"/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Геолог</a:t>
            </a:r>
          </a:p>
          <a:p>
            <a:pPr algn="just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ород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оммот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обязан своим появлением найденным здесь природным месторождениям: слюды, урана, железных руд, золота, серебра и минеральных строительных материалов (известняк, доломит, огнеупорная глина, пески).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 эти месторождения находятся на А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лданском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нагорье. </a:t>
            </a:r>
          </a:p>
          <a:p>
            <a:pPr algn="just"/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есторождения урана расположены на территории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льконского горста, из состоящего вынесенных на поверхность архейских пород кристаллического фундамента Алданского щита. </a:t>
            </a:r>
            <a:r>
              <a:rPr lang="ru-RU" sz="1200" dirty="0">
                <a:solidFill>
                  <a:srgbClr val="FF0000"/>
                </a:solidFill>
              </a:rPr>
              <a:t>(этим породам миллионы лет!) </a:t>
            </a:r>
          </a:p>
          <a:p>
            <a:pPr algn="just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Слюда – 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особая группа минералов вулканического происхождения или кристаллизованной горной породы. По составу считается родственницей гранита. Отличается слоистостью, гибкостью тонких фрагментов.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Железная руда - природное минеральное образование, содержащее железо и его соединения. </a:t>
            </a:r>
          </a:p>
          <a:p>
            <a:pPr algn="just"/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инеральные строительные материалы являются осадочными породами. </a:t>
            </a:r>
          </a:p>
          <a:p>
            <a:pPr algn="just"/>
            <a:endParaRPr lang="ru-RU" sz="105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900" b="1" u="sng" dirty="0">
              <a:solidFill>
                <a:schemeClr val="bg1">
                  <a:lumMod val="95000"/>
                </a:schemeClr>
              </a:solidFill>
            </a:endParaRPr>
          </a:p>
          <a:p>
            <a:endParaRPr lang="ru-RU" sz="1050" i="1" u="sng" dirty="0">
              <a:solidFill>
                <a:schemeClr val="bg1">
                  <a:lumMod val="95000"/>
                </a:schemeClr>
              </a:solidFill>
            </a:endParaRPr>
          </a:p>
          <a:p>
            <a:endParaRPr lang="ru-RU" sz="1050" i="1" u="sng" dirty="0">
              <a:solidFill>
                <a:schemeClr val="bg1">
                  <a:lumMod val="95000"/>
                </a:schemeClr>
              </a:solidFill>
            </a:endParaRPr>
          </a:p>
          <a:p>
            <a:endParaRPr lang="ru-RU" sz="105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Мейонит. Эмельджак месторождение. Минералы и месторождения. webmineral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1" y="3831298"/>
            <a:ext cx="1789612" cy="11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Геологические процессы криолитозоны презентация, доклад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1"/>
          <a:stretch/>
        </p:blipFill>
        <p:spPr bwMode="auto">
          <a:xfrm>
            <a:off x="4676396" y="247357"/>
            <a:ext cx="4257461" cy="27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f06fcfac64bc1dac608ed39beb73a5ac13635dfc-8474231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74" y="3818676"/>
            <a:ext cx="1836722" cy="11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vatars.mds.yandex.net/i?id=c150b6d440768764e55060e9578e3f84acc17f3e-10873222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55" y="3778947"/>
            <a:ext cx="1679462" cy="125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1271" y="4408253"/>
            <a:ext cx="13709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Железная руда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0013" y="4547368"/>
            <a:ext cx="8006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Слюда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0217" y="4547368"/>
            <a:ext cx="13128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Урановая руда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3550" y="3094655"/>
            <a:ext cx="25538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Алданский щит. Южная Якутия</a:t>
            </a:r>
          </a:p>
        </p:txBody>
      </p:sp>
    </p:spTree>
    <p:extLst>
      <p:ext uri="{BB962C8B-B14F-4D97-AF65-F5344CB8AC3E}">
        <p14:creationId xmlns:p14="http://schemas.microsoft.com/office/powerpoint/2010/main" val="22679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1299"/>
            <a:ext cx="9033745" cy="2331579"/>
          </a:xfrm>
        </p:spPr>
        <p:txBody>
          <a:bodyPr>
            <a:noAutofit/>
          </a:bodyPr>
          <a:lstStyle/>
          <a:p>
            <a:pPr algn="l" font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1940-е годы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ключе Эмельджак охотник Виктор Николаевич Захаров случайно обнаружил месторождения слюды и стал Первооткрывателем Богатейшего Слюдяного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Месторождения, что </a:t>
            </a:r>
            <a:r>
              <a:rPr lang="ru-RU" sz="1400" dirty="0" smtClean="0"/>
              <a:t>повлекло </a:t>
            </a:r>
            <a:r>
              <a:rPr lang="ru-RU" sz="1400" dirty="0"/>
              <a:t>за собой резкое усиление геологоразведочных работ в регионе. </a:t>
            </a:r>
            <a:r>
              <a:rPr lang="ru-RU" sz="1400" dirty="0" smtClean="0"/>
              <a:t>Благодаря </a:t>
            </a:r>
            <a:r>
              <a:rPr lang="ru-RU" sz="1400" dirty="0"/>
              <a:t>успешной рабо­те геологов и горняков Южная Якутия в годы войны сыграла выдающуюся роль в деле обеспечения оборонной </a:t>
            </a:r>
            <a:r>
              <a:rPr lang="ru-RU" sz="1400" dirty="0" smtClean="0"/>
              <a:t>промышленности стратегическим сырьем электро­техническим </a:t>
            </a:r>
            <a:r>
              <a:rPr lang="ru-RU" sz="1400" dirty="0"/>
              <a:t>флогопитом и </a:t>
            </a:r>
            <a:r>
              <a:rPr lang="ru-RU" sz="1400" dirty="0" smtClean="0"/>
              <a:t>горным хрусталем.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Признаки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урана в тектонических зонах Эльконского района были впервые установлены в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1959 году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Собственно месторождение Южное было выявлено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Октябрьской экспедицией ППУ </a:t>
            </a:r>
            <a:r>
              <a:rPr lang="ru-RU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МинГео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СССР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1961 г.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Запасов уранового сырья </a:t>
            </a:r>
            <a:r>
              <a:rPr lang="ru-RU" sz="1400" u="sng" dirty="0">
                <a:solidFill>
                  <a:srgbClr val="FF0000"/>
                </a:solidFill>
              </a:rPr>
              <a:t>оказалось 600.000 т! </a:t>
            </a:r>
            <a:endParaRPr lang="ru-RU" sz="1400" b="1" u="sng" dirty="0" smtClean="0">
              <a:solidFill>
                <a:srgbClr val="FF0000"/>
              </a:solidFill>
            </a:endParaRPr>
          </a:p>
          <a:p>
            <a:pPr algn="just"/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хозяйстве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района активно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используются осадочные породы (известняк, щебень, песчаник). Так например щебень используется для покрытия дорог во время гололеда, а также добавляется в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бетонные смеси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(=Фоточка=)8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558" y="2844150"/>
            <a:ext cx="1203253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417849" y="4501501"/>
            <a:ext cx="1280160" cy="21716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ru-RU" sz="1200" dirty="0" err="1">
                <a:ln w="0">
                  <a:solidFill>
                    <a:srgbClr val="44546A">
                      <a:lumMod val="75000"/>
                    </a:srgbClr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В.Н.Захаров</a:t>
            </a:r>
            <a:endParaRPr lang="ru-RU" sz="1200" dirty="0">
              <a:ln w="0">
                <a:solidFill>
                  <a:srgbClr val="44546A">
                    <a:lumMod val="75000"/>
                  </a:srgbClr>
                </a:solidFill>
              </a:ln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https://webmineral.ru/upload/c021dce73614da7b287fc7a28093d9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30" y="2710237"/>
            <a:ext cx="2143125" cy="142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589530" y="4469203"/>
            <a:ext cx="2083526" cy="24946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Рудник Эмельджак</a:t>
            </a:r>
          </a:p>
        </p:txBody>
      </p:sp>
      <p:pic>
        <p:nvPicPr>
          <p:cNvPr id="1030" name="Picture 6" descr="https://webmineral.ru/upload/cdc3ddf54fa198de713742028ab424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06" y="2710237"/>
            <a:ext cx="2513505" cy="224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19273" y="4501501"/>
            <a:ext cx="2042035" cy="26069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Виктор Николаевич со слюдой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 b="22215"/>
          <a:stretch/>
        </p:blipFill>
        <p:spPr>
          <a:xfrm rot="16200000">
            <a:off x="511383" y="2652111"/>
            <a:ext cx="1419280" cy="203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05" y="26416"/>
            <a:ext cx="8481446" cy="344739"/>
          </a:xfrm>
        </p:spPr>
        <p:txBody>
          <a:bodyPr>
            <a:noAutofit/>
          </a:bodyPr>
          <a:lstStyle/>
          <a:p>
            <a:r>
              <a:rPr lang="ru-RU" sz="2200" b="1" dirty="0" smtClean="0"/>
              <a:t>Эколог</a:t>
            </a: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9638" y="374376"/>
            <a:ext cx="4038600" cy="4553049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4800" b="1" dirty="0"/>
              <a:t>Основным источником антропогенной нагрузки на территории города</a:t>
            </a:r>
          </a:p>
          <a:p>
            <a:pPr algn="just"/>
            <a:r>
              <a:rPr lang="ru-RU" sz="4800" dirty="0"/>
              <a:t>являются автомобильный и железнодорожный транспорт, а также </a:t>
            </a:r>
            <a:r>
              <a:rPr lang="ru-RU" sz="4800" dirty="0" smtClean="0"/>
              <a:t>коммунальные </a:t>
            </a:r>
            <a:r>
              <a:rPr lang="ru-RU" sz="4800" dirty="0"/>
              <a:t>предприятия города.</a:t>
            </a:r>
          </a:p>
          <a:p>
            <a:pPr marL="0" indent="0" algn="just">
              <a:buNone/>
            </a:pPr>
            <a:r>
              <a:rPr lang="ru-RU" sz="4800" b="1" dirty="0"/>
              <a:t>Влияние железнодорожного транспорта </a:t>
            </a:r>
            <a:r>
              <a:rPr lang="ru-RU" sz="4800" dirty="0"/>
              <a:t>на экологическую </a:t>
            </a:r>
            <a:r>
              <a:rPr lang="ru-RU" sz="4800" dirty="0" smtClean="0"/>
              <a:t>обстановку весьма </a:t>
            </a:r>
            <a:r>
              <a:rPr lang="ru-RU" sz="4800" dirty="0"/>
              <a:t>ощутимо. Оно проявляется прежде загрязнением воздушной </a:t>
            </a:r>
            <a:r>
              <a:rPr lang="ru-RU" sz="4800" dirty="0" smtClean="0"/>
              <a:t>среды, водной </a:t>
            </a:r>
            <a:r>
              <a:rPr lang="ru-RU" sz="4800" dirty="0"/>
              <a:t>и земель при строительстве и эксплуатации железных дорог</a:t>
            </a:r>
            <a:r>
              <a:rPr lang="ru-RU" sz="4800" dirty="0" smtClean="0"/>
              <a:t>.</a:t>
            </a:r>
            <a:r>
              <a:rPr lang="ru-RU" sz="4800" dirty="0"/>
              <a:t> </a:t>
            </a:r>
            <a:endParaRPr lang="ru-RU" sz="4800" dirty="0" smtClean="0"/>
          </a:p>
          <a:p>
            <a:pPr marL="0" indent="0" algn="just">
              <a:buNone/>
            </a:pPr>
            <a:r>
              <a:rPr lang="ru-RU" sz="4800" b="1" dirty="0" smtClean="0"/>
              <a:t>Автотранспорт </a:t>
            </a:r>
            <a:r>
              <a:rPr lang="ru-RU" sz="4800" dirty="0"/>
              <a:t>является одним из наиболее значимых </a:t>
            </a:r>
            <a:r>
              <a:rPr lang="ru-RU" sz="4800" dirty="0" smtClean="0"/>
              <a:t>загрязнителей окружающей среды (содержание </a:t>
            </a:r>
            <a:r>
              <a:rPr lang="ru-RU" sz="4800" dirty="0"/>
              <a:t>в воздухе пыли, </a:t>
            </a:r>
            <a:r>
              <a:rPr lang="ru-RU" sz="4800" dirty="0" smtClean="0"/>
              <a:t>органических </a:t>
            </a:r>
            <a:r>
              <a:rPr lang="ru-RU" sz="4800" dirty="0"/>
              <a:t>веществ и тяжелых </a:t>
            </a:r>
            <a:r>
              <a:rPr lang="ru-RU" sz="4800" dirty="0" smtClean="0"/>
              <a:t>металлов).</a:t>
            </a:r>
          </a:p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endParaRPr lang="ru-RU" sz="4800" dirty="0" smtClean="0"/>
          </a:p>
          <a:p>
            <a:pPr marL="0" indent="0">
              <a:buNone/>
            </a:pPr>
            <a:endParaRPr lang="ru-RU" sz="4800" dirty="0" smtClean="0"/>
          </a:p>
          <a:p>
            <a:endParaRPr lang="ru-RU" sz="4800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08575" y="405510"/>
            <a:ext cx="4798503" cy="3416847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4800" b="1" dirty="0"/>
              <a:t>Еже­год­но го­рят ле­са. </a:t>
            </a:r>
            <a:r>
              <a:rPr lang="ru-RU" sz="4800" dirty="0" smtClean="0"/>
              <a:t>Со­кра­щается площадь лесов, наносится урон флоре и фауне. </a:t>
            </a:r>
            <a:r>
              <a:rPr lang="ru-RU" sz="4800" dirty="0" smtClean="0">
                <a:solidFill>
                  <a:srgbClr val="000000"/>
                </a:solidFill>
              </a:rPr>
              <a:t>Задымление </a:t>
            </a:r>
            <a:r>
              <a:rPr lang="ru-RU" sz="4800" dirty="0">
                <a:solidFill>
                  <a:srgbClr val="000000"/>
                </a:solidFill>
              </a:rPr>
              <a:t>— это большой риск для здоровья людей, страдающих хроническими заболеваниями, аллергиков и людей с болезнями сердечно-сосудистой и дыхательной </a:t>
            </a:r>
            <a:r>
              <a:rPr lang="ru-RU" sz="4800" dirty="0" smtClean="0">
                <a:solidFill>
                  <a:srgbClr val="000000"/>
                </a:solidFill>
              </a:rPr>
              <a:t>систем.</a:t>
            </a:r>
            <a:endParaRPr lang="ru-RU" sz="4800" dirty="0" smtClean="0"/>
          </a:p>
          <a:p>
            <a:pPr marL="0" indent="0">
              <a:buNone/>
            </a:pPr>
            <a:endParaRPr lang="ru-RU" sz="4400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4800" b="1" dirty="0" smtClean="0"/>
              <a:t>Деятельность промышленных предприятий  и ЖКХ </a:t>
            </a:r>
            <a:r>
              <a:rPr lang="ru-RU" sz="4800" dirty="0" smtClean="0"/>
              <a:t>оказывает </a:t>
            </a:r>
            <a:r>
              <a:rPr lang="ru-RU" sz="4800" dirty="0"/>
              <a:t>негативные влияния </a:t>
            </a:r>
            <a:r>
              <a:rPr lang="ru-RU" sz="4800" dirty="0" smtClean="0"/>
              <a:t>на окружающую </a:t>
            </a:r>
            <a:r>
              <a:rPr lang="ru-RU" sz="4800" dirty="0"/>
              <a:t>среду в р</a:t>
            </a:r>
            <a:r>
              <a:rPr lang="ru-RU" sz="4800" dirty="0" smtClean="0"/>
              <a:t>езультате:</a:t>
            </a:r>
            <a:r>
              <a:rPr lang="ru-RU" sz="4800" dirty="0"/>
              <a:t> </a:t>
            </a:r>
            <a:endParaRPr lang="ru-RU" sz="4800" dirty="0" smtClean="0"/>
          </a:p>
          <a:p>
            <a:pPr marL="0" indent="0" algn="just">
              <a:buNone/>
            </a:pPr>
            <a:r>
              <a:rPr lang="ru-RU" sz="4800" dirty="0" smtClean="0"/>
              <a:t>1</a:t>
            </a:r>
            <a:r>
              <a:rPr lang="ru-RU" sz="4800" dirty="0"/>
              <a:t>) изъятия большого количества природных вод </a:t>
            </a:r>
            <a:r>
              <a:rPr lang="ru-RU" sz="4800" dirty="0" smtClean="0"/>
              <a:t>для </a:t>
            </a:r>
            <a:r>
              <a:rPr lang="ru-RU" sz="4800" dirty="0"/>
              <a:t>целей хозяйственного, питьевого и промышленного </a:t>
            </a:r>
            <a:r>
              <a:rPr lang="ru-RU" sz="4800" dirty="0" smtClean="0"/>
              <a:t>использования;</a:t>
            </a:r>
            <a:endParaRPr lang="ru-RU" sz="4800" dirty="0"/>
          </a:p>
          <a:p>
            <a:pPr marL="0" indent="0" algn="just">
              <a:buNone/>
            </a:pPr>
            <a:r>
              <a:rPr lang="ru-RU" sz="4800" dirty="0"/>
              <a:t>2) сброса в водные объекты неочищенных или недостаточно </a:t>
            </a:r>
            <a:r>
              <a:rPr lang="ru-RU" sz="4800" dirty="0" smtClean="0"/>
              <a:t>очищенных </a:t>
            </a:r>
            <a:r>
              <a:rPr lang="ru-RU" sz="4800" dirty="0"/>
              <a:t>бытовых и промышленных сточных вод, а также поверхностного стока </a:t>
            </a:r>
            <a:r>
              <a:rPr lang="ru-RU" sz="4800" dirty="0" smtClean="0"/>
              <a:t>с территорий</a:t>
            </a:r>
            <a:r>
              <a:rPr lang="ru-RU" sz="4800" dirty="0"/>
              <a:t>;</a:t>
            </a:r>
          </a:p>
          <a:p>
            <a:pPr marL="0" indent="0" algn="just">
              <a:buNone/>
            </a:pPr>
            <a:r>
              <a:rPr lang="ru-RU" sz="4800" dirty="0"/>
              <a:t>3) выбросов в атмосферу от </a:t>
            </a:r>
            <a:r>
              <a:rPr lang="ru-RU" sz="4800" dirty="0" smtClean="0"/>
              <a:t>котельных;</a:t>
            </a:r>
            <a:endParaRPr lang="ru-RU" sz="4800" dirty="0"/>
          </a:p>
          <a:p>
            <a:pPr marL="0" indent="0" algn="just">
              <a:buNone/>
            </a:pPr>
            <a:r>
              <a:rPr lang="ru-RU" sz="4800" dirty="0"/>
              <a:t>4) размещения на свалках (организованных </a:t>
            </a:r>
            <a:r>
              <a:rPr lang="ru-RU" sz="4800" dirty="0" smtClean="0"/>
              <a:t>и неорганизованных</a:t>
            </a:r>
            <a:r>
              <a:rPr lang="ru-RU" sz="4800" dirty="0"/>
              <a:t>) </a:t>
            </a:r>
            <a:r>
              <a:rPr lang="ru-RU" sz="4800" dirty="0" smtClean="0"/>
              <a:t>ТБО и ТПО</a:t>
            </a:r>
            <a:r>
              <a:rPr lang="ru-RU" sz="4800" dirty="0"/>
              <a:t>.</a:t>
            </a:r>
          </a:p>
        </p:txBody>
      </p:sp>
      <p:pic>
        <p:nvPicPr>
          <p:cNvPr id="6" name="Picture 2" descr="Трасса Лена - Невер — Якутс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5" y="2452179"/>
            <a:ext cx="1691336" cy="112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Железные дороги Якутии — магистраль до сурового Севе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360" y="2450970"/>
            <a:ext cx="1636596" cy="109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ee41ec4712e6ea00b49f33934842d6c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2270" y="981890"/>
            <a:ext cx="1660472" cy="1009323"/>
          </a:xfrm>
          <a:prstGeom prst="rect">
            <a:avLst/>
          </a:prstGeom>
        </p:spPr>
      </p:pic>
      <p:pic>
        <p:nvPicPr>
          <p:cNvPr id="11" name="Рисунок 10" descr="crHJ5osDHA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56700" y="3822357"/>
            <a:ext cx="2111169" cy="1185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48" y="3553139"/>
            <a:ext cx="4155728" cy="160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1200" b="1" dirty="0" smtClean="0">
                <a:solidFill>
                  <a:prstClr val="black"/>
                </a:solidFill>
              </a:rPr>
              <a:t>В результате использования </a:t>
            </a:r>
            <a:r>
              <a:rPr lang="ru-RU" sz="1200" b="1" dirty="0">
                <a:solidFill>
                  <a:prstClr val="black"/>
                </a:solidFill>
              </a:rPr>
              <a:t>преимущественно твердого топлива </a:t>
            </a:r>
            <a:r>
              <a:rPr lang="ru-RU" sz="1200" dirty="0">
                <a:solidFill>
                  <a:prstClr val="black"/>
                </a:solidFill>
              </a:rPr>
              <a:t>на </a:t>
            </a:r>
            <a:r>
              <a:rPr lang="ru-RU" sz="1200" dirty="0" smtClean="0">
                <a:solidFill>
                  <a:prstClr val="black"/>
                </a:solidFill>
              </a:rPr>
              <a:t>котельных без золоуловителей, происходит превышение </a:t>
            </a:r>
            <a:r>
              <a:rPr lang="ru-RU" sz="1200" dirty="0">
                <a:solidFill>
                  <a:prstClr val="black"/>
                </a:solidFill>
              </a:rPr>
              <a:t>предельно допустимых выбросов </a:t>
            </a:r>
            <a:r>
              <a:rPr lang="ru-RU" sz="1200" dirty="0" smtClean="0">
                <a:solidFill>
                  <a:prstClr val="black"/>
                </a:solidFill>
              </a:rPr>
              <a:t>по </a:t>
            </a:r>
            <a:r>
              <a:rPr lang="ru-RU" sz="1200" dirty="0">
                <a:solidFill>
                  <a:prstClr val="black"/>
                </a:solidFill>
              </a:rPr>
              <a:t>следующим загрязняющим веществам: метану, саже, пыли неорганической, пыли древесной и угольной золе</a:t>
            </a:r>
            <a:r>
              <a:rPr lang="ru-RU" sz="1200" dirty="0" smtClean="0">
                <a:solidFill>
                  <a:prstClr val="black"/>
                </a:solidFill>
              </a:rPr>
              <a:t>.</a:t>
            </a:r>
          </a:p>
          <a:p>
            <a:pPr lvl="0" algn="just">
              <a:spcBef>
                <a:spcPct val="20000"/>
              </a:spcBef>
            </a:pPr>
            <a:r>
              <a:rPr lang="ru-RU" sz="1200" b="1" dirty="0">
                <a:solidFill>
                  <a:prstClr val="black"/>
                </a:solidFill>
              </a:rPr>
              <a:t>И</a:t>
            </a:r>
            <a:r>
              <a:rPr lang="ru-RU" sz="1200" b="1" dirty="0" smtClean="0">
                <a:solidFill>
                  <a:prstClr val="black"/>
                </a:solidFill>
              </a:rPr>
              <a:t>спользование </a:t>
            </a:r>
            <a:r>
              <a:rPr lang="ru-RU" sz="1200" b="1" dirty="0">
                <a:solidFill>
                  <a:prstClr val="black"/>
                </a:solidFill>
              </a:rPr>
              <a:t>индивидуальных накопителей сточных вод </a:t>
            </a:r>
            <a:r>
              <a:rPr lang="ru-RU" sz="1200" dirty="0" smtClean="0">
                <a:solidFill>
                  <a:prstClr val="black"/>
                </a:solidFill>
              </a:rPr>
              <a:t>населением и предприятиями с </a:t>
            </a:r>
            <a:r>
              <a:rPr lang="ru-RU" sz="1200" dirty="0">
                <a:solidFill>
                  <a:prstClr val="black"/>
                </a:solidFill>
              </a:rPr>
              <a:t>нарушенной герметичностью </a:t>
            </a:r>
            <a:r>
              <a:rPr lang="ru-RU" sz="1200" dirty="0" smtClean="0">
                <a:solidFill>
                  <a:prstClr val="black"/>
                </a:solidFill>
              </a:rPr>
              <a:t>конструкций.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358" y="981890"/>
            <a:ext cx="1625103" cy="1009323"/>
          </a:xfrm>
          <a:prstGeom prst="rect">
            <a:avLst/>
          </a:prstGeom>
        </p:spPr>
      </p:pic>
      <p:pic>
        <p:nvPicPr>
          <p:cNvPr id="2050" name="Picture 2" descr="https://sakhapress.ru/wp-content/uploads/2014/01/main_big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35" y="3822357"/>
            <a:ext cx="1755083" cy="117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0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15" y="95205"/>
            <a:ext cx="8674216" cy="428610"/>
          </a:xfrm>
        </p:spPr>
        <p:txBody>
          <a:bodyPr>
            <a:noAutofit/>
          </a:bodyPr>
          <a:lstStyle/>
          <a:p>
            <a:r>
              <a:rPr lang="ru-RU" sz="2200" b="1" dirty="0" smtClean="0"/>
              <a:t>Пути решения экологических проблем</a:t>
            </a:r>
            <a:endParaRPr lang="ru-RU" sz="2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315" y="464991"/>
            <a:ext cx="5956183" cy="2223083"/>
          </a:xfrm>
        </p:spPr>
        <p:txBody>
          <a:bodyPr>
            <a:normAutofit fontScale="25000" lnSpcReduction="20000"/>
          </a:bodyPr>
          <a:lstStyle/>
          <a:p>
            <a:pPr lvl="0" algn="just"/>
            <a:r>
              <a:rPr lang="ru-RU" sz="5200" b="1" dirty="0">
                <a:solidFill>
                  <a:prstClr val="black"/>
                </a:solidFill>
              </a:rPr>
              <a:t>Перевод котельных с угля на газ </a:t>
            </a:r>
            <a:r>
              <a:rPr lang="ru-RU" sz="5200" dirty="0">
                <a:solidFill>
                  <a:prstClr val="black"/>
                </a:solidFill>
              </a:rPr>
              <a:t>, так как газ более чистое </a:t>
            </a:r>
            <a:r>
              <a:rPr lang="ru-RU" sz="5200" dirty="0" smtClean="0">
                <a:solidFill>
                  <a:prstClr val="black"/>
                </a:solidFill>
              </a:rPr>
              <a:t>топливо.</a:t>
            </a:r>
            <a:r>
              <a:rPr lang="ru-RU" sz="5200" dirty="0" smtClean="0"/>
              <a:t> </a:t>
            </a:r>
            <a:r>
              <a:rPr lang="ru-RU" sz="5200" dirty="0"/>
              <a:t>П</a:t>
            </a:r>
            <a:r>
              <a:rPr lang="ru-RU" sz="5200" dirty="0" smtClean="0"/>
              <a:t>одписанная </a:t>
            </a:r>
            <a:r>
              <a:rPr lang="ru-RU" sz="5200" dirty="0"/>
              <a:t>совместная с Газпромом Программа развития газоснабжения и газификации Якутии, предусматривает газификацию </a:t>
            </a:r>
            <a:r>
              <a:rPr lang="ru-RU" sz="5200" dirty="0" smtClean="0"/>
              <a:t>Алданского района, расположенного </a:t>
            </a:r>
            <a:r>
              <a:rPr lang="ru-RU" sz="5200" dirty="0"/>
              <a:t>вдоль трассы магистрального газопровода «Сила Сибири». </a:t>
            </a:r>
            <a:endParaRPr lang="ru-RU" sz="5200" dirty="0">
              <a:solidFill>
                <a:prstClr val="black"/>
              </a:solidFill>
            </a:endParaRPr>
          </a:p>
          <a:p>
            <a:pPr algn="just"/>
            <a:r>
              <a:rPr lang="ru-RU" sz="5200" b="1" dirty="0" smtClean="0"/>
              <a:t>Строительство очистительных </a:t>
            </a:r>
            <a:r>
              <a:rPr lang="ru-RU" sz="5200" b="1" dirty="0"/>
              <a:t>сооружений</a:t>
            </a:r>
            <a:r>
              <a:rPr lang="ru-RU" sz="5200" dirty="0"/>
              <a:t> для воды, цель которых очищать сточные воды от грязных и вредных </a:t>
            </a:r>
            <a:r>
              <a:rPr lang="ru-RU" sz="5200" dirty="0" smtClean="0"/>
              <a:t>примесей. </a:t>
            </a:r>
            <a:r>
              <a:rPr lang="ru-RU" sz="5200" dirty="0"/>
              <a:t>Всего планируется построить две станции биологической очистки хозяйственно-бытовых сточных вод. На левом берегу предусмотрена производительность 500 м3 в сутки, а правом – 1000 м3</a:t>
            </a:r>
            <a:r>
              <a:rPr lang="ru-RU" sz="5200" dirty="0" smtClean="0"/>
              <a:t>.</a:t>
            </a:r>
          </a:p>
          <a:p>
            <a:pPr algn="just"/>
            <a:r>
              <a:rPr lang="ru-RU" sz="5200" b="1" dirty="0">
                <a:solidFill>
                  <a:srgbClr val="000000"/>
                </a:solidFill>
              </a:rPr>
              <a:t>По указу об экологическом благополучии</a:t>
            </a:r>
            <a:r>
              <a:rPr lang="ru-RU" sz="5200" dirty="0">
                <a:solidFill>
                  <a:srgbClr val="000000"/>
                </a:solidFill>
              </a:rPr>
              <a:t>, подписанному главой республики, расширяется география и видовой состав для зарыбления</a:t>
            </a:r>
            <a:r>
              <a:rPr lang="ru-RU" sz="5200" dirty="0" smtClean="0">
                <a:solidFill>
                  <a:srgbClr val="000000"/>
                </a:solidFill>
              </a:rPr>
              <a:t>. </a:t>
            </a:r>
            <a:r>
              <a:rPr lang="ru-RU" sz="5200" b="1" dirty="0"/>
              <a:t>Рыбоводный завод </a:t>
            </a:r>
            <a:r>
              <a:rPr lang="ru-RU" sz="5200" dirty="0" smtClean="0"/>
              <a:t>планируется </a:t>
            </a:r>
            <a:r>
              <a:rPr lang="ru-RU" sz="5200" dirty="0"/>
              <a:t>ввести в </a:t>
            </a:r>
            <a:r>
              <a:rPr lang="ru-RU" sz="5200" dirty="0" smtClean="0"/>
              <a:t>Томмоте к </a:t>
            </a:r>
            <a:r>
              <a:rPr lang="ru-RU" sz="5200" dirty="0"/>
              <a:t>2024 году, </a:t>
            </a:r>
            <a:r>
              <a:rPr lang="ru-RU" sz="5200" dirty="0" smtClean="0"/>
              <a:t>где </a:t>
            </a:r>
            <a:r>
              <a:rPr lang="ru-RU" sz="5200" dirty="0"/>
              <a:t>будут разводить и выращивать мальков осетра, хариуса, ленка и </a:t>
            </a:r>
            <a:r>
              <a:rPr lang="ru-RU" sz="5200" dirty="0" smtClean="0"/>
              <a:t>тайменя.</a:t>
            </a:r>
          </a:p>
          <a:p>
            <a:pPr algn="just"/>
            <a:r>
              <a:rPr lang="ru-RU" sz="5200" b="1" dirty="0" smtClean="0"/>
              <a:t>Для защиты от лесных пожаров- </a:t>
            </a:r>
            <a:r>
              <a:rPr lang="ru-RU" sz="5200" dirty="0" smtClean="0"/>
              <a:t>оборудование минерализованных полос, пожароустойчивых зон, санитарные рубки, ограничение выхода в лес населения в пожароопасный период. Повышение экологической грамотности и ответственности населения. </a:t>
            </a:r>
          </a:p>
          <a:p>
            <a:pPr algn="just"/>
            <a:r>
              <a:rPr lang="ru-RU" sz="5200" b="1" dirty="0"/>
              <a:t>Р</a:t>
            </a:r>
            <a:r>
              <a:rPr lang="ru-RU" sz="5200" b="1" dirty="0" smtClean="0"/>
              <a:t>азработка </a:t>
            </a:r>
            <a:r>
              <a:rPr lang="ru-RU" sz="5200" b="1" dirty="0"/>
              <a:t>территориальной схемы и региональной программы </a:t>
            </a:r>
            <a:r>
              <a:rPr lang="ru-RU" sz="5200" b="1" dirty="0" smtClean="0"/>
              <a:t>обращения </a:t>
            </a:r>
            <a:r>
              <a:rPr lang="ru-RU" sz="5200" b="1" dirty="0"/>
              <a:t>с отходами</a:t>
            </a:r>
            <a:r>
              <a:rPr lang="ru-RU" sz="5200" dirty="0"/>
              <a:t>, в том числе с твердыми коммунальными отходами</a:t>
            </a:r>
            <a:r>
              <a:rPr lang="ru-RU" sz="5200" dirty="0" smtClean="0"/>
              <a:t>;</a:t>
            </a:r>
            <a:r>
              <a:rPr lang="ru-RU" sz="5200" dirty="0"/>
              <a:t> развитие объектов обработки, </a:t>
            </a:r>
            <a:r>
              <a:rPr lang="ru-RU" sz="5200" dirty="0" smtClean="0"/>
              <a:t>обезвреживания, утилизации </a:t>
            </a:r>
            <a:r>
              <a:rPr lang="ru-RU" sz="5200" dirty="0"/>
              <a:t>и размещения твердых коммунальных </a:t>
            </a:r>
            <a:r>
              <a:rPr lang="ru-RU" sz="5200" dirty="0" smtClean="0"/>
              <a:t>отходов, повышение экологической культуры населения.</a:t>
            </a:r>
          </a:p>
          <a:p>
            <a:pPr algn="just"/>
            <a:r>
              <a:rPr lang="ru-RU" sz="5200" b="1" dirty="0" smtClean="0"/>
              <a:t>Строгий природоохранный контроль </a:t>
            </a:r>
            <a:r>
              <a:rPr lang="ru-RU" sz="5200" dirty="0" smtClean="0"/>
              <a:t>над деятельностью промышленных предприятий по пресечению сброса грязных вод в естественные водоемы. Привлечение общественности, народного контроля к освещению данного вопроса.</a:t>
            </a:r>
          </a:p>
          <a:p>
            <a:pPr marL="0" indent="0" algn="just">
              <a:buNone/>
            </a:pPr>
            <a:r>
              <a:rPr lang="ru-RU" sz="4800" dirty="0"/>
              <a:t> </a:t>
            </a:r>
            <a:r>
              <a:rPr lang="ru-RU" sz="4800" dirty="0" smtClean="0"/>
              <a:t>         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dirty="0">
              <a:solidFill>
                <a:prstClr val="black"/>
              </a:solidFill>
            </a:endParaRPr>
          </a:p>
          <a:p>
            <a:pPr algn="just">
              <a:buNone/>
            </a:pPr>
            <a:endParaRPr lang="ru-RU" sz="1800" dirty="0"/>
          </a:p>
        </p:txBody>
      </p:sp>
      <p:pic>
        <p:nvPicPr>
          <p:cNvPr id="3074" name="Picture 2" descr="Приложения в Google Play – Мой ГА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10" y="110194"/>
            <a:ext cx="587042" cy="58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ЖДЯ: «Томмот должен стать лучшим малым городом!» | 17.02.2022 | Якутск -  БезФорма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56" y="766603"/>
            <a:ext cx="1817475" cy="1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оммунальщики Алданского района Якутии оштрафованы на 12 млн рублей за  сброс неочищенных стоков в реку | Aartyk.ru - Хроника, События и Фак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94" y="2826866"/>
            <a:ext cx="2055248" cy="13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46494" y="4240798"/>
            <a:ext cx="242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>
                <a:solidFill>
                  <a:srgbClr val="414141"/>
                </a:solidFill>
                <a:latin typeface="Open Sans"/>
              </a:rPr>
              <a:t>Коммунальщики Алданского района Якутии оштрафованы на 12 млн рублей за сброс неочищенных стоков в реку</a:t>
            </a:r>
            <a:r>
              <a:rPr lang="ru-RU" sz="900" dirty="0"/>
              <a:t/>
            </a:r>
            <a:br>
              <a:rPr lang="ru-RU" sz="900" dirty="0"/>
            </a:b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91643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43523"/>
              </p:ext>
            </p:extLst>
          </p:nvPr>
        </p:nvGraphicFramePr>
        <p:xfrm>
          <a:off x="4278179" y="2632882"/>
          <a:ext cx="4647707" cy="2315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740056"/>
            <a:ext cx="41609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prstClr val="black"/>
                </a:solidFill>
              </a:rPr>
              <a:t>На территории нашего города проживает 7301 человек</a:t>
            </a:r>
            <a:r>
              <a:rPr lang="ru-RU" sz="1200" b="1" dirty="0" smtClean="0">
                <a:solidFill>
                  <a:prstClr val="black"/>
                </a:solidFill>
              </a:rPr>
              <a:t>.</a:t>
            </a:r>
          </a:p>
          <a:p>
            <a:pPr algn="just"/>
            <a:r>
              <a:rPr lang="ru-RU" sz="1200" dirty="0" smtClean="0"/>
              <a:t>Данные </a:t>
            </a:r>
            <a:r>
              <a:rPr lang="ru-RU" sz="1200" dirty="0"/>
              <a:t>с графика показывают стабильное уменьшение численности населения </a:t>
            </a:r>
            <a:r>
              <a:rPr lang="ru-RU" sz="1200" dirty="0" smtClean="0"/>
              <a:t>.</a:t>
            </a:r>
            <a:r>
              <a:rPr lang="ru-RU" sz="1200" dirty="0" smtClean="0">
                <a:solidFill>
                  <a:prstClr val="black"/>
                </a:solidFill>
              </a:rPr>
              <a:t> </a:t>
            </a:r>
          </a:p>
          <a:p>
            <a:pPr algn="just"/>
            <a:r>
              <a:rPr lang="ru-RU" sz="1200" b="1" dirty="0" smtClean="0">
                <a:solidFill>
                  <a:prstClr val="black"/>
                </a:solidFill>
              </a:rPr>
              <a:t>Наблюдается е</a:t>
            </a:r>
            <a:r>
              <a:rPr lang="ru-RU" sz="1200" b="1" dirty="0" smtClean="0"/>
              <a:t>стественная убыль (убыль</a:t>
            </a:r>
            <a:r>
              <a:rPr lang="ru-RU" sz="1200" b="1" dirty="0"/>
              <a:t>) </a:t>
            </a:r>
            <a:r>
              <a:rPr lang="ru-RU" sz="1200" b="1" dirty="0" smtClean="0"/>
              <a:t>населения</a:t>
            </a:r>
            <a:r>
              <a:rPr lang="ru-RU" sz="1200" b="1" dirty="0"/>
              <a:t>.</a:t>
            </a:r>
            <a:r>
              <a:rPr lang="ru-RU" sz="1200" b="1" dirty="0" smtClean="0"/>
              <a:t> </a:t>
            </a:r>
            <a:r>
              <a:rPr lang="ru-RU" sz="1200" dirty="0">
                <a:solidFill>
                  <a:srgbClr val="202122"/>
                </a:solidFill>
              </a:rPr>
              <a:t>При этом в настоящее время сохраняется </a:t>
            </a:r>
            <a:r>
              <a:rPr lang="ru-RU" sz="1200" b="1" dirty="0">
                <a:solidFill>
                  <a:srgbClr val="202122"/>
                </a:solidFill>
              </a:rPr>
              <a:t>миграционный отток населения</a:t>
            </a:r>
            <a:r>
              <a:rPr lang="ru-RU" sz="1200" dirty="0">
                <a:solidFill>
                  <a:srgbClr val="202122"/>
                </a:solidFill>
              </a:rPr>
              <a:t>, превышающий естественный прирост, поэтому происходит убыль населения</a:t>
            </a:r>
            <a:r>
              <a:rPr lang="ru-RU" sz="1200" dirty="0" smtClean="0">
                <a:solidFill>
                  <a:srgbClr val="202122"/>
                </a:solidFill>
              </a:rPr>
              <a:t>.</a:t>
            </a:r>
          </a:p>
          <a:p>
            <a:pPr algn="just"/>
            <a:r>
              <a:rPr lang="ru-RU" sz="1200" b="1" dirty="0"/>
              <a:t>Одна из главных черт </a:t>
            </a:r>
            <a:r>
              <a:rPr lang="ru-RU" sz="1200" b="1" dirty="0" smtClean="0"/>
              <a:t>— низкая плотность населения. </a:t>
            </a:r>
            <a:r>
              <a:rPr lang="ru-RU" sz="1200" dirty="0"/>
              <a:t>Подобная ситуация объясняется жёсткими природными и климатическими условиями и положением по отношению к транспортным артериям. </a:t>
            </a:r>
            <a:endParaRPr lang="ru-RU" sz="1200" dirty="0" smtClean="0"/>
          </a:p>
          <a:p>
            <a:pPr algn="just"/>
            <a:r>
              <a:rPr lang="ru-RU" sz="1200" dirty="0" smtClean="0"/>
              <a:t>Поэтому </a:t>
            </a:r>
            <a:r>
              <a:rPr lang="ru-RU" sz="1200" dirty="0"/>
              <a:t>в течение долгого времени в целях удержания населения и привлечения рабочей силы действовали специальные льготы и надбавки к зарплате. </a:t>
            </a:r>
            <a:endParaRPr lang="ru-RU" sz="1200" dirty="0" smtClean="0"/>
          </a:p>
          <a:p>
            <a:pPr algn="just"/>
            <a:r>
              <a:rPr lang="ru-RU" sz="1200" dirty="0" smtClean="0"/>
              <a:t>Однако </a:t>
            </a:r>
            <a:r>
              <a:rPr lang="ru-RU" sz="1200" dirty="0"/>
              <a:t>в связи с прекращением государственной поддержки после распада СССР, население начало стремительно сокращаться:</a:t>
            </a:r>
            <a:endParaRPr lang="ru-RU" sz="1200" dirty="0" smtClean="0"/>
          </a:p>
          <a:p>
            <a:pPr algn="just"/>
            <a:r>
              <a:rPr lang="ru-RU" sz="1200" dirty="0" smtClean="0"/>
              <a:t>Сказывается </a:t>
            </a:r>
            <a:r>
              <a:rPr lang="ru-RU" sz="1200" b="1" dirty="0"/>
              <a:t>отсутствие </a:t>
            </a:r>
            <a:r>
              <a:rPr lang="ru-RU" sz="1200" b="1" dirty="0" smtClean="0"/>
              <a:t>крупных градообразующих </a:t>
            </a:r>
            <a:r>
              <a:rPr lang="ru-RU" sz="1200" b="1" dirty="0"/>
              <a:t>предприятий</a:t>
            </a:r>
            <a:r>
              <a:rPr lang="ru-RU" sz="1200" dirty="0"/>
              <a:t>, определяющих положительную </a:t>
            </a:r>
            <a:r>
              <a:rPr lang="ru-RU" sz="1200" dirty="0" smtClean="0"/>
              <a:t>динамику механического </a:t>
            </a:r>
            <a:r>
              <a:rPr lang="ru-RU" sz="1200" dirty="0"/>
              <a:t>движения населения.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413" y="48770"/>
            <a:ext cx="3615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Демограф</a:t>
            </a:r>
            <a:endParaRPr lang="ru-RU" sz="2200" b="1" dirty="0"/>
          </a:p>
        </p:txBody>
      </p:sp>
      <p:pic>
        <p:nvPicPr>
          <p:cNvPr id="4098" name="Picture 2" descr="Томмоту 92 — С днем рождения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179" y="135262"/>
            <a:ext cx="3682973" cy="24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арк «Укулан» построили в Томмоте на средства гранта президента РФ —  Yakutia-daily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88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8612" y="119985"/>
            <a:ext cx="4285129" cy="475252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100" b="1" dirty="0"/>
              <a:t>    </a:t>
            </a:r>
            <a:r>
              <a:rPr lang="ru-RU" sz="1200" b="1" dirty="0" smtClean="0"/>
              <a:t>Возрастной состав на </a:t>
            </a:r>
            <a:r>
              <a:rPr lang="ru-RU" sz="1200" b="1" dirty="0"/>
              <a:t>1 декабря 2023 </a:t>
            </a:r>
            <a:r>
              <a:rPr lang="ru-RU" sz="1200" b="1" dirty="0" smtClean="0"/>
              <a:t>года:</a:t>
            </a:r>
            <a:r>
              <a:rPr lang="ru-RU" sz="1200" dirty="0" smtClean="0"/>
              <a:t> </a:t>
            </a:r>
            <a:r>
              <a:rPr lang="ru-RU" sz="1200" dirty="0"/>
              <a:t>число детей в возрасте до 6 лет составляет 728 человек; подростков (школьников) в возрасте от 7 до 17 лет- 863 человека; молодежи от 18 до 29 лет- 874 человека; взрослых в возрасте от 30 до 60 </a:t>
            </a:r>
            <a:r>
              <a:rPr lang="ru-RU" sz="1200" dirty="0" smtClean="0"/>
              <a:t>лет - </a:t>
            </a:r>
            <a:r>
              <a:rPr lang="ru-RU" sz="1200" dirty="0"/>
              <a:t>3141 человек; пожилых людей от 60 </a:t>
            </a:r>
            <a:r>
              <a:rPr lang="ru-RU" sz="1200" dirty="0" err="1" smtClean="0"/>
              <a:t>ле</a:t>
            </a:r>
            <a:r>
              <a:rPr lang="ru-RU" sz="1200" dirty="0" smtClean="0"/>
              <a:t> т- </a:t>
            </a:r>
            <a:r>
              <a:rPr lang="ru-RU" sz="1200" dirty="0"/>
              <a:t>1592 человека; а долгожителей Томмота старше 80 </a:t>
            </a:r>
            <a:r>
              <a:rPr lang="ru-RU" sz="1200" dirty="0" smtClean="0"/>
              <a:t>лет - </a:t>
            </a:r>
            <a:r>
              <a:rPr lang="ru-RU" sz="1200" dirty="0"/>
              <a:t>102 человека.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32487505"/>
              </p:ext>
            </p:extLst>
          </p:nvPr>
        </p:nvGraphicFramePr>
        <p:xfrm>
          <a:off x="4679576" y="119985"/>
          <a:ext cx="3837345" cy="2058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6094" y="1495684"/>
            <a:ext cx="3755082" cy="330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spcBef>
                <a:spcPct val="20000"/>
              </a:spcBef>
            </a:pPr>
            <a:r>
              <a:rPr lang="ru-RU" sz="1200" b="1" dirty="0">
                <a:solidFill>
                  <a:prstClr val="black"/>
                </a:solidFill>
              </a:rPr>
              <a:t>Национальный состав населения Томмота, </a:t>
            </a:r>
            <a:r>
              <a:rPr lang="ru-RU" sz="1200" dirty="0">
                <a:solidFill>
                  <a:prstClr val="black"/>
                </a:solidFill>
              </a:rPr>
              <a:t>согласно последней переписи населения, распределён примерно следующим образом: </a:t>
            </a:r>
            <a:r>
              <a:rPr lang="ru-RU" sz="1200" dirty="0" smtClean="0">
                <a:solidFill>
                  <a:prstClr val="black"/>
                </a:solidFill>
              </a:rPr>
              <a:t>якуты - </a:t>
            </a:r>
            <a:r>
              <a:rPr lang="ru-RU" sz="1200" dirty="0">
                <a:solidFill>
                  <a:prstClr val="black"/>
                </a:solidFill>
              </a:rPr>
              <a:t>3643 человека; </a:t>
            </a:r>
            <a:r>
              <a:rPr lang="ru-RU" sz="1200" dirty="0" smtClean="0">
                <a:solidFill>
                  <a:prstClr val="black"/>
                </a:solidFill>
              </a:rPr>
              <a:t>русские - </a:t>
            </a:r>
            <a:r>
              <a:rPr lang="ru-RU" sz="1200" dirty="0">
                <a:solidFill>
                  <a:prstClr val="black"/>
                </a:solidFill>
              </a:rPr>
              <a:t>2760 человек; </a:t>
            </a:r>
            <a:r>
              <a:rPr lang="ru-RU" sz="1200" dirty="0" smtClean="0">
                <a:solidFill>
                  <a:prstClr val="black"/>
                </a:solidFill>
              </a:rPr>
              <a:t>эвенки - </a:t>
            </a:r>
            <a:r>
              <a:rPr lang="ru-RU" sz="1200" dirty="0">
                <a:solidFill>
                  <a:prstClr val="black"/>
                </a:solidFill>
              </a:rPr>
              <a:t>161 человек; </a:t>
            </a:r>
            <a:r>
              <a:rPr lang="ru-RU" sz="1200" dirty="0" smtClean="0">
                <a:solidFill>
                  <a:prstClr val="black"/>
                </a:solidFill>
              </a:rPr>
              <a:t>украинцы - </a:t>
            </a:r>
            <a:r>
              <a:rPr lang="ru-RU" sz="1200" dirty="0">
                <a:solidFill>
                  <a:prstClr val="black"/>
                </a:solidFill>
              </a:rPr>
              <a:t>161 человек; </a:t>
            </a:r>
            <a:r>
              <a:rPr lang="ru-RU" sz="1200" dirty="0" smtClean="0">
                <a:solidFill>
                  <a:prstClr val="black"/>
                </a:solidFill>
              </a:rPr>
              <a:t>эвены - </a:t>
            </a:r>
            <a:r>
              <a:rPr lang="ru-RU" sz="1200" dirty="0">
                <a:solidFill>
                  <a:prstClr val="black"/>
                </a:solidFill>
              </a:rPr>
              <a:t>117 человек; </a:t>
            </a:r>
            <a:r>
              <a:rPr lang="ru-RU" sz="1200" dirty="0" smtClean="0">
                <a:solidFill>
                  <a:prstClr val="black"/>
                </a:solidFill>
              </a:rPr>
              <a:t>татары - </a:t>
            </a:r>
            <a:r>
              <a:rPr lang="ru-RU" sz="1200" dirty="0">
                <a:solidFill>
                  <a:prstClr val="black"/>
                </a:solidFill>
              </a:rPr>
              <a:t>66 человек; другие </a:t>
            </a:r>
            <a:r>
              <a:rPr lang="ru-RU" sz="1200" dirty="0" smtClean="0">
                <a:solidFill>
                  <a:prstClr val="black"/>
                </a:solidFill>
              </a:rPr>
              <a:t>национальности - </a:t>
            </a:r>
            <a:r>
              <a:rPr lang="ru-RU" sz="1200" dirty="0">
                <a:solidFill>
                  <a:prstClr val="black"/>
                </a:solidFill>
              </a:rPr>
              <a:t>394</a:t>
            </a:r>
            <a:r>
              <a:rPr lang="ru-RU" sz="1200" dirty="0" smtClean="0">
                <a:solidFill>
                  <a:prstClr val="black"/>
                </a:solidFill>
              </a:rPr>
              <a:t>.</a:t>
            </a:r>
            <a:r>
              <a:rPr lang="ru-RU" sz="12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ru-RU" sz="12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lvl="0" defTabSz="685800">
              <a:spcBef>
                <a:spcPct val="20000"/>
              </a:spcBef>
            </a:pPr>
            <a:endParaRPr lang="ru-RU" sz="12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lvl="0" defTabSz="685800">
              <a:spcBef>
                <a:spcPct val="20000"/>
              </a:spcBef>
            </a:pPr>
            <a:r>
              <a:rPr lang="ru-RU" sz="1200" b="1" dirty="0" smtClean="0">
                <a:solidFill>
                  <a:prstClr val="black"/>
                </a:solidFill>
                <a:ea typeface="+mj-ea"/>
                <a:cs typeface="+mj-cs"/>
              </a:rPr>
              <a:t>Уровень </a:t>
            </a:r>
            <a:r>
              <a:rPr lang="ru-RU" sz="1200" b="1" dirty="0">
                <a:solidFill>
                  <a:prstClr val="black"/>
                </a:solidFill>
                <a:ea typeface="+mj-ea"/>
                <a:cs typeface="+mj-cs"/>
              </a:rPr>
              <a:t>образования</a:t>
            </a:r>
            <a:br>
              <a:rPr lang="ru-RU" sz="12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1200" dirty="0">
                <a:solidFill>
                  <a:prstClr val="black"/>
                </a:solidFill>
                <a:ea typeface="+mj-ea"/>
                <a:cs typeface="+mj-cs"/>
              </a:rPr>
              <a:t>Уровень образования жителей Томмота: высшее образование имеют 22.7% (1 657 человек), неполное высшее — 2.3% (168 человек), среднее профессиональное — 33.6% (2 453 человека), 11 классов — 16.6% (1 212 человек), 9 классов — 7.5% (548 человек), 5 классов — 9.7% (708 человек), не имеют образования — 0.6% (44 человека), неграмотные — 0.2% (15 человек).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938" y="1792941"/>
            <a:ext cx="3386456" cy="18143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41471"/>
          <a:stretch/>
        </p:blipFill>
        <p:spPr>
          <a:xfrm>
            <a:off x="4072231" y="2700940"/>
            <a:ext cx="1867476" cy="23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243" y="107092"/>
            <a:ext cx="1186187" cy="3980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>Географ</a:t>
            </a:r>
            <a:endParaRPr lang="ru-RU" b="1" dirty="0">
              <a:latin typeface="+mn-lt"/>
            </a:endParaRPr>
          </a:p>
        </p:txBody>
      </p:sp>
      <p:pic>
        <p:nvPicPr>
          <p:cNvPr id="8" name="Объект 7" descr="https://www.sakhaparliament.ru/images/%D0%A0%D0%BE%D0%BC%D0%B0%D0%BD%D0%BE%D0%B2%D0%B0_%D0%98%D1%80%D0%B8%D0%BD%D0%B0/fullsize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741" y="562246"/>
            <a:ext cx="3714453" cy="30334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3701" y="505098"/>
            <a:ext cx="4306933" cy="3141196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Географическое положение города</a:t>
            </a:r>
          </a:p>
          <a:p>
            <a:pPr marL="228600" indent="-228600" algn="just">
              <a:buAutoNum type="arabicPeriod"/>
            </a:pPr>
            <a:r>
              <a:rPr lang="ru-RU" sz="1400" dirty="0" smtClean="0"/>
              <a:t>Положение </a:t>
            </a:r>
            <a:r>
              <a:rPr lang="ru-RU" sz="1400" dirty="0"/>
              <a:t>объекта на территории </a:t>
            </a:r>
            <a:r>
              <a:rPr lang="ru-RU" sz="1400" dirty="0" smtClean="0"/>
              <a:t>материка, России</a:t>
            </a:r>
          </a:p>
          <a:p>
            <a:pPr marL="228600" indent="-228600" algn="just">
              <a:buAutoNum type="arabicPeriod"/>
            </a:pPr>
            <a:r>
              <a:rPr lang="ru-RU" sz="1400" dirty="0" smtClean="0"/>
              <a:t>Координаты объекта</a:t>
            </a:r>
          </a:p>
          <a:p>
            <a:pPr marL="228600" indent="-228600" algn="just">
              <a:buAutoNum type="arabicPeriod"/>
            </a:pPr>
            <a:r>
              <a:rPr lang="ru-RU" sz="1400" dirty="0" smtClean="0"/>
              <a:t>Рельеф территории, климат, природные зоны</a:t>
            </a:r>
          </a:p>
          <a:p>
            <a:pPr algn="just"/>
            <a:r>
              <a:rPr lang="ru-RU" sz="1400" dirty="0" smtClean="0"/>
              <a:t>4. Ближайшие </a:t>
            </a:r>
            <a:r>
              <a:rPr lang="ru-RU" sz="1400" dirty="0"/>
              <a:t>города и </a:t>
            </a:r>
            <a:r>
              <a:rPr lang="ru-RU" sz="1400" dirty="0" smtClean="0"/>
              <a:t>районы-соседи. </a:t>
            </a:r>
          </a:p>
          <a:p>
            <a:pPr algn="just"/>
            <a:r>
              <a:rPr lang="ru-RU" sz="1400" dirty="0" smtClean="0"/>
              <a:t>6. </a:t>
            </a:r>
            <a:r>
              <a:rPr lang="ru-RU" sz="1400" dirty="0"/>
              <a:t>Положение по отношению к главным транспортным магистралям.</a:t>
            </a:r>
          </a:p>
          <a:p>
            <a:pPr algn="just"/>
            <a:r>
              <a:rPr lang="ru-RU" sz="1400" dirty="0" smtClean="0"/>
              <a:t>7. </a:t>
            </a:r>
            <a:r>
              <a:rPr lang="ru-RU" sz="1400" dirty="0"/>
              <a:t>Вывод о возможности влияния </a:t>
            </a:r>
            <a:r>
              <a:rPr lang="ru-RU" sz="1400" dirty="0" smtClean="0"/>
              <a:t>ГП </a:t>
            </a:r>
            <a:r>
              <a:rPr lang="ru-RU" sz="1400" dirty="0"/>
              <a:t>на развитие хозяйства </a:t>
            </a:r>
            <a:r>
              <a:rPr lang="ru-RU" sz="1400" dirty="0" smtClean="0"/>
              <a:t>города</a:t>
            </a:r>
            <a:r>
              <a:rPr lang="ru-RU" sz="1400" dirty="0"/>
              <a:t> </a:t>
            </a:r>
          </a:p>
          <a:p>
            <a:pPr algn="just"/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  <a:endParaRPr lang="ru-RU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7592" y="3917088"/>
            <a:ext cx="4399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prstClr val="black"/>
                </a:solidFill>
              </a:rPr>
              <a:t>Аланский район входит в состав </a:t>
            </a:r>
            <a:r>
              <a:rPr lang="ru-RU" sz="1400" dirty="0" smtClean="0">
                <a:solidFill>
                  <a:prstClr val="black"/>
                </a:solidFill>
              </a:rPr>
              <a:t>районов </a:t>
            </a:r>
            <a:r>
              <a:rPr lang="ru-RU" sz="1400" dirty="0">
                <a:solidFill>
                  <a:prstClr val="black"/>
                </a:solidFill>
              </a:rPr>
              <a:t>Южной </a:t>
            </a:r>
            <a:r>
              <a:rPr lang="ru-RU" sz="1400" dirty="0" smtClean="0">
                <a:solidFill>
                  <a:prstClr val="black"/>
                </a:solidFill>
              </a:rPr>
              <a:t>Якутии.  </a:t>
            </a:r>
            <a:r>
              <a:rPr lang="ru-RU" sz="1400" dirty="0">
                <a:solidFill>
                  <a:prstClr val="black"/>
                </a:solidFill>
              </a:rPr>
              <a:t>Томмот – город районного подчинения. Находится в 80 км к </a:t>
            </a:r>
            <a:r>
              <a:rPr lang="ru-RU" sz="1400" dirty="0" smtClean="0">
                <a:solidFill>
                  <a:prstClr val="black"/>
                </a:solidFill>
              </a:rPr>
              <a:t>северо-востоку </a:t>
            </a:r>
            <a:r>
              <a:rPr lang="ru-RU" sz="1400" dirty="0">
                <a:solidFill>
                  <a:prstClr val="black"/>
                </a:solidFill>
              </a:rPr>
              <a:t>от г. Алдан – центра района.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199699" y="26410"/>
            <a:ext cx="3324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Карта МР «Алданского района»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585" t="12804" r="19628" b="5130"/>
          <a:stretch/>
        </p:blipFill>
        <p:spPr>
          <a:xfrm>
            <a:off x="103702" y="3101823"/>
            <a:ext cx="2334698" cy="20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1490" y="0"/>
            <a:ext cx="8757057" cy="4860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/>
              <a:t>В качестве решения целого комплекса демографических </a:t>
            </a:r>
            <a:r>
              <a:rPr lang="ru-RU" sz="1400" b="1" dirty="0" smtClean="0"/>
              <a:t>проблем необходимы:</a:t>
            </a:r>
            <a:endParaRPr lang="ru-RU" sz="1400" b="1" dirty="0"/>
          </a:p>
          <a:p>
            <a:r>
              <a:rPr lang="ru-RU" sz="1200" dirty="0"/>
              <a:t>А</a:t>
            </a:r>
            <a:r>
              <a:rPr lang="ru-RU" sz="1200" dirty="0" smtClean="0"/>
              <a:t>ктивизация </a:t>
            </a:r>
            <a:r>
              <a:rPr lang="ru-RU" sz="1200" dirty="0"/>
              <a:t>экономической и социальной жизни </a:t>
            </a:r>
            <a:r>
              <a:rPr lang="ru-RU" sz="1200" dirty="0" smtClean="0"/>
              <a:t>региона;</a:t>
            </a:r>
            <a:endParaRPr lang="ru-RU" sz="1200" dirty="0"/>
          </a:p>
          <a:p>
            <a:r>
              <a:rPr lang="ru-RU" sz="1200" dirty="0"/>
              <a:t>У</a:t>
            </a:r>
            <a:r>
              <a:rPr lang="ru-RU" sz="1200" dirty="0" smtClean="0"/>
              <a:t>становление </a:t>
            </a:r>
            <a:r>
              <a:rPr lang="ru-RU" sz="1200" dirty="0"/>
              <a:t>контроля над ценами (на электроэнергию, на проезд</a:t>
            </a:r>
            <a:r>
              <a:rPr lang="ru-RU" sz="1200" dirty="0" smtClean="0"/>
              <a:t>);</a:t>
            </a:r>
            <a:endParaRPr lang="ru-RU" sz="1200" dirty="0"/>
          </a:p>
          <a:p>
            <a:r>
              <a:rPr lang="ru-RU" sz="1200" dirty="0" smtClean="0"/>
              <a:t>Улучшение медицинского и социального обслуживания;</a:t>
            </a:r>
          </a:p>
          <a:p>
            <a:r>
              <a:rPr lang="ru-RU" sz="1200" dirty="0" smtClean="0"/>
              <a:t>Развитие новых </a:t>
            </a:r>
            <a:r>
              <a:rPr lang="ru-RU" sz="1200" dirty="0"/>
              <a:t>инвестиционных проектов в </a:t>
            </a:r>
            <a:r>
              <a:rPr lang="ru-RU" sz="1200" dirty="0" smtClean="0"/>
              <a:t>Якутии;</a:t>
            </a:r>
          </a:p>
          <a:p>
            <a:r>
              <a:rPr lang="ru-RU" sz="1200" dirty="0" smtClean="0"/>
              <a:t>Привлечение в город новых трудовых ресурсов;</a:t>
            </a:r>
          </a:p>
          <a:p>
            <a:r>
              <a:rPr lang="ru-RU" sz="1200" dirty="0" smtClean="0"/>
              <a:t>Строительство жилья для переселения населения из ветхого и аварийного, а также для молодых специалистов;</a:t>
            </a:r>
          </a:p>
          <a:p>
            <a:r>
              <a:rPr lang="ru-RU" sz="1200" dirty="0" smtClean="0"/>
              <a:t>Улучшение инфраструктуры города: создание зон отдыха, спортивных и культурных объектов, предприятий торговли и общественного питания</a:t>
            </a:r>
          </a:p>
          <a:p>
            <a:r>
              <a:rPr lang="ru-RU" sz="1200" dirty="0" smtClean="0"/>
              <a:t>Повышение доходов населения</a:t>
            </a:r>
          </a:p>
          <a:p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350" y="2605407"/>
            <a:ext cx="2814917" cy="1969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6463" y="4575005"/>
            <a:ext cx="3107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Проект парка «Укулан» стал победителем Всероссийского конкурса проектов создания комфортной городской </a:t>
            </a:r>
            <a:r>
              <a:rPr lang="ru-RU" sz="1000" dirty="0" smtClean="0"/>
              <a:t>среды</a:t>
            </a:r>
            <a:endParaRPr lang="ru-RU" sz="1000" dirty="0"/>
          </a:p>
        </p:txBody>
      </p:sp>
      <p:pic>
        <p:nvPicPr>
          <p:cNvPr id="5122" name="Picture 2" descr="https://sakhalife.ru/wp-content/uploads/2022/02/image-17-02-22-09-05-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030" y="2605407"/>
            <a:ext cx="2956243" cy="196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00743" y="4606520"/>
            <a:ext cx="2943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Новый жилой микрорайон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118" t="16259" r="8227" b="6576"/>
          <a:stretch/>
        </p:blipFill>
        <p:spPr>
          <a:xfrm>
            <a:off x="98043" y="2605407"/>
            <a:ext cx="2967331" cy="19695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1499" y="4621909"/>
            <a:ext cx="24604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100" dirty="0"/>
              <a:t>Оздоровительный парк в г. Томмот</a:t>
            </a:r>
            <a:endParaRPr lang="ru-RU" sz="11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68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627585"/>
            <a:ext cx="89288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ru-RU" sz="1200" b="1" dirty="0">
                <a:solidFill>
                  <a:prstClr val="black"/>
                </a:solidFill>
              </a:rPr>
              <a:t>Первый тур - скала под названием  «Красный крест</a:t>
            </a:r>
            <a:r>
              <a:rPr lang="ru-RU" sz="1200" b="1" dirty="0" smtClean="0">
                <a:solidFill>
                  <a:prstClr val="black"/>
                </a:solidFill>
              </a:rPr>
              <a:t>». </a:t>
            </a:r>
            <a:r>
              <a:rPr lang="ru-RU" sz="1200" dirty="0">
                <a:solidFill>
                  <a:prstClr val="black"/>
                </a:solidFill>
              </a:rPr>
              <a:t>В зависимости от времени года, туда можно добраться: авто или </a:t>
            </a:r>
            <a:r>
              <a:rPr lang="ru-RU" sz="1200" dirty="0" smtClean="0">
                <a:solidFill>
                  <a:prstClr val="black"/>
                </a:solidFill>
              </a:rPr>
              <a:t>вело транспортом, </a:t>
            </a:r>
            <a:r>
              <a:rPr lang="ru-RU" sz="1200" dirty="0">
                <a:solidFill>
                  <a:prstClr val="black"/>
                </a:solidFill>
              </a:rPr>
              <a:t>пешим ходом или на лыжах. Посещение данного места зимой даёт вам возможность  насладиться зимним пейзажем основной части города. Здесь </a:t>
            </a:r>
            <a:r>
              <a:rPr lang="ru-RU" sz="1200" dirty="0" smtClean="0">
                <a:solidFill>
                  <a:prstClr val="black"/>
                </a:solidFill>
              </a:rPr>
              <a:t>вдали </a:t>
            </a:r>
            <a:r>
              <a:rPr lang="ru-RU" sz="1200" dirty="0">
                <a:solidFill>
                  <a:prstClr val="black"/>
                </a:solidFill>
              </a:rPr>
              <a:t>от городской суеты,  можно прогуляться по зимнему лесу, поиграть в снежки наичистейшим снегом.  Насладиться свежим, чистым воздухом, не тронутым благами цивилизации. А если вам повезёт, то можно встретить жителей животного мира, таких как: лиса, заяц, белка, горностай и др</a:t>
            </a:r>
            <a:r>
              <a:rPr lang="ru-RU" sz="1200" dirty="0" smtClean="0">
                <a:solidFill>
                  <a:prstClr val="black"/>
                </a:solidFill>
              </a:rPr>
              <a:t>.  </a:t>
            </a:r>
            <a:r>
              <a:rPr lang="ru-RU" sz="1200" dirty="0">
                <a:solidFill>
                  <a:prstClr val="black"/>
                </a:solidFill>
              </a:rPr>
              <a:t>Преимущество посещение данного места летом:  обзор становиться шире. С высоты птичьего полёта открываются виды на просторы тайги и Алданского нагорья. В пешей прогулке можно насладиться </a:t>
            </a:r>
            <a:r>
              <a:rPr lang="ru-RU" sz="1200" dirty="0" smtClean="0">
                <a:solidFill>
                  <a:prstClr val="black"/>
                </a:solidFill>
              </a:rPr>
              <a:t>нетронутой </a:t>
            </a:r>
            <a:r>
              <a:rPr lang="ru-RU" sz="1200" dirty="0">
                <a:solidFill>
                  <a:prstClr val="black"/>
                </a:solidFill>
              </a:rPr>
              <a:t>природой. Любители </a:t>
            </a:r>
            <a:r>
              <a:rPr lang="ru-RU" sz="1200" dirty="0" err="1" smtClean="0">
                <a:solidFill>
                  <a:prstClr val="black"/>
                </a:solidFill>
              </a:rPr>
              <a:t>экопродуктов</a:t>
            </a:r>
            <a:r>
              <a:rPr lang="ru-RU" sz="1200" dirty="0" smtClean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могут тут встретить большой выбор грибов и ягод. Местами встречаются лекарственные травы. </a:t>
            </a:r>
          </a:p>
          <a:p>
            <a:pPr defTabSz="685800"/>
            <a:r>
              <a:rPr lang="ru-RU" sz="1200" dirty="0">
                <a:solidFill>
                  <a:prstClr val="black"/>
                </a:solidFill>
              </a:rPr>
              <a:t>     </a:t>
            </a:r>
          </a:p>
        </p:txBody>
      </p:sp>
      <p:pic>
        <p:nvPicPr>
          <p:cNvPr id="4" name="Picture 2" descr="C:\Users\User\Desktop\7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2348772"/>
            <a:ext cx="3835262" cy="23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22" y="2348772"/>
            <a:ext cx="4296585" cy="236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5153" y="62753"/>
            <a:ext cx="11564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Туризм</a:t>
            </a:r>
            <a:endParaRPr lang="ru-RU" sz="2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71600" y="244135"/>
            <a:ext cx="7772400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ru-RU" sz="1950" dirty="0" smtClean="0">
                <a:solidFill>
                  <a:prstClr val="black"/>
                </a:solidFill>
              </a:rPr>
              <a:t>Предлагаем вашему </a:t>
            </a:r>
            <a:r>
              <a:rPr lang="ru-RU" sz="1950" dirty="0">
                <a:solidFill>
                  <a:prstClr val="black"/>
                </a:solidFill>
              </a:rPr>
              <a:t>вниманию два замечательных экологических </a:t>
            </a:r>
            <a:r>
              <a:rPr lang="ru-RU" sz="1950" dirty="0" smtClean="0">
                <a:solidFill>
                  <a:prstClr val="black"/>
                </a:solidFill>
              </a:rPr>
              <a:t>тура</a:t>
            </a:r>
            <a:r>
              <a:rPr lang="ru-RU" dirty="0">
                <a:solidFill>
                  <a:prstClr val="black"/>
                </a:solidFill>
              </a:rPr>
              <a:t>: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32" y="231367"/>
            <a:ext cx="884816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ru-RU" sz="1200" b="1" dirty="0">
                <a:solidFill>
                  <a:prstClr val="black"/>
                </a:solidFill>
              </a:rPr>
              <a:t>Второй тур - сплав по одной из чистейших рек России</a:t>
            </a:r>
            <a:r>
              <a:rPr lang="ru-RU" sz="1200" dirty="0">
                <a:solidFill>
                  <a:prstClr val="black"/>
                </a:solidFill>
              </a:rPr>
              <a:t>. Длина  реки Алдан составляет 2273 км. Она спокойная, полноводная. Поэтому как нельзя кстати подходит для сплавов. Во время водной прогулки открываются живописные места. </a:t>
            </a:r>
            <a:r>
              <a:rPr lang="ru-RU" sz="1200" dirty="0" smtClean="0">
                <a:solidFill>
                  <a:prstClr val="black"/>
                </a:solidFill>
              </a:rPr>
              <a:t>Особенностью </a:t>
            </a:r>
            <a:r>
              <a:rPr lang="ru-RU" sz="1200" dirty="0">
                <a:solidFill>
                  <a:prstClr val="black"/>
                </a:solidFill>
              </a:rPr>
              <a:t>окрестностей Алдана является множество археологических находок, повествующих о проживавших здесь древних племенах и народах</a:t>
            </a:r>
            <a:r>
              <a:rPr lang="ru-RU" sz="1200" dirty="0" smtClean="0">
                <a:solidFill>
                  <a:prstClr val="black"/>
                </a:solidFill>
              </a:rPr>
              <a:t>. Можно </a:t>
            </a:r>
            <a:r>
              <a:rPr lang="ru-RU" sz="1200" dirty="0">
                <a:solidFill>
                  <a:prstClr val="black"/>
                </a:solidFill>
              </a:rPr>
              <a:t>наблюдать слияние рек, скальные массивы, горные перевалы, живой мир дикой природы. Алдан  имеет богатую фауну. </a:t>
            </a:r>
            <a:r>
              <a:rPr lang="ru-RU" sz="1200" dirty="0" smtClean="0">
                <a:solidFill>
                  <a:prstClr val="black"/>
                </a:solidFill>
              </a:rPr>
              <a:t>Рыбное </a:t>
            </a:r>
            <a:r>
              <a:rPr lang="ru-RU" sz="1200" dirty="0">
                <a:solidFill>
                  <a:prstClr val="black"/>
                </a:solidFill>
              </a:rPr>
              <a:t>разнообразие располагает к рыбалке, которой можно заняться во время сплава. Из-за жаркой погоды вода нагревается до оптимальной температуры и во время тура можно спокойно искупаться в чистой и тёплой воде. </a:t>
            </a:r>
            <a:r>
              <a:rPr lang="ru-RU" sz="1200" dirty="0" smtClean="0">
                <a:solidFill>
                  <a:prstClr val="black"/>
                </a:solidFill>
              </a:rPr>
              <a:t>Побывав </a:t>
            </a:r>
            <a:r>
              <a:rPr lang="ru-RU" sz="1200" dirty="0">
                <a:solidFill>
                  <a:prstClr val="black"/>
                </a:solidFill>
              </a:rPr>
              <a:t>хоть раз в городе Томмот, Вы никогда не забудете красот этого края.</a:t>
            </a:r>
          </a:p>
          <a:p>
            <a:pPr defTabSz="685800"/>
            <a:endParaRPr lang="ru-RU" sz="1425" dirty="0">
              <a:solidFill>
                <a:prstClr val="black"/>
              </a:solidFill>
              <a:latin typeface="Trebuchet MS"/>
            </a:endParaRPr>
          </a:p>
          <a:p>
            <a:pPr defTabSz="685800"/>
            <a:endParaRPr lang="ru-RU" sz="1425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4099" name="Picture 3" descr="C:\Users\User\Desktop\PAS_0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27" y="1886386"/>
            <a:ext cx="3158970" cy="24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41dd8d79d8f697c1fb983709841e0cd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2" y="1573304"/>
            <a:ext cx="2732367" cy="18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95" y="3467460"/>
            <a:ext cx="2420544" cy="16136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9935" y="3316018"/>
            <a:ext cx="195893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Петроглифы </a:t>
            </a:r>
            <a:endParaRPr lang="en-US" sz="11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6228" t="2690" b="11342"/>
          <a:stretch/>
        </p:blipFill>
        <p:spPr>
          <a:xfrm>
            <a:off x="2956898" y="3556746"/>
            <a:ext cx="2600252" cy="15867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1326" y="1573304"/>
            <a:ext cx="2686021" cy="178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0863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В Алданском районе особо охраняемые территории </a:t>
            </a:r>
            <a:r>
              <a:rPr lang="ru-RU" sz="1200" b="1" dirty="0" smtClean="0"/>
              <a:t>включают </a:t>
            </a:r>
            <a:r>
              <a:rPr lang="ru-RU" sz="1200" b="1" dirty="0"/>
              <a:t>в себя 28,44% площади района: </a:t>
            </a:r>
            <a:r>
              <a:rPr lang="ru-RU" sz="1200" dirty="0"/>
              <a:t>Верхнее – Амгинский государственный заказник республиканского значения, местности Мундруучу, Улахан – тала, Гыным, Гонам, Джанда районного значения, Суннагино – Силиглинский заказник. </a:t>
            </a:r>
            <a:endParaRPr lang="ru-RU" sz="1200" dirty="0" smtClean="0"/>
          </a:p>
          <a:p>
            <a:pPr algn="just"/>
            <a:r>
              <a:rPr lang="ru-RU" sz="1200" b="1" dirty="0" smtClean="0"/>
              <a:t>Основной </a:t>
            </a:r>
            <a:r>
              <a:rPr lang="ru-RU" sz="1200" b="1" dirty="0"/>
              <a:t>целью создания особо охраняемых территорий является </a:t>
            </a:r>
            <a:r>
              <a:rPr lang="ru-RU" sz="1200" dirty="0"/>
              <a:t>— сохранение большинства редких видов животных и растений, их биологического изучения, восстановления численности. Это одна из возможностей спасти разнообразие фауны и флоры и предохранить природные экосистемы от деградации</a:t>
            </a:r>
            <a:r>
              <a:rPr lang="ru-RU" sz="1200" dirty="0" smtClean="0"/>
              <a:t>.</a:t>
            </a:r>
            <a:r>
              <a:rPr lang="ru-RU" sz="1200" dirty="0"/>
              <a:t> </a:t>
            </a:r>
            <a:endParaRPr lang="ru-RU" sz="1200" dirty="0" smtClean="0"/>
          </a:p>
          <a:p>
            <a:pPr algn="just"/>
            <a:r>
              <a:rPr lang="ru-RU" sz="1200" b="1" dirty="0" smtClean="0"/>
              <a:t>Растительный </a:t>
            </a:r>
            <a:r>
              <a:rPr lang="ru-RU" sz="1200" b="1" dirty="0"/>
              <a:t>мир </a:t>
            </a:r>
            <a:r>
              <a:rPr lang="ru-RU" sz="1200" dirty="0" smtClean="0"/>
              <a:t>тайги богат ягодами, </a:t>
            </a:r>
            <a:r>
              <a:rPr lang="ru-RU" sz="1200" dirty="0"/>
              <a:t>грибами, встречается не меньше 40 видов лекарственных растений.</a:t>
            </a:r>
          </a:p>
          <a:p>
            <a:pPr algn="just"/>
            <a:r>
              <a:rPr lang="ru-RU" sz="1200" dirty="0"/>
              <a:t>На территории района обитают различные </a:t>
            </a:r>
            <a:r>
              <a:rPr lang="ru-RU" sz="1200" b="1" dirty="0"/>
              <a:t>виды животных</a:t>
            </a:r>
            <a:r>
              <a:rPr lang="ru-RU" sz="1200" dirty="0" smtClean="0"/>
              <a:t>: дикий северный олень, </a:t>
            </a:r>
            <a:r>
              <a:rPr lang="ru-RU" sz="1200" dirty="0"/>
              <a:t>повсеместно можно встретить красивого, гордого животного – </a:t>
            </a:r>
            <a:r>
              <a:rPr lang="ru-RU" sz="1200" dirty="0" smtClean="0"/>
              <a:t>лося. </a:t>
            </a:r>
            <a:r>
              <a:rPr lang="ru-RU" sz="1200" dirty="0"/>
              <a:t>Шестьдесят процентов площади района населяет изюбр</a:t>
            </a:r>
            <a:r>
              <a:rPr lang="ru-RU" sz="1200"/>
              <a:t>. </a:t>
            </a:r>
            <a:r>
              <a:rPr lang="ru-RU" sz="1200" smtClean="0"/>
              <a:t>По </a:t>
            </a:r>
            <a:r>
              <a:rPr lang="ru-RU" sz="1200" dirty="0"/>
              <a:t>долинам Алдана, Учура, Тимптона, Амге, большим и малым рекам района сосредоточен ареал кабарги. Зверь экзотический, интересный для охотника, особенно зарубежного. На высокогорных безлюдных участках Алдано </a:t>
            </a:r>
            <a:r>
              <a:rPr lang="ru-RU" sz="1200" dirty="0" smtClean="0"/>
              <a:t>- </a:t>
            </a:r>
            <a:r>
              <a:rPr lang="ru-RU" sz="1200" dirty="0"/>
              <a:t>Учурского хребта обитает снежный баран. </a:t>
            </a:r>
            <a:r>
              <a:rPr lang="ru-RU" sz="1200" dirty="0" smtClean="0"/>
              <a:t>Успешно </a:t>
            </a:r>
            <a:r>
              <a:rPr lang="ru-RU" sz="1200" dirty="0"/>
              <a:t>акклиматизировалась на территории района американская норка на </a:t>
            </a:r>
            <a:r>
              <a:rPr lang="ru-RU" sz="1200" dirty="0" smtClean="0"/>
              <a:t>реках Селигдар</a:t>
            </a:r>
            <a:r>
              <a:rPr lang="ru-RU" sz="1200" dirty="0"/>
              <a:t>, Якокит, Томмот. Встречаются росомаха, реже ласка, колонок, лисица, рысь. Значительно увеличилась численность бурых медведей, волков. Предметом массовой добычи являются соболь, белка, горностай.</a:t>
            </a:r>
          </a:p>
          <a:p>
            <a:pPr algn="just"/>
            <a:endParaRPr lang="ru-RU" sz="1200" b="0" i="0" dirty="0">
              <a:effectLst/>
              <a:latin typeface="Tahoma" panose="020B0604030504040204" pitchFamily="34" charset="0"/>
            </a:endParaRPr>
          </a:p>
        </p:txBody>
      </p:sp>
      <p:pic>
        <p:nvPicPr>
          <p:cNvPr id="1026" name="Picture 2" descr="Верхне-Амгинский-заказник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9" y="2877098"/>
            <a:ext cx="3101631" cy="206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ерхне-Амгинский-заказник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544" y="2877098"/>
            <a:ext cx="3060442" cy="20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1717" y="3159749"/>
            <a:ext cx="24878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</a:rPr>
              <a:t>Верхнее – Амгинский государственный заказник </a:t>
            </a:r>
            <a:r>
              <a:rPr lang="ru-RU" sz="1100" dirty="0"/>
              <a:t>создан в 1995 году для сохранения, воспроизводства и восстановления численности боровой дичи, пушных зверей, диких копытных, редких и исчезающих видов растений и птиц, сохранения мест их обитания, экосистемы верхнего течения бассейна реки Амги.</a:t>
            </a:r>
          </a:p>
        </p:txBody>
      </p:sp>
    </p:spTree>
    <p:extLst>
      <p:ext uri="{BB962C8B-B14F-4D97-AF65-F5344CB8AC3E}">
        <p14:creationId xmlns:p14="http://schemas.microsoft.com/office/powerpoint/2010/main" val="32577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" y="233080"/>
            <a:ext cx="2185949" cy="235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User\Desktop\tommo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" y="2732244"/>
            <a:ext cx="2198476" cy="218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5975" y="133744"/>
            <a:ext cx="6598025" cy="8465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+mj-lt"/>
              </a:rPr>
              <a:t>Список ресурсов:</a:t>
            </a:r>
          </a:p>
          <a:p>
            <a:r>
              <a:rPr lang="en-US" sz="1100" dirty="0" smtClean="0">
                <a:hlinkClick r:id="rId4"/>
              </a:rPr>
              <a:t>http://kraeved.aldanlib.ru/</a:t>
            </a:r>
            <a:r>
              <a:rPr lang="ru-RU" sz="1100" dirty="0" err="1" smtClean="0">
                <a:hlinkClick r:id="rId4"/>
              </a:rPr>
              <a:t>томмот</a:t>
            </a:r>
            <a:r>
              <a:rPr lang="ru-RU" sz="1100" dirty="0" smtClean="0">
                <a:hlinkClick r:id="rId4"/>
              </a:rPr>
              <a:t>/</a:t>
            </a:r>
            <a:r>
              <a:rPr lang="ru-RU" sz="1100" dirty="0" smtClean="0"/>
              <a:t> </a:t>
            </a:r>
          </a:p>
          <a:p>
            <a:r>
              <a:rPr lang="en-US" sz="1100" dirty="0" smtClean="0">
                <a:hlinkClick r:id="rId5"/>
              </a:rPr>
              <a:t>https://old.bigenc.ru/geography/text/5768328</a:t>
            </a:r>
            <a:endParaRPr lang="ru-RU" sz="1100" dirty="0" smtClean="0"/>
          </a:p>
          <a:p>
            <a:r>
              <a:rPr lang="en-US" sz="1100" dirty="0" smtClean="0">
                <a:hlinkClick r:id="rId6"/>
              </a:rPr>
              <a:t>https://goarctic.ru/news/10-polyarnykh-del-ivana-papanina/</a:t>
            </a:r>
            <a:endParaRPr lang="ru-RU" sz="1100" dirty="0" smtClean="0"/>
          </a:p>
          <a:p>
            <a:r>
              <a:rPr lang="en-US" sz="1100" dirty="0">
                <a:hlinkClick r:id="rId7"/>
              </a:rPr>
              <a:t>https://</a:t>
            </a:r>
            <a:r>
              <a:rPr lang="en-US" sz="1100" dirty="0" smtClean="0">
                <a:hlinkClick r:id="rId7"/>
              </a:rPr>
              <a:t>dzen.ru/id/63cdd4616fb4134916a11d0b</a:t>
            </a:r>
            <a:endParaRPr lang="ru-RU" sz="1100" dirty="0" smtClean="0"/>
          </a:p>
          <a:p>
            <a:r>
              <a:rPr lang="en-US" sz="1100" dirty="0">
                <a:hlinkClick r:id="rId8"/>
              </a:rPr>
              <a:t>https://yakutia-daily.ru/ukulanskij-mech-bronzovogo-veka-istoriya-nahodki</a:t>
            </a:r>
            <a:r>
              <a:rPr lang="en-US" sz="1100" dirty="0" smtClean="0">
                <a:hlinkClick r:id="rId8"/>
              </a:rPr>
              <a:t>/</a:t>
            </a:r>
            <a:endParaRPr lang="ru-RU" sz="1100" dirty="0" smtClean="0"/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ru-RU" sz="1100" dirty="0" smtClean="0">
                <a:solidFill>
                  <a:prstClr val="black"/>
                </a:solidFill>
                <a:hlinkClick r:id="rId9"/>
              </a:rPr>
              <a:t>https</a:t>
            </a:r>
            <a:r>
              <a:rPr lang="ru-RU" sz="1100" dirty="0">
                <a:solidFill>
                  <a:prstClr val="black"/>
                </a:solidFill>
                <a:hlinkClick r:id="rId9"/>
              </a:rPr>
              <a:t>://</a:t>
            </a:r>
            <a:r>
              <a:rPr lang="ru-RU" sz="1100" dirty="0" smtClean="0">
                <a:solidFill>
                  <a:prstClr val="black"/>
                </a:solidFill>
                <a:hlinkClick r:id="rId9"/>
              </a:rPr>
              <a:t>excel-plus.ru/instruktsii/kakoi-tip-klimata-v-yakutii</a:t>
            </a:r>
            <a:endParaRPr lang="ru-RU" sz="1100" dirty="0">
              <a:solidFill>
                <a:prstClr val="black"/>
              </a:solidFill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100" dirty="0" smtClean="0">
                <a:solidFill>
                  <a:prstClr val="black"/>
                </a:solidFill>
                <a:hlinkClick r:id="rId10"/>
              </a:rPr>
              <a:t>https</a:t>
            </a:r>
            <a:r>
              <a:rPr lang="en-US" sz="1100" dirty="0">
                <a:solidFill>
                  <a:prstClr val="black"/>
                </a:solidFill>
                <a:hlinkClick r:id="rId10"/>
              </a:rPr>
              <a:t>://</a:t>
            </a:r>
            <a:r>
              <a:rPr lang="en-US" sz="1100" dirty="0" smtClean="0">
                <a:solidFill>
                  <a:prstClr val="black"/>
                </a:solidFill>
                <a:hlinkClick r:id="rId10"/>
              </a:rPr>
              <a:t>scienceforum.ru/2020/article/2018023300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r>
              <a:rPr lang="en-US" sz="1100" dirty="0" smtClean="0">
                <a:solidFill>
                  <a:prstClr val="black"/>
                </a:solidFill>
                <a:hlinkClick r:id="rId11"/>
              </a:rPr>
              <a:t>https</a:t>
            </a:r>
            <a:r>
              <a:rPr lang="en-US" sz="1100" dirty="0">
                <a:solidFill>
                  <a:prstClr val="black"/>
                </a:solidFill>
                <a:hlinkClick r:id="rId11"/>
              </a:rPr>
              <a:t>://</a:t>
            </a:r>
            <a:r>
              <a:rPr lang="en-US" sz="1100" dirty="0" smtClean="0">
                <a:solidFill>
                  <a:prstClr val="black"/>
                </a:solidFill>
                <a:hlinkClick r:id="rId11"/>
              </a:rPr>
              <a:t>sakha.gov.ru/control/news/view/id/2815313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/>
            <a:r>
              <a:rPr lang="en-US" sz="1100" dirty="0">
                <a:solidFill>
                  <a:prstClr val="black"/>
                </a:solidFill>
                <a:hlinkClick r:id="rId12"/>
              </a:rPr>
              <a:t>https://fotoload.ru/user/482</a:t>
            </a:r>
            <a:r>
              <a:rPr lang="en-US" sz="1100" dirty="0" smtClean="0">
                <a:solidFill>
                  <a:prstClr val="black"/>
                </a:solidFill>
                <a:hlinkClick r:id="rId12"/>
              </a:rPr>
              <a:t>/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/>
            <a:r>
              <a:rPr lang="en-US" sz="1100" dirty="0">
                <a:solidFill>
                  <a:prstClr val="black"/>
                </a:solidFill>
                <a:hlinkClick r:id="rId13"/>
              </a:rPr>
              <a:t>https://</a:t>
            </a:r>
            <a:r>
              <a:rPr lang="en-US" sz="1100" dirty="0" smtClean="0">
                <a:solidFill>
                  <a:prstClr val="black"/>
                </a:solidFill>
                <a:hlinkClick r:id="rId13"/>
              </a:rPr>
              <a:t>m.ok.ru/group/52381890052318/topic/67694394728670</a:t>
            </a:r>
            <a:endParaRPr lang="ru-RU" sz="1100" dirty="0" smtClean="0">
              <a:solidFill>
                <a:prstClr val="black"/>
              </a:solidFill>
            </a:endParaRPr>
          </a:p>
          <a:p>
            <a:r>
              <a:rPr lang="en-US" sz="1100" dirty="0">
                <a:hlinkClick r:id="rId8"/>
              </a:rPr>
              <a:t>https://yakutia-daily.ru/ukulanskij-mech-bronzovogo-veka-istoriya-nahodki</a:t>
            </a:r>
            <a:r>
              <a:rPr lang="en-US" sz="1100" dirty="0" smtClean="0">
                <a:hlinkClick r:id="rId8"/>
              </a:rPr>
              <a:t>/</a:t>
            </a:r>
            <a:endParaRPr lang="ru-RU" sz="1100" dirty="0" smtClean="0"/>
          </a:p>
          <a:p>
            <a:pPr lvl="0"/>
            <a:r>
              <a:rPr lang="en-US" sz="1100" dirty="0">
                <a:solidFill>
                  <a:prstClr val="black"/>
                </a:solidFill>
                <a:hlinkClick r:id="rId14"/>
              </a:rPr>
              <a:t>https://</a:t>
            </a:r>
            <a:r>
              <a:rPr lang="en-US" sz="1100" dirty="0" smtClean="0">
                <a:solidFill>
                  <a:prstClr val="black"/>
                </a:solidFill>
                <a:hlinkClick r:id="rId14"/>
              </a:rPr>
              <a:t>ogeo.info/reki/aldan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/>
            <a:r>
              <a:rPr lang="ru-RU" sz="1100" u="sng" dirty="0">
                <a:solidFill>
                  <a:schemeClr val="accent1">
                    <a:lumMod val="75000"/>
                  </a:schemeClr>
                </a:solidFill>
              </a:rPr>
              <a:t>Томмотский альманах: </a:t>
            </a:r>
            <a:r>
              <a:rPr lang="ru-RU" sz="1100" u="sng" dirty="0" smtClean="0">
                <a:solidFill>
                  <a:schemeClr val="accent1">
                    <a:lumMod val="75000"/>
                  </a:schemeClr>
                </a:solidFill>
              </a:rPr>
              <a:t>«Желанный </a:t>
            </a:r>
            <a:r>
              <a:rPr lang="ru-RU" sz="1100" u="sng" dirty="0">
                <a:solidFill>
                  <a:schemeClr val="accent1">
                    <a:lumMod val="75000"/>
                  </a:schemeClr>
                </a:solidFill>
              </a:rPr>
              <a:t>берег мой – Томмот</a:t>
            </a:r>
            <a:r>
              <a:rPr lang="ru-RU" sz="1100" u="sng" dirty="0" smtClean="0">
                <a:solidFill>
                  <a:schemeClr val="accent1">
                    <a:lumMod val="75000"/>
                  </a:schemeClr>
                </a:solidFill>
              </a:rPr>
              <a:t>»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Издательство ООО «Пента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» </a:t>
            </a: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2020 г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hlinkClick r:id="rId15"/>
              </a:rPr>
              <a:t>https://</a:t>
            </a:r>
            <a:r>
              <a:rPr lang="ru-RU" sz="1100" dirty="0" smtClean="0">
                <a:solidFill>
                  <a:prstClr val="black"/>
                </a:solidFill>
                <a:hlinkClick r:id="rId15"/>
              </a:rPr>
              <a:t>rostender.info/news/2022071103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en-US" sz="1100" dirty="0">
                <a:solidFill>
                  <a:prstClr val="black"/>
                </a:solidFill>
                <a:hlinkClick r:id="rId16"/>
              </a:rPr>
              <a:t>https://ulus.media/</a:t>
            </a:r>
            <a:r>
              <a:rPr lang="ru-RU" sz="1100" dirty="0">
                <a:solidFill>
                  <a:prstClr val="black"/>
                </a:solidFill>
              </a:rPr>
              <a:t>  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en-US" sz="1100" dirty="0" smtClean="0">
                <a:solidFill>
                  <a:prstClr val="black"/>
                </a:solidFill>
                <a:hlinkClick r:id="rId17"/>
              </a:rPr>
              <a:t>https</a:t>
            </a:r>
            <a:r>
              <a:rPr lang="en-US" sz="1100" dirty="0">
                <a:solidFill>
                  <a:prstClr val="black"/>
                </a:solidFill>
                <a:hlinkClick r:id="rId17"/>
              </a:rPr>
              <a:t>://www.interfax-russia.ru</a:t>
            </a:r>
            <a:r>
              <a:rPr lang="en-US" sz="1100" dirty="0" smtClean="0">
                <a:solidFill>
                  <a:prstClr val="black"/>
                </a:solidFill>
                <a:hlinkClick r:id="rId17"/>
              </a:rPr>
              <a:t>/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1100" dirty="0" smtClean="0">
                <a:solidFill>
                  <a:srgbClr val="CC6666"/>
                </a:solidFill>
                <a:latin typeface="Open Sans"/>
                <a:hlinkClick r:id="rId18"/>
              </a:rPr>
              <a:t>Aartyk.ru</a:t>
            </a:r>
            <a:endParaRPr lang="ru-RU" sz="1100" dirty="0" smtClean="0">
              <a:solidFill>
                <a:srgbClr val="CC6666"/>
              </a:solidFill>
              <a:latin typeface="Open Sans"/>
            </a:endParaRPr>
          </a:p>
          <a:p>
            <a:pPr lvl="0" algn="just"/>
            <a:r>
              <a:rPr lang="en-US" sz="1100" dirty="0">
                <a:solidFill>
                  <a:prstClr val="black"/>
                </a:solidFill>
                <a:hlinkClick r:id="rId19"/>
              </a:rPr>
              <a:t>https://xn-----6kcbac1azfofe4cmqhvgl0bzre.xn--</a:t>
            </a:r>
            <a:r>
              <a:rPr lang="en-US" sz="1100" dirty="0" smtClean="0">
                <a:solidFill>
                  <a:prstClr val="black"/>
                </a:solidFill>
                <a:hlinkClick r:id="rId19"/>
              </a:rPr>
              <a:t>p1ai/stati/jakutija/aldanskii-ulus-raion.html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algn="just"/>
            <a:r>
              <a:rPr lang="en-US" sz="1100" dirty="0">
                <a:solidFill>
                  <a:prstClr val="black"/>
                </a:solidFill>
                <a:hlinkClick r:id="rId20"/>
              </a:rPr>
              <a:t>http://www.sentstory.ru/yakutiya/yug-yakutii/verkhne-amginskiy-zakaznik</a:t>
            </a:r>
            <a:r>
              <a:rPr lang="en-US" sz="1100" dirty="0" smtClean="0">
                <a:solidFill>
                  <a:prstClr val="black"/>
                </a:solidFill>
                <a:hlinkClick r:id="rId20"/>
              </a:rPr>
              <a:t>/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algn="just"/>
            <a:r>
              <a:rPr lang="en-US" sz="1100" dirty="0">
                <a:solidFill>
                  <a:prstClr val="black"/>
                </a:solidFill>
                <a:hlinkClick r:id="rId21"/>
              </a:rPr>
              <a:t>https://</a:t>
            </a:r>
            <a:r>
              <a:rPr lang="en-US" sz="1100" dirty="0" smtClean="0">
                <a:solidFill>
                  <a:prstClr val="black"/>
                </a:solidFill>
                <a:hlinkClick r:id="rId21"/>
              </a:rPr>
              <a:t>animals-wild.ru/reki/1960-reka-aldan.html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algn="just"/>
            <a:r>
              <a:rPr lang="en-US" sz="1100" dirty="0">
                <a:solidFill>
                  <a:prstClr val="black"/>
                </a:solidFill>
                <a:hlinkClick r:id="rId22"/>
              </a:rPr>
              <a:t>https://</a:t>
            </a:r>
            <a:r>
              <a:rPr lang="en-US" sz="1100" dirty="0" smtClean="0">
                <a:solidFill>
                  <a:prstClr val="black"/>
                </a:solidFill>
                <a:hlinkClick r:id="rId22"/>
              </a:rPr>
              <a:t>tommot.sakha.gov.ru/uploads/640/c5aaa1e21a47448adad25e46540821ea4d5de099.pdf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algn="just"/>
            <a:r>
              <a:rPr lang="en-US" sz="1100" dirty="0">
                <a:solidFill>
                  <a:prstClr val="black"/>
                </a:solidFill>
                <a:hlinkClick r:id="rId23"/>
              </a:rPr>
              <a:t>http://</a:t>
            </a:r>
            <a:r>
              <a:rPr lang="en-US" sz="1100" dirty="0" smtClean="0">
                <a:solidFill>
                  <a:prstClr val="black"/>
                </a:solidFill>
                <a:hlinkClick r:id="rId23"/>
              </a:rPr>
              <a:t>www.heraldicum.ru/russia/subjects/towns/tommot.htm</a:t>
            </a:r>
            <a:endParaRPr lang="ru-RU" sz="1100" dirty="0" smtClean="0">
              <a:solidFill>
                <a:prstClr val="black"/>
              </a:solidFill>
            </a:endParaRPr>
          </a:p>
          <a:p>
            <a:pPr lvl="0" algn="just"/>
            <a:endParaRPr lang="ru-RU" sz="1100" dirty="0" smtClean="0">
              <a:solidFill>
                <a:prstClr val="black"/>
              </a:solidFill>
            </a:endParaRPr>
          </a:p>
          <a:p>
            <a:pPr lvl="0" algn="just"/>
            <a:endParaRPr lang="ru-RU" sz="1100" dirty="0" smtClean="0">
              <a:solidFill>
                <a:prstClr val="black"/>
              </a:solidFill>
            </a:endParaRPr>
          </a:p>
          <a:p>
            <a:pPr lvl="0" algn="just"/>
            <a:endParaRPr lang="ru-RU" sz="1200" dirty="0" smtClean="0">
              <a:solidFill>
                <a:prstClr val="black"/>
              </a:solidFill>
            </a:endParaRPr>
          </a:p>
          <a:p>
            <a:pPr lvl="0" algn="just"/>
            <a:endParaRPr lang="ru-RU" sz="1200" dirty="0" smtClean="0">
              <a:solidFill>
                <a:prstClr val="black"/>
              </a:solidFill>
            </a:endParaRPr>
          </a:p>
          <a:p>
            <a:pPr lvl="0" algn="just"/>
            <a:endParaRPr lang="ru-RU" sz="900" dirty="0">
              <a:solidFill>
                <a:prstClr val="black"/>
              </a:solidFill>
            </a:endParaRPr>
          </a:p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endParaRPr lang="ru-RU" sz="1200" dirty="0">
              <a:solidFill>
                <a:prstClr val="black"/>
              </a:solidFill>
            </a:endParaRPr>
          </a:p>
          <a:p>
            <a:pPr lvl="0"/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ru-RU" sz="1200" u="sng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ru-RU" sz="1200" dirty="0">
              <a:solidFill>
                <a:prstClr val="black"/>
              </a:solidFill>
            </a:endParaRPr>
          </a:p>
          <a:p>
            <a:endParaRPr lang="ru-RU" sz="1200" dirty="0"/>
          </a:p>
          <a:p>
            <a:pPr lvl="0"/>
            <a:endParaRPr lang="ru-RU" sz="1200" dirty="0" smtClean="0">
              <a:solidFill>
                <a:prstClr val="black"/>
              </a:solidFill>
            </a:endParaRPr>
          </a:p>
          <a:p>
            <a:pPr lvl="0"/>
            <a:endParaRPr lang="ru-RU" sz="1200" dirty="0" smtClean="0">
              <a:solidFill>
                <a:prstClr val="black"/>
              </a:solidFill>
            </a:endParaRPr>
          </a:p>
          <a:p>
            <a:pPr lvl="0"/>
            <a:endParaRPr lang="ru-RU" sz="1200" dirty="0">
              <a:solidFill>
                <a:prstClr val="black"/>
              </a:solidFill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ru-RU" sz="1200" dirty="0" smtClean="0">
              <a:solidFill>
                <a:prstClr val="black"/>
              </a:solidFill>
            </a:endParaRPr>
          </a:p>
          <a:p>
            <a:pPr lvl="0" defTabSz="685800">
              <a:lnSpc>
                <a:spcPct val="90000"/>
              </a:lnSpc>
              <a:spcBef>
                <a:spcPts val="750"/>
              </a:spcBef>
            </a:pPr>
            <a:endParaRPr lang="ru-RU" sz="800" dirty="0">
              <a:solidFill>
                <a:prstClr val="black"/>
              </a:solidFill>
            </a:endParaRPr>
          </a:p>
          <a:p>
            <a:endParaRPr lang="ru-RU" sz="2200" b="1" dirty="0" smtClean="0">
              <a:latin typeface="+mj-lt"/>
            </a:endParaRPr>
          </a:p>
          <a:p>
            <a:endParaRPr lang="ru-RU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74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8131">
            <a:off x="6936804" y="-163692"/>
            <a:ext cx="1942108" cy="2589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268">
            <a:off x="267847" y="-6288"/>
            <a:ext cx="1895367" cy="24327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73" y="10069"/>
            <a:ext cx="1788011" cy="23800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2081">
            <a:off x="1810713" y="-17677"/>
            <a:ext cx="2056779" cy="20567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79">
            <a:off x="206753" y="1573637"/>
            <a:ext cx="1803788" cy="17776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4274">
            <a:off x="5599725" y="75354"/>
            <a:ext cx="1457196" cy="21749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702">
            <a:off x="2185335" y="1426176"/>
            <a:ext cx="1463449" cy="28171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554">
            <a:off x="1844063" y="2960189"/>
            <a:ext cx="2211018" cy="21086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396">
            <a:off x="3937150" y="2389277"/>
            <a:ext cx="1540079" cy="22842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380">
            <a:off x="416339" y="3210695"/>
            <a:ext cx="1648536" cy="18553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79" y="1621532"/>
            <a:ext cx="3456149" cy="3467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46844">
            <a:off x="3306322" y="4323931"/>
            <a:ext cx="893523" cy="87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606">
            <a:off x="3613562" y="4295266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8684">
            <a:off x="4936311" y="4478998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606">
            <a:off x="1928045" y="4534973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1705">
            <a:off x="8453827" y="1158883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26930">
            <a:off x="8558131" y="567764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88107">
            <a:off x="-70582" y="1393163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606">
            <a:off x="-295073" y="814927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606">
            <a:off x="-89254" y="2778130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3413">
            <a:off x="-138923" y="4515696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914">
            <a:off x="-117414" y="3825205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4165">
            <a:off x="4241096" y="4666238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0611">
            <a:off x="6695490" y="-268608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6584">
            <a:off x="-145684" y="-297215"/>
            <a:ext cx="650393" cy="63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606">
            <a:off x="8770346" y="-402069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606">
            <a:off x="3521352" y="1825219"/>
            <a:ext cx="747309" cy="73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3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107094" y="60216"/>
            <a:ext cx="3640154" cy="35041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Географическое положение</a:t>
            </a:r>
            <a:endParaRPr lang="ru-RU" b="1" dirty="0"/>
          </a:p>
        </p:txBody>
      </p:sp>
      <p:pic>
        <p:nvPicPr>
          <p:cNvPr id="1026" name="Picture 2" descr="https://sun9-56.userapi.com/impg/rN0QREg07Jbs7Bv3ngtGFmDFo5uODlNXENFtmg/CXVmorqmXx4.jpg?size=1680x1119&amp;quality=95&amp;sign=61338058e93a8d42b6e8b6c552da8059&amp;type=album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r="7814"/>
          <a:stretch>
            <a:fillRect/>
          </a:stretch>
        </p:blipFill>
        <p:spPr bwMode="auto">
          <a:xfrm>
            <a:off x="4934464" y="197290"/>
            <a:ext cx="3857967" cy="304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>
          <a:xfrm>
            <a:off x="107094" y="368262"/>
            <a:ext cx="4581448" cy="4669443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</a:pP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/>
              <a:t>ТОММО́Т, го­род в Рос­сии, расположен                                                                </a:t>
            </a:r>
            <a:r>
              <a:rPr lang="ru-RU" dirty="0" smtClean="0"/>
              <a:t>1</a:t>
            </a:r>
            <a:r>
              <a:rPr lang="ru-RU" dirty="0" smtClean="0">
                <a:solidFill>
                  <a:srgbClr val="003366"/>
                </a:solidFill>
              </a:rPr>
              <a:t>.</a:t>
            </a:r>
            <a:r>
              <a:rPr lang="ru-RU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 Северном и Восточном полушариях,</a:t>
            </a:r>
            <a:r>
              <a:rPr lang="ru-RU" dirty="0" smtClean="0">
                <a:solidFill>
                  <a:srgbClr val="2021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 северо-восточной части Евразии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/>
              <a:t>в восточной части </a:t>
            </a:r>
            <a:r>
              <a:rPr lang="ru-RU" dirty="0" smtClean="0"/>
              <a:t>России, </a:t>
            </a:r>
            <a:r>
              <a:rPr lang="ru-RU" b="1" dirty="0"/>
              <a:t>на юге Республики Саха (</a:t>
            </a:r>
            <a:r>
              <a:rPr lang="ru-RU" b="1" dirty="0" smtClean="0"/>
              <a:t>Яку­тия), </a:t>
            </a:r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реке Алдан, в нижнем ее течении на расстоянии 1604 км от устья, </a:t>
            </a: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 обоим берегам реки 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Алдан</a:t>
            </a: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(приток 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Лены</a:t>
            </a:r>
            <a:r>
              <a:rPr lang="ru-RU" dirty="0" smtClean="0">
                <a:solidFill>
                  <a:srgbClr val="2021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).                                                                                                                   2</a:t>
            </a:r>
            <a:r>
              <a:rPr lang="ru-RU" b="1" dirty="0" smtClean="0">
                <a:solidFill>
                  <a:srgbClr val="2021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Координаты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58</a:t>
            </a:r>
            <a:r>
              <a:rPr lang="en-US" b="1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58</a:t>
            </a:r>
            <a:r>
              <a:rPr lang="en-US" b="1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126</a:t>
            </a:r>
            <a:r>
              <a:rPr lang="en-US" b="1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b="1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 smtClean="0"/>
              <a:t> </a:t>
            </a:r>
            <a:r>
              <a:rPr lang="ru-RU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Часовой </a:t>
            </a:r>
            <a:r>
              <a:rPr lang="ru-RU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поя </a:t>
            </a:r>
            <a:r>
              <a:rPr lang="en-US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UTC</a:t>
            </a:r>
            <a:r>
              <a:rPr lang="ru-RU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+9:00            </a:t>
            </a:r>
            <a:r>
              <a:rPr lang="ru-RU" dirty="0" smtClean="0"/>
              <a:t> </a:t>
            </a:r>
            <a:r>
              <a:rPr lang="ru-RU" dirty="0"/>
              <a:t> </a:t>
            </a:r>
            <a:r>
              <a:rPr lang="ru-RU" dirty="0" smtClean="0"/>
              <a:t>3. </a:t>
            </a:r>
            <a:r>
              <a:rPr lang="ru-RU" dirty="0" smtClean="0">
                <a:solidFill>
                  <a:srgbClr val="333333"/>
                </a:solidFill>
              </a:rPr>
              <a:t>Город Томмот расположен в пределах </a:t>
            </a:r>
            <a:r>
              <a:rPr lang="ru-RU" b="1" dirty="0" smtClean="0">
                <a:solidFill>
                  <a:srgbClr val="333333"/>
                </a:solidFill>
              </a:rPr>
              <a:t>Алданского плато</a:t>
            </a:r>
            <a:r>
              <a:rPr lang="ru-RU" dirty="0" smtClean="0">
                <a:solidFill>
                  <a:srgbClr val="333333"/>
                </a:solidFill>
              </a:rPr>
              <a:t>, расчлененного долинами реки Алдан и его притоков на отдельные крупные холмы, абсолютные отметки вершин которых достигают 400-490 м., а относительно превышения над днищами долины – 200мм. </a:t>
            </a:r>
            <a:r>
              <a:rPr lang="ru-RU" dirty="0" smtClean="0"/>
              <a:t>Географически он расположен в </a:t>
            </a:r>
            <a:r>
              <a:rPr lang="ru-RU" b="1" dirty="0" smtClean="0"/>
              <a:t>Алданском ущелье</a:t>
            </a:r>
            <a:r>
              <a:rPr lang="ru-RU" dirty="0" smtClean="0"/>
              <a:t>. </a:t>
            </a:r>
            <a:r>
              <a:rPr lang="ru-RU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Высота над уровнем моря 280 м. Территория богата полезными ископаемыми. Климат резко континентальный умеренного пояса, природная зона тайги.                                                                                                                                   4. </a:t>
            </a:r>
            <a:r>
              <a:rPr lang="ru-RU" dirty="0" smtClean="0"/>
              <a:t>Ближе всего к Томмоту на карте расположены города:   Алдан (79 км), Нерюнгри (346 км), Якутск (457 км).</a:t>
            </a:r>
            <a:r>
              <a:rPr lang="ru-RU" dirty="0" smtClean="0">
                <a:solidFill>
                  <a:prstClr val="black"/>
                </a:solidFill>
              </a:rPr>
              <a:t>  В состав городского поселения «город Томмот» включены посёлок Безымянный, село Верхняя </a:t>
            </a:r>
            <a:r>
              <a:rPr lang="ru-RU" dirty="0" err="1" smtClean="0">
                <a:solidFill>
                  <a:prstClr val="black"/>
                </a:solidFill>
              </a:rPr>
              <a:t>Амга</a:t>
            </a:r>
            <a:r>
              <a:rPr lang="ru-RU" dirty="0" smtClean="0">
                <a:solidFill>
                  <a:prstClr val="black"/>
                </a:solidFill>
              </a:rPr>
              <a:t>, село Улу.                                                                                    </a:t>
            </a:r>
            <a:r>
              <a:rPr lang="ru-RU" dirty="0" smtClean="0"/>
              <a:t> Алданский район граничит в северной части – с </a:t>
            </a:r>
            <a:r>
              <a:rPr lang="ru-RU" dirty="0" err="1" smtClean="0"/>
              <a:t>Амгинским</a:t>
            </a:r>
            <a:r>
              <a:rPr lang="ru-RU" dirty="0" smtClean="0"/>
              <a:t>, в западной и юго-западной – с </a:t>
            </a:r>
            <a:r>
              <a:rPr lang="ru-RU" dirty="0" err="1" smtClean="0"/>
              <a:t>Олекминским</a:t>
            </a:r>
            <a:r>
              <a:rPr lang="ru-RU" dirty="0" smtClean="0"/>
              <a:t>, в южной – с </a:t>
            </a:r>
            <a:r>
              <a:rPr lang="ru-RU" dirty="0" err="1" smtClean="0"/>
              <a:t>Нерюнгринским</a:t>
            </a:r>
            <a:r>
              <a:rPr lang="ru-RU" dirty="0" smtClean="0"/>
              <a:t>, в северо-восточной – с </a:t>
            </a:r>
            <a:r>
              <a:rPr lang="ru-RU" dirty="0" err="1" smtClean="0"/>
              <a:t>Усть</a:t>
            </a:r>
            <a:r>
              <a:rPr lang="ru-RU" dirty="0" smtClean="0"/>
              <a:t>-Майским улусами, в восточной – с Хабаровским краем.                                                                   5.</a:t>
            </a:r>
            <a:r>
              <a:rPr lang="ru-RU" b="1" dirty="0" smtClean="0"/>
              <a:t>  </a:t>
            </a:r>
            <a:r>
              <a:rPr lang="ru-RU" dirty="0" smtClean="0"/>
              <a:t>Город имеет выгодное транспортное положение, т.к. находится на пересечении  автомобильных, железнодорожных и водных путей.</a:t>
            </a:r>
            <a:endParaRPr lang="ru-RU" dirty="0" smtClean="0">
              <a:solidFill>
                <a:prstClr val="black"/>
              </a:solidFill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/>
              <a:t>               </a:t>
            </a:r>
            <a:endParaRPr lang="ru-RU" dirty="0" smtClean="0">
              <a:solidFill>
                <a:srgbClr val="2021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934464" y="3380649"/>
            <a:ext cx="39102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6.</a:t>
            </a:r>
            <a:r>
              <a:rPr lang="ru-RU" sz="1200" b="1" dirty="0" smtClean="0"/>
              <a:t> </a:t>
            </a:r>
            <a:r>
              <a:rPr lang="ru-RU" sz="1200" dirty="0" smtClean="0"/>
              <a:t>Географическое положение города можно оценить с нескольких аспектов: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с</a:t>
            </a:r>
            <a:r>
              <a:rPr lang="ru-RU" sz="1200" dirty="0" smtClean="0"/>
              <a:t>ложное  по климатическим и погодным показателям, по отдаленности от экономически развитых районов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благоприятное для развития </a:t>
            </a:r>
            <a:r>
              <a:rPr lang="ru-RU" sz="1200" dirty="0" err="1" smtClean="0"/>
              <a:t>горнободывающей</a:t>
            </a:r>
            <a:r>
              <a:rPr lang="ru-RU" sz="1200" dirty="0" smtClean="0"/>
              <a:t> промышленности, транспорта, рекреационного хозяйства	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9708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24" y="148143"/>
            <a:ext cx="1601300" cy="426861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Герб и флаг</a:t>
            </a:r>
            <a:endParaRPr lang="ru-RU" sz="2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9924" y="642859"/>
            <a:ext cx="5760923" cy="4216012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/>
              <a:t>Флаг и герб городского поселения «город Томмот» абсолютно </a:t>
            </a:r>
            <a:r>
              <a:rPr lang="ru-RU" sz="1400" b="1" dirty="0" smtClean="0"/>
              <a:t>идентичные.</a:t>
            </a:r>
            <a:endParaRPr lang="ru-RU" sz="1400" dirty="0" smtClean="0"/>
          </a:p>
          <a:p>
            <a:r>
              <a:rPr lang="ru-RU" sz="1400" dirty="0" smtClean="0"/>
              <a:t>Геральдическое описание:</a:t>
            </a:r>
          </a:p>
          <a:p>
            <a:pPr algn="just"/>
            <a:r>
              <a:rPr lang="ru-RU" sz="1400" dirty="0" smtClean="0"/>
              <a:t>В </a:t>
            </a:r>
            <a:r>
              <a:rPr lang="ru-RU" sz="1400" dirty="0"/>
              <a:t>золотом поле над лазоревым пониженным остриём, от вершины которого вниз сообразно сторонам отходят два серебряных луча, </a:t>
            </a:r>
            <a:r>
              <a:rPr lang="ru-RU" sz="1400" dirty="0" smtClean="0"/>
              <a:t>сидящий </a:t>
            </a:r>
            <a:r>
              <a:rPr lang="ru-RU" sz="1400" dirty="0"/>
              <a:t>на зелёных еловых ветвях токующий чёрный глухарь с серебряными клювом и лапами и червлёными бровями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smtClean="0"/>
              <a:t>Глухарь на еловых ветках - символ сибирской тайги с ее богатствами. Птица </a:t>
            </a:r>
            <a:r>
              <a:rPr lang="ru-RU" sz="1400" dirty="0"/>
              <a:t>является традиционным символом </a:t>
            </a:r>
            <a:r>
              <a:rPr lang="ru-RU" sz="1400" dirty="0" smtClean="0"/>
              <a:t>свободы, </a:t>
            </a:r>
            <a:r>
              <a:rPr lang="ru-RU" sz="1400" dirty="0"/>
              <a:t>способности преодолевать преграды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П</a:t>
            </a:r>
            <a:r>
              <a:rPr lang="ru-RU" sz="1400" dirty="0" smtClean="0"/>
              <a:t>тица </a:t>
            </a:r>
            <a:r>
              <a:rPr lang="ru-RU" sz="1400" dirty="0"/>
              <a:t>символизирует единство человека и окружающей природы, как источников жизни и стремления к лучшему будущему. </a:t>
            </a:r>
            <a:endParaRPr lang="ru-RU" sz="1400" dirty="0" smtClean="0"/>
          </a:p>
          <a:p>
            <a:pPr algn="just"/>
            <a:r>
              <a:rPr lang="ru-RU" sz="1400" dirty="0" smtClean="0"/>
              <a:t>Еловые ветки в виде оленьих рогов – символ Севера. </a:t>
            </a:r>
          </a:p>
          <a:p>
            <a:pPr algn="just"/>
            <a:r>
              <a:rPr lang="ru-RU" sz="1400" dirty="0" smtClean="0"/>
              <a:t>Золотой фон - золотоносные месторождения района.</a:t>
            </a:r>
          </a:p>
          <a:p>
            <a:pPr algn="just"/>
            <a:r>
              <a:rPr lang="ru-RU" sz="1400" dirty="0" smtClean="0"/>
              <a:t>Золото </a:t>
            </a:r>
            <a:r>
              <a:rPr lang="ru-RU" sz="1400" dirty="0"/>
              <a:t>- символ богатства, постоянства, плодородия, прочности, силы, великодушия.</a:t>
            </a:r>
            <a:r>
              <a:rPr lang="ru-RU" sz="1400" dirty="0" smtClean="0"/>
              <a:t>  Синяя полоса – река Алдан. </a:t>
            </a:r>
          </a:p>
          <a:p>
            <a:pPr algn="just"/>
            <a:r>
              <a:rPr lang="ru-RU" sz="1400" dirty="0" smtClean="0"/>
              <a:t>Серебряные лучи - дорожные магистрали (автомобильная и железнодорожная).</a:t>
            </a:r>
            <a:endParaRPr lang="ru-RU" sz="1400" dirty="0"/>
          </a:p>
        </p:txBody>
      </p:sp>
      <p:pic>
        <p:nvPicPr>
          <p:cNvPr id="1026" name="Picture 2" descr="https://images.vector-images.com/14/tommot_city_co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64" y="995083"/>
            <a:ext cx="2778388" cy="34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772" y="403411"/>
            <a:ext cx="4312660" cy="4826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Историк</a:t>
            </a:r>
            <a:endParaRPr lang="ru-RU" sz="2200" b="1" dirty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  <a:p>
            <a:pPr marL="0" lvl="0" indent="0" algn="just">
              <a:buNone/>
            </a:pPr>
            <a:r>
              <a:rPr lang="ru-RU" sz="1400" dirty="0"/>
              <a:t>В 1923 </a:t>
            </a:r>
            <a:r>
              <a:rPr lang="ru-RU" sz="1400" b="1" dirty="0"/>
              <a:t>ста­ра­тель А. Н. По­ми­нов </a:t>
            </a:r>
            <a:r>
              <a:rPr lang="ru-RU" sz="1400" dirty="0"/>
              <a:t>вы­стро­ил пер­вый дом на ле­вом бе­ре­гу р. Ал­дан, на </a:t>
            </a:r>
            <a:r>
              <a:rPr lang="ru-RU" sz="1400" dirty="0" smtClean="0"/>
              <a:t>мес­те </a:t>
            </a:r>
            <a:r>
              <a:rPr lang="ru-RU" sz="1400" dirty="0"/>
              <a:t>го­ро­да. Алексей Алексеевич Семёнов, наркомфин Якутии, содействовал открытию Золотого Алдана. Живой памятью о нём служит основанный им город Томмот. Город-сад, проект которого он сделал за одну ночь. </a:t>
            </a:r>
            <a:r>
              <a:rPr lang="ru-RU" sz="1400" dirty="0" smtClean="0"/>
              <a:t>                                            </a:t>
            </a:r>
          </a:p>
          <a:p>
            <a:pPr marL="0" lvl="0" indent="0" algn="just">
              <a:buNone/>
            </a:pPr>
            <a:r>
              <a:rPr lang="ru-RU" sz="1400" b="1" dirty="0" smtClean="0">
                <a:solidFill>
                  <a:prstClr val="black"/>
                </a:solidFill>
              </a:rPr>
              <a:t>Название </a:t>
            </a:r>
            <a:r>
              <a:rPr lang="ru-RU" sz="1400" b="1" dirty="0">
                <a:solidFill>
                  <a:prstClr val="black"/>
                </a:solidFill>
              </a:rPr>
              <a:t>города </a:t>
            </a:r>
            <a:r>
              <a:rPr lang="ru-RU" sz="1400" dirty="0">
                <a:solidFill>
                  <a:prstClr val="black"/>
                </a:solidFill>
              </a:rPr>
              <a:t>в переводе с якутского языка означает «незамерзающий», состоящее из двух слогов: «тонг» - мерзлый и «мот»- отрицание, а в целом «тонгмот» - незамерзающий. В последующем для легкости произношения название приобрело свое имя – Томмот</a:t>
            </a:r>
            <a:r>
              <a:rPr lang="ru-RU" sz="1400" dirty="0" smtClean="0">
                <a:solidFill>
                  <a:prstClr val="black"/>
                </a:solidFill>
              </a:rPr>
              <a:t>.</a:t>
            </a:r>
            <a:endParaRPr lang="ru-RU" sz="1400" dirty="0"/>
          </a:p>
          <a:p>
            <a:pPr marL="0" indent="0" algn="just">
              <a:buNone/>
            </a:pPr>
            <a:r>
              <a:rPr lang="ru-RU" sz="1400" dirty="0" smtClean="0"/>
              <a:t>С 1925 по 1930 гг. центр </a:t>
            </a:r>
            <a:r>
              <a:rPr lang="ru-RU" sz="1400" dirty="0"/>
              <a:t>Ал­дан­ско­го округа Якутской </a:t>
            </a:r>
            <a:r>
              <a:rPr lang="ru-RU" sz="1400" dirty="0" smtClean="0"/>
              <a:t>АССР.</a:t>
            </a:r>
            <a:r>
              <a:rPr lang="ru-RU" sz="1400" dirty="0"/>
              <a:t> В том же го­ду на пра­вом бе­ре­гу р. Ал­дан, на­про­тив </a:t>
            </a:r>
            <a:r>
              <a:rPr lang="ru-RU" sz="1400" dirty="0" smtClean="0"/>
              <a:t>Томмота</a:t>
            </a:r>
            <a:r>
              <a:rPr lang="ru-RU" sz="1400" b="1" dirty="0" smtClean="0"/>
              <a:t>, </a:t>
            </a:r>
            <a:r>
              <a:rPr lang="ru-RU" sz="1400" b="1" dirty="0"/>
              <a:t>за­ло­же­на Уку­лан­ская при­стань, воз­ник </a:t>
            </a:r>
            <a:r>
              <a:rPr lang="ru-RU" sz="1400" b="1" dirty="0" smtClean="0"/>
              <a:t>поселок </a:t>
            </a:r>
            <a:r>
              <a:rPr lang="ru-RU" sz="1400" b="1" dirty="0"/>
              <a:t>Уку­лан </a:t>
            </a:r>
            <a:r>
              <a:rPr lang="ru-RU" sz="1400" dirty="0"/>
              <a:t>(ны­не </a:t>
            </a:r>
            <a:r>
              <a:rPr lang="ru-RU" sz="1400" dirty="0" smtClean="0"/>
              <a:t>город расположен по обоим берегам р. Алдан). </a:t>
            </a:r>
            <a:r>
              <a:rPr lang="ru-RU" sz="1400" dirty="0"/>
              <a:t>Рай­он­ный центр Якутской АССР (1930–39, 1947–53), Ал­дан­ско­го </a:t>
            </a:r>
            <a:r>
              <a:rPr lang="ru-RU" sz="1400" dirty="0" err="1"/>
              <a:t>окр</a:t>
            </a:r>
            <a:r>
              <a:rPr lang="ru-RU" sz="1400" dirty="0"/>
              <a:t>. Якутской АССР (1939–47). В 1993 в со­став </a:t>
            </a:r>
            <a:r>
              <a:rPr lang="ru-RU" sz="1400" dirty="0" smtClean="0"/>
              <a:t>Томмот вклю­чён </a:t>
            </a:r>
            <a:r>
              <a:rPr lang="ru-RU" sz="1400" dirty="0"/>
              <a:t>пос. Алек­се­евск (ос­но­ван в 1975). </a:t>
            </a:r>
            <a:endParaRPr lang="ru-RU" sz="1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1961"/>
          <a:stretch/>
        </p:blipFill>
        <p:spPr>
          <a:xfrm>
            <a:off x="4498354" y="47450"/>
            <a:ext cx="1763486" cy="9897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8437"/>
          <a:stretch/>
        </p:blipFill>
        <p:spPr>
          <a:xfrm>
            <a:off x="4489933" y="1231855"/>
            <a:ext cx="1771907" cy="733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265" y="2221606"/>
            <a:ext cx="1752192" cy="1314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t="4540" r="16519" b="5428"/>
          <a:stretch/>
        </p:blipFill>
        <p:spPr>
          <a:xfrm rot="16200000">
            <a:off x="4801011" y="3508797"/>
            <a:ext cx="1148215" cy="17066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90290" y="0"/>
            <a:ext cx="27782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На </a:t>
            </a:r>
            <a:r>
              <a:rPr lang="ru-RU" sz="1200" dirty="0"/>
              <a:t>сегодняшний </a:t>
            </a:r>
            <a:r>
              <a:rPr lang="ru-RU" sz="1200" dirty="0" smtClean="0"/>
              <a:t>день в ЯГОМ </a:t>
            </a:r>
            <a:r>
              <a:rPr lang="ru-RU" sz="1200" dirty="0"/>
              <a:t>истории и культуры народов Севера </a:t>
            </a:r>
            <a:r>
              <a:rPr lang="ru-RU" sz="1200" dirty="0" smtClean="0"/>
              <a:t>им. Е. </a:t>
            </a:r>
            <a:r>
              <a:rPr lang="ru-RU" sz="1200" dirty="0"/>
              <a:t>Ярославского </a:t>
            </a:r>
            <a:r>
              <a:rPr lang="ru-RU" sz="1200" dirty="0" smtClean="0"/>
              <a:t>в </a:t>
            </a:r>
            <a:r>
              <a:rPr lang="ru-RU" sz="1200" dirty="0"/>
              <a:t>постоянной </a:t>
            </a:r>
            <a:r>
              <a:rPr lang="ru-RU" sz="1200" dirty="0" smtClean="0"/>
              <a:t>экспозиции находится уникальное </a:t>
            </a:r>
            <a:r>
              <a:rPr lang="ru-RU" sz="1200" dirty="0"/>
              <a:t>для Якутии оружие бронзового века, которому 2-2,5 тысячи лет. </a:t>
            </a:r>
            <a:r>
              <a:rPr lang="ru-RU" sz="1200" dirty="0" smtClean="0"/>
              <a:t>Бронзовый </a:t>
            </a:r>
            <a:r>
              <a:rPr lang="ru-RU" sz="1200" dirty="0"/>
              <a:t>меч нашла в 1943 году жительница поселка </a:t>
            </a:r>
            <a:r>
              <a:rPr lang="ru-RU" sz="1200" dirty="0" smtClean="0"/>
              <a:t>Укулан</a:t>
            </a:r>
            <a:r>
              <a:rPr lang="ru-RU" sz="1200" dirty="0"/>
              <a:t> </a:t>
            </a:r>
            <a:r>
              <a:rPr lang="ru-RU" sz="1200" dirty="0" smtClean="0"/>
              <a:t>(отсюда и название меча Укуланский). </a:t>
            </a:r>
            <a:r>
              <a:rPr lang="ru-RU" sz="1200" dirty="0"/>
              <a:t>Состояние у него хорошее: бронза, в отличие от железа, лучше сохраняется в </a:t>
            </a:r>
            <a:r>
              <a:rPr lang="ru-RU" sz="1200" dirty="0" smtClean="0"/>
              <a:t>земле. Для </a:t>
            </a:r>
            <a:r>
              <a:rPr lang="ru-RU" sz="1200" dirty="0"/>
              <a:t>бронзового оружия он довольно большой — почти 50 см в длину</a:t>
            </a:r>
            <a:r>
              <a:rPr lang="ru-RU" sz="1200" dirty="0" smtClean="0"/>
              <a:t>. Обычно </a:t>
            </a:r>
            <a:r>
              <a:rPr lang="ru-RU" sz="1200" dirty="0"/>
              <a:t>бронзовые ножи и наконечники копий цельные, а Укуланский меч — составной. То есть его не только отливали, но и собирали, и это относительная редкость для бронзовых изделий</a:t>
            </a:r>
            <a:r>
              <a:rPr lang="ru-RU" sz="1200" dirty="0" smtClean="0"/>
              <a:t>.</a:t>
            </a:r>
            <a:r>
              <a:rPr lang="ru-RU" sz="1200" dirty="0"/>
              <a:t> А вообще в Алданском районе множество как археологических памятников, так и случайных находок.</a:t>
            </a:r>
          </a:p>
          <a:p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901" y="4003129"/>
            <a:ext cx="2820099" cy="1075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2597" y="975941"/>
            <a:ext cx="1729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Томмот, 1925 год</a:t>
            </a:r>
            <a:endParaRPr lang="ru-RU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4529549" y="1962056"/>
            <a:ext cx="1729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Томмот, 1927 год</a:t>
            </a:r>
            <a:endParaRPr lang="ru-RU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4560744" y="3530054"/>
            <a:ext cx="17295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Томмот, 1953 год</a:t>
            </a:r>
            <a:endParaRPr lang="ru-RU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3953435" y="4885123"/>
            <a:ext cx="25162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Первая комсомольская ячейка, 1925 г.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9803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8350" y="3308630"/>
            <a:ext cx="5702217" cy="1793869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В 1925 году в Томмоте была открыта Томмотская двухгрупповая четырехлетняя школа 1 ступени (ныне СОШ №6). Директором был назначен Арский Николай Платонович. Одновременно со строительством школы выросло здание интерната для детей тунгусов. В 1934 году школа стала семилетней.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7684" r="8241" b="9420"/>
          <a:stretch/>
        </p:blipFill>
        <p:spPr>
          <a:xfrm rot="5400000">
            <a:off x="404622" y="-52129"/>
            <a:ext cx="1444312" cy="20306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8840" y="241053"/>
            <a:ext cx="57737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В 1925—1926 годах в Томмоте жил и работал 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Иван Дмитриевич Папанин. </a:t>
            </a: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>Летом 1925 года шла речь о необходимости построить на Алдане в Якутии мощную по тем временам радиостанцию. Строительные работы закончили за год. Папанин пишет, что эта радиостанция была первой в Якутии. Далее он вспоминал, что именно со строительства радиостанции началась «северная повесть» его жизни.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687" y="77763"/>
            <a:ext cx="941342" cy="1446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9" t="11623" r="11429" b="14985"/>
          <a:stretch/>
        </p:blipFill>
        <p:spPr>
          <a:xfrm rot="10800000">
            <a:off x="0" y="2517818"/>
            <a:ext cx="2826910" cy="19661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637" y="2045234"/>
            <a:ext cx="1662744" cy="1118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7594" y="2045234"/>
            <a:ext cx="1923506" cy="11140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440" y="4560324"/>
            <a:ext cx="2758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Первое здание Томмотской школы первой ступени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695161" y="2517818"/>
            <a:ext cx="127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Строительство Школы искусств, 1966 г.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923928" y="1977444"/>
            <a:ext cx="1272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Здание Дома отдыха, 1956 г.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6024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879447" y="496227"/>
            <a:ext cx="4520101" cy="4100636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/>
              <a:t>16 </a:t>
            </a:r>
            <a:r>
              <a:rPr lang="ru-RU" sz="1800" dirty="0"/>
              <a:t>августа 1997 года в город пришла железная дорога. Вначале было только грузовое движение, а 28 августа 2004 года была открыта железнодорожная станция, от которой пущен пассажирский поезд до Нерюнгри.</a:t>
            </a:r>
          </a:p>
          <a:p>
            <a:pPr algn="just"/>
            <a:endParaRPr lang="ru-RU" sz="1800" dirty="0"/>
          </a:p>
          <a:p>
            <a:pPr algn="just"/>
            <a:r>
              <a:rPr lang="ru-RU" sz="1800" dirty="0"/>
              <a:t>Железнодорожный и автомобильный мосты через реку </a:t>
            </a:r>
            <a:r>
              <a:rPr lang="ru-RU" sz="1800" dirty="0" smtClean="0"/>
              <a:t>Алдан</a:t>
            </a:r>
            <a:r>
              <a:rPr lang="ru-RU" sz="1800" dirty="0"/>
              <a:t>: автомобильный был построен в 1987 году, железнодорожный открыт в 2006 году.</a:t>
            </a:r>
          </a:p>
          <a:p>
            <a:pPr algn="just"/>
            <a:endParaRPr lang="ru-RU" sz="1800" dirty="0"/>
          </a:p>
          <a:p>
            <a:pPr algn="just"/>
            <a:r>
              <a:rPr lang="ru-RU" sz="1800" dirty="0"/>
              <a:t>В 2010-х вблизи Томмота развивается добыча урана (Эльконская группа месторождений</a:t>
            </a:r>
            <a:r>
              <a:rPr lang="ru-RU" sz="1800" dirty="0" smtClean="0"/>
              <a:t>).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71" y="1854925"/>
            <a:ext cx="2152574" cy="11057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941" y="58783"/>
            <a:ext cx="2078792" cy="1362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941" y="3393943"/>
            <a:ext cx="2167231" cy="1444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783"/>
            <a:ext cx="1746319" cy="1165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438091"/>
            <a:ext cx="1618118" cy="2156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965" y="3899908"/>
            <a:ext cx="1864477" cy="1243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36941" y="1382927"/>
            <a:ext cx="235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Начало строительства магистрали до Томмота, 1985 г.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840071" y="2932278"/>
            <a:ext cx="2220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Строительство автомобильного моста, 1986 г.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1161092"/>
            <a:ext cx="2205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Железнодорожный вокзал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8965" y="3562658"/>
            <a:ext cx="18405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Железнодорожный </a:t>
            </a:r>
            <a:r>
              <a:rPr lang="ru-RU" sz="1200" dirty="0" smtClean="0"/>
              <a:t>мост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1752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783" y="2004486"/>
            <a:ext cx="3658112" cy="26970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2722"/>
            <a:ext cx="1906398" cy="491039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>Климатолог</a:t>
            </a:r>
            <a:endParaRPr lang="ru-RU" sz="2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48118" y="188228"/>
            <a:ext cx="7475395" cy="1816258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ru-RU" sz="3500" b="1" u="sng" dirty="0">
                <a:solidFill>
                  <a:schemeClr val="tx1"/>
                </a:solidFill>
                <a:cs typeface="Times New Roman" panose="02020603050405020304" pitchFamily="18" charset="0"/>
              </a:rPr>
              <a:t>План описания климата</a:t>
            </a:r>
            <a:endParaRPr lang="ru-RU" sz="35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l"/>
            <a:r>
              <a:rPr lang="ru-RU" sz="3500" dirty="0">
                <a:solidFill>
                  <a:schemeClr val="tx1"/>
                </a:solidFill>
                <a:cs typeface="Times New Roman" panose="02020603050405020304" pitchFamily="18" charset="0"/>
              </a:rPr>
              <a:t>1. В каком климатическом поясе и в какой климатической области расположена территория.</a:t>
            </a:r>
          </a:p>
          <a:p>
            <a:pPr algn="l"/>
            <a:r>
              <a:rPr lang="ru-RU" sz="3500" dirty="0">
                <a:solidFill>
                  <a:schemeClr val="tx1"/>
                </a:solidFill>
                <a:cs typeface="Times New Roman" panose="02020603050405020304" pitchFamily="18" charset="0"/>
              </a:rPr>
              <a:t>2. </a:t>
            </a:r>
            <a:r>
              <a:rPr lang="ru-RU" sz="3500" dirty="0">
                <a:cs typeface="Times New Roman" panose="02020603050405020304" pitchFamily="18" charset="0"/>
              </a:rPr>
              <a:t>С</a:t>
            </a:r>
            <a:r>
              <a:rPr lang="ru-RU" sz="3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редние </a:t>
            </a:r>
            <a:r>
              <a:rPr lang="ru-RU" sz="3500" dirty="0">
                <a:solidFill>
                  <a:schemeClr val="tx1"/>
                </a:solidFill>
                <a:cs typeface="Times New Roman" panose="02020603050405020304" pitchFamily="18" charset="0"/>
              </a:rPr>
              <a:t>температуры июля и января. </a:t>
            </a:r>
            <a:r>
              <a:rPr lang="ru-RU" sz="3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Амплитуда колебания  температур. Температурные рекорды.</a:t>
            </a:r>
            <a:endParaRPr lang="ru-RU" sz="35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l"/>
            <a:r>
              <a:rPr lang="ru-RU" sz="3500" dirty="0">
                <a:solidFill>
                  <a:schemeClr val="tx1"/>
                </a:solidFill>
                <a:cs typeface="Times New Roman" panose="02020603050405020304" pitchFamily="18" charset="0"/>
              </a:rPr>
              <a:t>3. Господствующие ветры </a:t>
            </a:r>
            <a:r>
              <a:rPr lang="ru-RU" sz="3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и </a:t>
            </a:r>
            <a:r>
              <a:rPr lang="ru-RU" sz="3500" dirty="0">
                <a:solidFill>
                  <a:schemeClr val="tx1"/>
                </a:solidFill>
                <a:cs typeface="Times New Roman" panose="02020603050405020304" pitchFamily="18" charset="0"/>
              </a:rPr>
              <a:t>воздушные массы.</a:t>
            </a:r>
          </a:p>
          <a:p>
            <a:pPr algn="l"/>
            <a:r>
              <a:rPr lang="ru-RU" sz="3500" dirty="0">
                <a:solidFill>
                  <a:schemeClr val="tx1"/>
                </a:solidFill>
                <a:cs typeface="Times New Roman" panose="02020603050405020304" pitchFamily="18" charset="0"/>
              </a:rPr>
              <a:t>4. Годовое количество осадков и их режим. </a:t>
            </a:r>
            <a:endParaRPr lang="ru-RU" sz="35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l"/>
            <a:r>
              <a:rPr lang="ru-RU" sz="35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5. Влияние климатических условий на жизнь и хозяйственную деятельность человека.</a:t>
            </a:r>
          </a:p>
          <a:p>
            <a:pPr algn="l"/>
            <a:endParaRPr lang="ru-RU" sz="35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l"/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56" y="2023684"/>
            <a:ext cx="3570426" cy="26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026" y="128802"/>
            <a:ext cx="4367623" cy="4610276"/>
          </a:xfrm>
        </p:spPr>
        <p:txBody>
          <a:bodyPr>
            <a:noAutofit/>
          </a:bodyPr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</a:rPr>
              <a:t>Территория расположена в области резко континентального климата</a:t>
            </a:r>
            <a:r>
              <a:rPr lang="ru-RU" sz="1200" b="1" dirty="0">
                <a:solidFill>
                  <a:schemeClr val="tx1"/>
                </a:solidFill>
              </a:rPr>
              <a:t> </a:t>
            </a:r>
            <a:r>
              <a:rPr lang="ru-RU" sz="1200" dirty="0">
                <a:solidFill>
                  <a:schemeClr val="tx1"/>
                </a:solidFill>
              </a:rPr>
              <a:t>— </a:t>
            </a:r>
            <a:r>
              <a:rPr lang="ru-RU" sz="1200" dirty="0" smtClean="0">
                <a:solidFill>
                  <a:schemeClr val="tx1"/>
                </a:solidFill>
              </a:rPr>
              <a:t>тип климата умеренных широт, </a:t>
            </a:r>
            <a:r>
              <a:rPr lang="ru-RU" sz="1200" dirty="0">
                <a:solidFill>
                  <a:schemeClr val="tx1"/>
                </a:solidFill>
              </a:rPr>
              <a:t>характерный для внутренних районов </a:t>
            </a:r>
            <a:r>
              <a:rPr lang="ru-RU" sz="1200" dirty="0" smtClean="0">
                <a:solidFill>
                  <a:schemeClr val="tx1"/>
                </a:solidFill>
              </a:rPr>
              <a:t>материка, </a:t>
            </a:r>
            <a:r>
              <a:rPr lang="ru-RU" sz="1200" dirty="0">
                <a:solidFill>
                  <a:schemeClr val="tx1"/>
                </a:solidFill>
              </a:rPr>
              <a:t>изолированных </a:t>
            </a:r>
            <a:r>
              <a:rPr lang="ru-RU" sz="1200" dirty="0" smtClean="0">
                <a:solidFill>
                  <a:schemeClr val="tx1"/>
                </a:solidFill>
              </a:rPr>
              <a:t>от мирового океана</a:t>
            </a:r>
            <a:r>
              <a:rPr lang="ru-RU" sz="1200" dirty="0">
                <a:solidFill>
                  <a:schemeClr val="tx1"/>
                </a:solidFill>
              </a:rPr>
              <a:t>  и находящихся под воздействием </a:t>
            </a:r>
            <a:r>
              <a:rPr lang="ru-RU" sz="1200" dirty="0" smtClean="0">
                <a:solidFill>
                  <a:schemeClr val="tx1"/>
                </a:solidFill>
              </a:rPr>
              <a:t>областей высокого давления.</a:t>
            </a:r>
            <a:r>
              <a:rPr lang="ru-RU" sz="1200" dirty="0">
                <a:solidFill>
                  <a:schemeClr val="tx1"/>
                </a:solidFill>
              </a:rPr>
              <a:t> 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just"/>
            <a:r>
              <a:rPr lang="ru-RU" sz="1200" dirty="0" smtClean="0">
                <a:solidFill>
                  <a:schemeClr val="tx1"/>
                </a:solidFill>
              </a:rPr>
              <a:t>Среднегодовая </a:t>
            </a:r>
            <a:r>
              <a:rPr lang="ru-RU" sz="1200" dirty="0">
                <a:solidFill>
                  <a:schemeClr val="tx1"/>
                </a:solidFill>
              </a:rPr>
              <a:t>температура воздуха равна </a:t>
            </a:r>
            <a:r>
              <a:rPr lang="ru-RU" sz="1200" dirty="0" smtClean="0">
                <a:solidFill>
                  <a:schemeClr val="tx1"/>
                </a:solidFill>
              </a:rPr>
              <a:t>- 8,5º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Самые низкие температуры отмечаются в январе – 48-59º, самые </a:t>
            </a:r>
            <a:r>
              <a:rPr lang="ru-RU" sz="1200" dirty="0" smtClean="0">
                <a:solidFill>
                  <a:schemeClr val="tx1"/>
                </a:solidFill>
              </a:rPr>
              <a:t>высокие </a:t>
            </a:r>
            <a:r>
              <a:rPr lang="ru-RU" sz="1200" dirty="0">
                <a:solidFill>
                  <a:schemeClr val="tx1"/>
                </a:solidFill>
              </a:rPr>
              <a:t>в июле +30</a:t>
            </a:r>
            <a:r>
              <a:rPr lang="en-US" sz="1200" dirty="0">
                <a:solidFill>
                  <a:schemeClr val="tx1"/>
                </a:solidFill>
              </a:rPr>
              <a:t>º.</a:t>
            </a:r>
          </a:p>
          <a:p>
            <a:pPr algn="just"/>
            <a:r>
              <a:rPr lang="ru-RU" sz="1200" b="1" dirty="0">
                <a:solidFill>
                  <a:schemeClr val="tx1"/>
                </a:solidFill>
              </a:rPr>
              <a:t>Абсолютный минимум </a:t>
            </a:r>
            <a:r>
              <a:rPr lang="ru-RU" sz="1200" dirty="0">
                <a:solidFill>
                  <a:schemeClr val="tx1"/>
                </a:solidFill>
              </a:rPr>
              <a:t>температуры равен -61º.</a:t>
            </a:r>
          </a:p>
          <a:p>
            <a:pPr algn="just"/>
            <a:r>
              <a:rPr lang="ru-RU" sz="1200" b="1" dirty="0">
                <a:solidFill>
                  <a:schemeClr val="tx1"/>
                </a:solidFill>
              </a:rPr>
              <a:t>Абсолютный максимум </a:t>
            </a:r>
            <a:r>
              <a:rPr lang="ru-RU" sz="1200" dirty="0">
                <a:solidFill>
                  <a:schemeClr val="tx1"/>
                </a:solidFill>
              </a:rPr>
              <a:t>+38</a:t>
            </a:r>
            <a:r>
              <a:rPr lang="en-US" sz="1200" dirty="0">
                <a:solidFill>
                  <a:schemeClr val="tx1"/>
                </a:solidFill>
              </a:rPr>
              <a:t>º</a:t>
            </a:r>
            <a:r>
              <a:rPr lang="en-US" sz="1200" dirty="0" smtClean="0">
                <a:solidFill>
                  <a:schemeClr val="tx1"/>
                </a:solidFill>
              </a:rPr>
              <a:t>.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just"/>
            <a:r>
              <a:rPr lang="ru-RU" sz="1200" b="1" dirty="0" smtClean="0">
                <a:solidFill>
                  <a:schemeClr val="tx1"/>
                </a:solidFill>
              </a:rPr>
              <a:t>Максимальная амплитуда </a:t>
            </a:r>
            <a:r>
              <a:rPr lang="ru-RU" sz="1200" dirty="0" smtClean="0">
                <a:solidFill>
                  <a:schemeClr val="tx1"/>
                </a:solidFill>
              </a:rPr>
              <a:t>колебания температур 99º</a:t>
            </a:r>
          </a:p>
          <a:p>
            <a:pPr algn="just"/>
            <a:r>
              <a:rPr lang="ru-RU" sz="1200" dirty="0"/>
              <a:t> </a:t>
            </a:r>
            <a:r>
              <a:rPr lang="ru-RU" sz="1200" dirty="0">
                <a:solidFill>
                  <a:schemeClr val="tx1"/>
                </a:solidFill>
              </a:rPr>
              <a:t>В</a:t>
            </a:r>
            <a:r>
              <a:rPr lang="ru-RU" sz="1200" dirty="0" smtClean="0">
                <a:solidFill>
                  <a:schemeClr val="tx1"/>
                </a:solidFill>
              </a:rPr>
              <a:t>есь </a:t>
            </a:r>
            <a:r>
              <a:rPr lang="ru-RU" sz="1200" dirty="0">
                <a:solidFill>
                  <a:schemeClr val="tx1"/>
                </a:solidFill>
              </a:rPr>
              <a:t>год господствуют континентальные сухие воздушные массы умеренных </a:t>
            </a:r>
            <a:r>
              <a:rPr lang="ru-RU" sz="1200" dirty="0" smtClean="0">
                <a:solidFill>
                  <a:schemeClr val="tx1"/>
                </a:solidFill>
              </a:rPr>
              <a:t>широт. Основным </a:t>
            </a:r>
            <a:r>
              <a:rPr lang="ru-RU" sz="1200" dirty="0">
                <a:solidFill>
                  <a:schemeClr val="tx1"/>
                </a:solidFill>
              </a:rPr>
              <a:t>направлением ветра в городе Томмот является западный (36%). 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 </a:t>
            </a:r>
            <a:r>
              <a:rPr lang="ru-RU" sz="1200" dirty="0" smtClean="0">
                <a:solidFill>
                  <a:schemeClr val="tx1"/>
                </a:solidFill>
              </a:rPr>
              <a:t>Среднемесячные </a:t>
            </a:r>
            <a:r>
              <a:rPr lang="ru-RU" sz="1200" dirty="0">
                <a:solidFill>
                  <a:schemeClr val="tx1"/>
                </a:solidFill>
              </a:rPr>
              <a:t>скорости ветра в течение всего года не превышают 1,5м/сек. </a:t>
            </a:r>
            <a:endParaRPr lang="ru-RU" sz="1200" dirty="0" smtClean="0">
              <a:solidFill>
                <a:schemeClr val="tx1"/>
              </a:solidFill>
            </a:endParaRPr>
          </a:p>
          <a:p>
            <a:pPr algn="just"/>
            <a:r>
              <a:rPr lang="ru-RU" sz="1200" b="1" dirty="0">
                <a:solidFill>
                  <a:schemeClr val="tx1"/>
                </a:solidFill>
              </a:rPr>
              <a:t>Наибольшая за зиму высота снежного покрова </a:t>
            </a:r>
            <a:r>
              <a:rPr lang="ru-RU" sz="1200" dirty="0">
                <a:solidFill>
                  <a:schemeClr val="tx1"/>
                </a:solidFill>
              </a:rPr>
              <a:t>– 52см, иногда </a:t>
            </a:r>
            <a:r>
              <a:rPr lang="ru-RU" sz="1200" dirty="0" smtClean="0">
                <a:solidFill>
                  <a:schemeClr val="tx1"/>
                </a:solidFill>
              </a:rPr>
              <a:t>достигает 70-78см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За год выпадает 379мм осадков, из них 307мм выпадает в теплый период года (с апреля по октябрь). В холодный период – 72мм.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Среднегодовая относительная влажность воздуха – 64%, самые сухие месяцы – апрель и май (65</a:t>
            </a:r>
            <a:r>
              <a:rPr lang="ru-RU" sz="1200" dirty="0" smtClean="0">
                <a:solidFill>
                  <a:schemeClr val="tx1"/>
                </a:solidFill>
              </a:rPr>
              <a:t>%).                                                    </a:t>
            </a:r>
            <a:r>
              <a:rPr lang="ru-RU" sz="1200" dirty="0">
                <a:solidFill>
                  <a:schemeClr val="tx1"/>
                </a:solidFill>
              </a:rPr>
              <a:t>Очень велика повторяемость туманов – 102 дня в году. </a:t>
            </a:r>
          </a:p>
          <a:p>
            <a:pPr algn="l"/>
            <a:endParaRPr lang="ru-RU" sz="1200" dirty="0">
              <a:solidFill>
                <a:schemeClr val="tx1"/>
              </a:solidFill>
            </a:endParaRPr>
          </a:p>
          <a:p>
            <a:pPr algn="l"/>
            <a:endParaRPr lang="ru-RU" sz="1200" dirty="0" smtClean="0">
              <a:solidFill>
                <a:schemeClr val="tx1"/>
              </a:solidFill>
            </a:endParaRPr>
          </a:p>
          <a:p>
            <a:pPr algn="l"/>
            <a:endParaRPr lang="ru-RU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635" y="336980"/>
            <a:ext cx="4272793" cy="2210826"/>
          </a:xfrm>
          <a:prstGeom prst="rect">
            <a:avLst/>
          </a:prstGeom>
        </p:spPr>
      </p:pic>
      <p:sp>
        <p:nvSpPr>
          <p:cNvPr id="5" name="5-конечная звезда 4"/>
          <p:cNvSpPr/>
          <p:nvPr/>
        </p:nvSpPr>
        <p:spPr>
          <a:xfrm>
            <a:off x="7491369" y="1480131"/>
            <a:ext cx="209726" cy="218113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635" y="3039943"/>
            <a:ext cx="4332125" cy="17874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4114" y="2670764"/>
            <a:ext cx="17691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Климатические пояса России</a:t>
            </a:r>
            <a:endParaRPr lang="ru-R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7646504" y="1442393"/>
            <a:ext cx="686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Томмот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3971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</TotalTime>
  <Words>2593</Words>
  <Application>Microsoft Office PowerPoint</Application>
  <PresentationFormat>Экран (16:9)</PresentationFormat>
  <Paragraphs>255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Open Sans</vt:lpstr>
      <vt:lpstr>Tahoma</vt:lpstr>
      <vt:lpstr>Times New Roman</vt:lpstr>
      <vt:lpstr>Trebuchet MS</vt:lpstr>
      <vt:lpstr>3_Тема Office</vt:lpstr>
      <vt:lpstr>Муниципальный район «Алданский район» МБОУ «СОШ №6 г. Томмота»</vt:lpstr>
      <vt:lpstr>Географ</vt:lpstr>
      <vt:lpstr>Географическое положение</vt:lpstr>
      <vt:lpstr>Герб и флаг</vt:lpstr>
      <vt:lpstr>Презентация PowerPoint</vt:lpstr>
      <vt:lpstr>Презентация PowerPoint</vt:lpstr>
      <vt:lpstr>Презентация PowerPoint</vt:lpstr>
      <vt:lpstr>Климатолог</vt:lpstr>
      <vt:lpstr>Презентация PowerPoint</vt:lpstr>
      <vt:lpstr>Презентация PowerPoint</vt:lpstr>
      <vt:lpstr>Гидролог 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</vt:lpstr>
      <vt:lpstr>Пути решения экологических проблем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Река Алдан – один из крупнейших притоков Лены</dc:title>
  <dc:creator>Марина Сергеевна</dc:creator>
  <cp:lastModifiedBy>админ</cp:lastModifiedBy>
  <cp:revision>114</cp:revision>
  <dcterms:modified xsi:type="dcterms:W3CDTF">2023-12-21T13:34:58Z</dcterms:modified>
</cp:coreProperties>
</file>