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4" r:id="rId2"/>
    <p:sldMasterId id="2147483726" r:id="rId3"/>
    <p:sldMasterId id="2147483738" r:id="rId4"/>
  </p:sldMasterIdLst>
  <p:notesMasterIdLst>
    <p:notesMasterId r:id="rId31"/>
  </p:notesMasterIdLst>
  <p:sldIdLst>
    <p:sldId id="306" r:id="rId5"/>
    <p:sldId id="256" r:id="rId6"/>
    <p:sldId id="257" r:id="rId7"/>
    <p:sldId id="307" r:id="rId8"/>
    <p:sldId id="261" r:id="rId9"/>
    <p:sldId id="262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4" r:id="rId21"/>
    <p:sldId id="305" r:id="rId22"/>
    <p:sldId id="308" r:id="rId23"/>
    <p:sldId id="299" r:id="rId24"/>
    <p:sldId id="300" r:id="rId25"/>
    <p:sldId id="301" r:id="rId26"/>
    <p:sldId id="302" r:id="rId27"/>
    <p:sldId id="281" r:id="rId28"/>
    <p:sldId id="303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6F69C-D835-4342-8A6D-04908405516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63F5B-5025-4C67-BECF-74C65C794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46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63F5B-5025-4C67-BECF-74C65C794A1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90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18D7F-C838-407E-A952-E996BB8405E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D9965-8105-4B74-AD6F-EE8BAF4BB03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17610-BA9E-4A89-B6C1-FFE41E40C6B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D9BBA-B5C7-4F7F-9A27-042EE5334A9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0254F-D588-4106-B55E-6312BEC00CB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11BE7-7594-424D-B1A5-F52837D25BC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678B6-7B13-4BCC-9F07-6E0BBB5BD05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05E1B-C5C3-44A4-B726-9B7C4ECD0B8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A7E39-B545-4D4C-B262-EA44FC4FD40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AB4B6-E36F-4EA1-B027-904FEC0A0B2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C5E33-AE09-4560-B44A-911C7DDB465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1FE67-14E8-424D-9AC7-82FF36B45C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38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69891" cy="133773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087" y="1465729"/>
            <a:ext cx="7900264" cy="47112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8FED80-76AA-4240-9242-F9A2D244DA0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Добрый день !!!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</a:t>
            </a:r>
            <a:endParaRPr lang="ru-RU" dirty="0"/>
          </a:p>
        </p:txBody>
      </p:sp>
      <p:pic>
        <p:nvPicPr>
          <p:cNvPr id="1026" name="Picture 2" descr="https://avatars.mds.yandex.net/i?id=ae78c19d2af01bb4a13532bd94354e054d90f2fd-392421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733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8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10243" name="Объект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28600"/>
            <a:ext cx="2438400" cy="3581400"/>
          </a:xfrm>
        </p:spPr>
      </p:pic>
      <p:pic>
        <p:nvPicPr>
          <p:cNvPr id="10244" name="Объект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3429000"/>
            <a:ext cx="2667000" cy="3429000"/>
          </a:xfrm>
        </p:spPr>
      </p:pic>
      <p:pic>
        <p:nvPicPr>
          <p:cNvPr id="10245" name="Объект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0" y="3387725"/>
            <a:ext cx="2438400" cy="3429000"/>
          </a:xfrm>
        </p:spPr>
      </p:pic>
      <p:pic>
        <p:nvPicPr>
          <p:cNvPr id="10246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309017">
            <a:off x="-150813" y="2511134"/>
            <a:ext cx="3590925" cy="23016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xn--109-qddohl3g.xn--80acgfbsl1azdqr.xn--p1ai/upload/sc109_new/images/thumb/45/07/45073a6ab6c9cf9714d259b35099f52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656184" cy="160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9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1" name="Объект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304800"/>
            <a:ext cx="4589463" cy="2819400"/>
          </a:xfrm>
        </p:spPr>
      </p:pic>
      <p:pic>
        <p:nvPicPr>
          <p:cNvPr id="12292" name="Объект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9461" y="304800"/>
            <a:ext cx="4316413" cy="2819400"/>
          </a:xfrm>
        </p:spPr>
      </p:pic>
      <p:pic>
        <p:nvPicPr>
          <p:cNvPr id="12293" name="Объект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3276600"/>
            <a:ext cx="4589461" cy="2743200"/>
          </a:xfrm>
        </p:spPr>
      </p:pic>
      <p:pic>
        <p:nvPicPr>
          <p:cNvPr id="12294" name="Объект 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9460" y="3276600"/>
            <a:ext cx="4316415" cy="2743200"/>
          </a:xfrm>
        </p:spPr>
      </p:pic>
    </p:spTree>
    <p:extLst>
      <p:ext uri="{BB962C8B-B14F-4D97-AF65-F5344CB8AC3E}">
        <p14:creationId xmlns:p14="http://schemas.microsoft.com/office/powerpoint/2010/main" val="28117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2771" name="Объект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-2005"/>
            <a:ext cx="2271712" cy="3505200"/>
          </a:xfrm>
        </p:spPr>
      </p:pic>
      <p:pic>
        <p:nvPicPr>
          <p:cNvPr id="32772" name="Объект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3650" y="3505200"/>
            <a:ext cx="2232025" cy="3200400"/>
          </a:xfrm>
        </p:spPr>
      </p:pic>
      <p:pic>
        <p:nvPicPr>
          <p:cNvPr id="32773" name="Объект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810000"/>
            <a:ext cx="4724400" cy="2743200"/>
          </a:xfrm>
        </p:spPr>
      </p:pic>
      <p:pic>
        <p:nvPicPr>
          <p:cNvPr id="32774" name="Рисунок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43" y="152509"/>
            <a:ext cx="49914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Объект 16"/>
          <p:cNvSpPr>
            <a:spLocks noGrp="1" noChangeArrowheads="1"/>
          </p:cNvSpPr>
          <p:nvPr>
            <p:ph sz="quarter" idx="4"/>
          </p:nvPr>
        </p:nvSpPr>
        <p:spPr>
          <a:xfrm>
            <a:off x="5943600" y="3657600"/>
            <a:ext cx="2624138" cy="2895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847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ownloads\20170323_100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0056">
            <a:off x="849578" y="1550511"/>
            <a:ext cx="7972956" cy="46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xn--109-qddohl3g.xn--80acgfbsl1azdqr.xn--p1ai/upload/sc109_new/images/thumb/45/07/45073a6ab6c9cf9714d259b35099f52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5696" cy="16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67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7" name="Объект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4343400" cy="2624336"/>
          </a:xfrm>
        </p:spPr>
      </p:pic>
      <p:pic>
        <p:nvPicPr>
          <p:cNvPr id="11268" name="Объект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8350" y="228600"/>
            <a:ext cx="4343400" cy="2624336"/>
          </a:xfrm>
        </p:spPr>
      </p:pic>
      <p:pic>
        <p:nvPicPr>
          <p:cNvPr id="11269" name="Объект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200400"/>
            <a:ext cx="4343400" cy="2971800"/>
          </a:xfrm>
        </p:spPr>
      </p:pic>
      <p:pic>
        <p:nvPicPr>
          <p:cNvPr id="11270" name="Объект 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3200400"/>
            <a:ext cx="2133600" cy="3276600"/>
          </a:xfrm>
        </p:spPr>
      </p:pic>
    </p:spTree>
    <p:extLst>
      <p:ext uri="{BB962C8B-B14F-4D97-AF65-F5344CB8AC3E}">
        <p14:creationId xmlns:p14="http://schemas.microsoft.com/office/powerpoint/2010/main" val="27935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3795" name="Объект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2400"/>
            <a:ext cx="2895600" cy="3657600"/>
          </a:xfrm>
        </p:spPr>
      </p:pic>
      <p:pic>
        <p:nvPicPr>
          <p:cNvPr id="33796" name="Объект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0275" y="152400"/>
            <a:ext cx="5014913" cy="3048000"/>
          </a:xfrm>
        </p:spPr>
      </p:pic>
      <p:pic>
        <p:nvPicPr>
          <p:cNvPr id="33797" name="Объект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3200400"/>
            <a:ext cx="2362200" cy="3886200"/>
          </a:xfrm>
        </p:spPr>
      </p:pic>
      <p:pic>
        <p:nvPicPr>
          <p:cNvPr id="33798" name="Объект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657600"/>
            <a:ext cx="5029200" cy="3200400"/>
          </a:xfrm>
        </p:spPr>
      </p:pic>
    </p:spTree>
    <p:extLst>
      <p:ext uri="{BB962C8B-B14F-4D97-AF65-F5344CB8AC3E}">
        <p14:creationId xmlns:p14="http://schemas.microsoft.com/office/powerpoint/2010/main" val="261414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210" y="264637"/>
            <a:ext cx="2785460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8024" y="1752600"/>
            <a:ext cx="3456384" cy="25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8252" y="3264396"/>
            <a:ext cx="288032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 descr="https://xn--109-qddohl3g.xn--80acgfbsl1azdqr.xn--p1ai/upload/sc109_new/images/thumb/45/07/45073a6ab6c9cf9714d259b35099f523.png"/>
          <p:cNvPicPr>
            <a:picLocks noGrp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" y="4953000"/>
            <a:ext cx="1333500" cy="133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5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ello_html_5d8052df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47" y="1556792"/>
            <a:ext cx="2232248" cy="41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ello_html_3aaed76c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692276"/>
            <a:ext cx="4536503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ello_html_3b324e8f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94" y="1905000"/>
            <a:ext cx="3604206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xn--109-qddohl3g.xn--80acgfbsl1azdqr.xn--p1ai/upload/sc109_new/images/thumb/45/07/45073a6ab6c9cf9714d259b35099f52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8" y="0"/>
            <a:ext cx="1649060" cy="155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ello_html_3aaed76c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1" y="1692276"/>
            <a:ext cx="4536503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4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Инна Львовна\AppData\Local\Microsoft\Windows\INetCache\Content.Word\20220214_09561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0070">
            <a:off x="184551" y="1383083"/>
            <a:ext cx="4328112" cy="356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Инна Львовна\AppData\Local\Microsoft\Windows\INetCache\Content.Word\20220214_0955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9991" y="2276867"/>
            <a:ext cx="4644007" cy="345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xn--109-qddohl3g.xn--80acgfbsl1azdqr.xn--p1ai/upload/sc109_new/images/thumb/45/07/45073a6ab6c9cf9714d259b35099f52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728192" cy="1556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03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ownloads\20181211_081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9717" y="896284"/>
            <a:ext cx="666936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xn--109-qddohl3g.xn--80acgfbsl1azdqr.xn--p1ai/upload/sc109_new/images/thumb/45/07/45073a6ab6c9cf9714d259b35099f52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728192" cy="1556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30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2133600"/>
            <a:ext cx="82677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36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0070C0"/>
                </a:solidFill>
              </a:rPr>
              <a:t>Внеурочная </a:t>
            </a:r>
            <a:r>
              <a:rPr lang="ru-RU" sz="3600" b="1" dirty="0">
                <a:solidFill>
                  <a:srgbClr val="0070C0"/>
                </a:solidFill>
              </a:rPr>
              <a:t>деятельность как средство повышения качества образования</a:t>
            </a:r>
            <a:r>
              <a:rPr lang="ru-RU" sz="3600" dirty="0">
                <a:solidFill>
                  <a:srgbClr val="0070C0"/>
                </a:solidFill>
              </a:rPr>
              <a:t> – применение различных форм и методов внеурочной работы.</a:t>
            </a:r>
          </a:p>
          <a:p>
            <a:pPr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одзаголовок 3"/>
          <p:cNvSpPr txBox="1">
            <a:spLocks/>
          </p:cNvSpPr>
          <p:nvPr/>
        </p:nvSpPr>
        <p:spPr>
          <a:xfrm>
            <a:off x="609600" y="3733800"/>
            <a:ext cx="7772400" cy="180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 descr="https://xn--109-qddohl3g.xn--80acgfbsl1azdqr.xn--p1ai/upload/sc109_new/images/thumb/45/07/45073a6ab6c9cf9714d259b35099f5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59"/>
            <a:ext cx="1676400" cy="151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endParaRPr lang="ru-RU" altLang="ru-RU" smtClean="0"/>
          </a:p>
        </p:txBody>
      </p:sp>
      <p:pic>
        <p:nvPicPr>
          <p:cNvPr id="4198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0"/>
            <a:ext cx="2160588" cy="3068638"/>
          </a:xfrm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924175"/>
            <a:ext cx="246538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286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88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 anchor="ctr"/>
          <a:lstStyle/>
          <a:p>
            <a:pPr eaLnBrk="1" hangingPunct="1"/>
            <a:endParaRPr lang="ru-RU" altLang="ru-RU" smtClean="0"/>
          </a:p>
        </p:txBody>
      </p:sp>
      <p:pic>
        <p:nvPicPr>
          <p:cNvPr id="44035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33375"/>
            <a:ext cx="2305050" cy="3452813"/>
          </a:xfrm>
        </p:spPr>
      </p:pic>
      <p:pic>
        <p:nvPicPr>
          <p:cNvPr id="44036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865438"/>
            <a:ext cx="2362200" cy="3306762"/>
          </a:xfrm>
        </p:spPr>
      </p:pic>
      <p:pic>
        <p:nvPicPr>
          <p:cNvPr id="44037" name="Picture 9" descr="2 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33375"/>
            <a:ext cx="2362200" cy="3452813"/>
          </a:xfrm>
        </p:spPr>
      </p:pic>
      <p:pic>
        <p:nvPicPr>
          <p:cNvPr id="44038" name="Picture 10" descr="Грамота проекта infouro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852738"/>
            <a:ext cx="2286000" cy="3384550"/>
          </a:xfrm>
        </p:spPr>
      </p:pic>
      <p:pic>
        <p:nvPicPr>
          <p:cNvPr id="7" name="Рисунок 6" descr="https://xn--109-qddohl3g.xn--80acgfbsl1azdqr.xn--p1ai/upload/sc109_new/images/thumb/45/07/45073a6ab6c9cf9714d259b35099f52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6158"/>
            <a:ext cx="1676400" cy="1511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1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3810000" cy="2690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0"/>
            <a:ext cx="2464743" cy="3473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8819"/>
            <a:ext cx="2286000" cy="3275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808513"/>
            <a:ext cx="2419634" cy="3444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435" y="3314634"/>
            <a:ext cx="2389674" cy="3404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732" y="3314634"/>
            <a:ext cx="2437142" cy="34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66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273796" cy="32765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664" y="1"/>
            <a:ext cx="2548149" cy="3623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813" y="9617"/>
            <a:ext cx="2548805" cy="3604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77" y="3352800"/>
            <a:ext cx="2251905" cy="3198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548" y="3505200"/>
            <a:ext cx="2270483" cy="3288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4031" y="3565401"/>
            <a:ext cx="2325480" cy="32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76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Каковы основные результаты внеурочной деятельности?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/>
              <a:t>Воспитательные результаты внеурочной деятельности школьников распределяются по трём уровням.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Первый уровень результатов — приобретение школьником социальных знаний (об общественных нормах, устройстве общества, о социально одобряемых и неодобряемых формах поведения в обществе и т. п.), первичного понимания социальной реальности и повседневной жизни.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Второй уровень результатов — получение школьником опыта переживания и позитивного отношения к базовым ценностям общества (человек, семья, Отечество, природа, мир, знания, труд, культура), ценностного отношения к социальной реальности в целом.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 Третий уровень результатов — получение школьником опыта самостоятельного общественного действия.  </a:t>
            </a:r>
          </a:p>
          <a:p>
            <a:pPr>
              <a:buNone/>
            </a:pPr>
            <a:endParaRPr lang="ru-RU" sz="2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	</a:t>
            </a:r>
            <a:r>
              <a:rPr lang="ru-RU" sz="2800" dirty="0" smtClean="0">
                <a:latin typeface="Arial Black" panose="020B0A04020102020204" pitchFamily="34" charset="0"/>
              </a:rPr>
              <a:t>Таким </a:t>
            </a:r>
            <a:r>
              <a:rPr lang="ru-RU" sz="2800" dirty="0">
                <a:latin typeface="Arial Black" panose="020B0A04020102020204" pitchFamily="34" charset="0"/>
              </a:rPr>
              <a:t>образом, в процессе </a:t>
            </a:r>
            <a:r>
              <a:rPr lang="ru-RU" sz="2800">
                <a:latin typeface="Arial Black" panose="020B0A04020102020204" pitchFamily="34" charset="0"/>
              </a:rPr>
              <a:t>внеурочной </a:t>
            </a:r>
            <a:r>
              <a:rPr lang="ru-RU" sz="2800" smtClean="0">
                <a:latin typeface="Arial Black" panose="020B0A04020102020204" pitchFamily="34" charset="0"/>
              </a:rPr>
              <a:t>работы</a:t>
            </a:r>
            <a:r>
              <a:rPr lang="ru-RU" sz="2800" dirty="0">
                <a:latin typeface="Arial Black" panose="020B0A04020102020204" pitchFamily="34" charset="0"/>
              </a:rPr>
              <a:t> для ребенка создается особое образовательное пространство, позволяющее развивать собственные интересы, успешно проходить социализацию на новом жизненном этапе, осваивать культурные нормы и ценности.</a:t>
            </a:r>
          </a:p>
          <a:p>
            <a:pPr marL="0" indent="0">
              <a:buNone/>
            </a:pPr>
            <a:r>
              <a:rPr lang="ru-RU" sz="2800" dirty="0" smtClean="0">
                <a:latin typeface="Arial Black" panose="020B0A04020102020204" pitchFamily="34" charset="0"/>
              </a:rPr>
              <a:t>	Организация </a:t>
            </a:r>
            <a:r>
              <a:rPr lang="ru-RU" sz="2800" dirty="0">
                <a:latin typeface="Arial Black" panose="020B0A04020102020204" pitchFamily="34" charset="0"/>
              </a:rPr>
              <a:t>внеурочной деятельности обучающихся является важнейшим механизмом повышения качества образования</a:t>
            </a:r>
            <a:r>
              <a:rPr lang="ru-RU" sz="2800" dirty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035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8229600" cy="1143000"/>
          </a:xfrm>
        </p:spPr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3" name="Рисунок 2" descr="https://xn--109-qddohl3g.xn--80acgfbsl1azdqr.xn--p1ai/upload/sc109_new/images/thumb/45/07/45073a6ab6c9cf9714d259b35099f5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59"/>
            <a:ext cx="1676400" cy="151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           Что </a:t>
            </a:r>
            <a:r>
              <a:rPr lang="ru-RU" sz="3200" b="1" dirty="0" smtClean="0">
                <a:solidFill>
                  <a:srgbClr val="C00000"/>
                </a:solidFill>
              </a:rPr>
              <a:t>понимается под внеурочной деятельностью?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/>
              <a:t>    Под внеурочной деятельностью в рамках реализации ФГОС следует понимать образовательную деятельность, осуществляемую в формах, отличных от классно-урочной, и направленную на достижение планируемых результатов освоения основной образовательной программы </a:t>
            </a:r>
            <a:endParaRPr lang="ru-RU" sz="2000" b="1" dirty="0"/>
          </a:p>
        </p:txBody>
      </p:sp>
      <p:pic>
        <p:nvPicPr>
          <p:cNvPr id="5" name="Рисунок 4" descr="https://xn--109-qddohl3g.xn--80acgfbsl1azdqr.xn--p1ai/upload/sc109_new/images/thumb/45/07/45073a6ab6c9cf9714d259b35099f5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041"/>
            <a:ext cx="1676400" cy="151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altLang="ru-RU" b="1" i="1" dirty="0" smtClean="0"/>
              <a:t> </a:t>
            </a:r>
            <a:r>
              <a:rPr lang="ru-RU" altLang="ru-RU" b="1" i="1" dirty="0"/>
              <a:t>неповторимая жизнь».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xn--109-qddohl3g.xn--80acgfbsl1azdqr.xn--p1ai/upload/sc109_new/images/thumb/45/07/45073a6ab6c9cf9714d259b35099f5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56184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xn--109-qddohl3g.xn--80acgfbsl1azdqr.xn--p1ai/upload/sc109_new/images/thumb/45/07/45073a6ab6c9cf9714d259b35099f5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8" y="116632"/>
            <a:ext cx="1656184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xn--109-qddohl3g.xn--80acgfbsl1azdqr.xn--p1ai/upload/sc109_new/images/thumb/45/07/45073a6ab6c9cf9714d259b35099f5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58"/>
            <a:ext cx="1835696" cy="161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88640"/>
            <a:ext cx="6480720" cy="61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5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Какова основная цель внеурочной деятельности?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5715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/>
              <a:t>     Внеурочная деятельность, как и деятельность обучающихся в рамках уроков направлена на достижение результатов освоения основной образовательной программы. Но в первую очередь – это достижение личностных и </a:t>
            </a:r>
            <a:r>
              <a:rPr lang="ru-RU" sz="2000" b="1" dirty="0" err="1" smtClean="0"/>
              <a:t>метапредметных</a:t>
            </a:r>
            <a:r>
              <a:rPr lang="ru-RU" sz="2000" b="1" dirty="0" smtClean="0"/>
              <a:t> результатов. Это определяет и специфику внеурочной деятельности, в ходе которой обучающийся не только и даже не столько должен узнать, сколько научиться действовать, чувствовать, принимать решения и др. Если предметные результаты достигаются в процессе освоения школьных дисциплин, то в достижении </a:t>
            </a:r>
            <a:r>
              <a:rPr lang="ru-RU" sz="2000" b="1" dirty="0" err="1" smtClean="0"/>
              <a:t>метапредметных</a:t>
            </a:r>
            <a:r>
              <a:rPr lang="ru-RU" sz="2000" b="1" dirty="0" smtClean="0"/>
              <a:t>, а особенно личностных результатов – ценностей, ориентиров, потребностей, интересов человека, удельный вес внеурочной деятельности гораздо выше, так как ученик выбирает ее исходя из своих интересов, мотивов. </a:t>
            </a:r>
          </a:p>
        </p:txBody>
      </p:sp>
      <p:pic>
        <p:nvPicPr>
          <p:cNvPr id="4" name="Рисунок 3" descr="https://xn--109-qddohl3g.xn--80acgfbsl1azdqr.xn--p1ai/upload/sc109_new/images/thumb/45/07/45073a6ab6c9cf9714d259b35099f5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5257800"/>
            <a:ext cx="1676400" cy="151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Каковы основные задачи внеурочной деятельности?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/>
              <a:t>Задачи внеурочной деятельности: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обеспечить благоприятную адаптацию ребенка в школе 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оптимизировать учебную нагрузку обучающихся;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улучшить условия для развития ребенка;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 учесть возрастные и индивидуальные особенности обучающегося. </a:t>
            </a:r>
            <a:endParaRPr lang="ru-RU" sz="2000" b="1" dirty="0"/>
          </a:p>
        </p:txBody>
      </p:sp>
      <p:pic>
        <p:nvPicPr>
          <p:cNvPr id="4" name="Рисунок 3" descr="https://xn--109-qddohl3g.xn--80acgfbsl1azdqr.xn--p1ai/upload/sc109_new/images/thumb/45/07/45073a6ab6c9cf9714d259b35099f5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3" y="5346158"/>
            <a:ext cx="1676400" cy="151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sz="2800" dirty="0"/>
              <a:t>Самостоятельная работа учащихся - средство развития математической компетентности</a:t>
            </a:r>
          </a:p>
          <a:p>
            <a:pPr lvl="0"/>
            <a:r>
              <a:rPr lang="ru-RU" sz="2800" dirty="0"/>
              <a:t>Развитие творческих способностей учащихся при решении математических задач</a:t>
            </a:r>
          </a:p>
          <a:p>
            <a:pPr lvl="0"/>
            <a:r>
              <a:rPr lang="ru-RU" sz="2800" dirty="0"/>
              <a:t>Применение интерактивных технологий - одно из направлений совершенствования математической культуры школьников</a:t>
            </a:r>
          </a:p>
          <a:p>
            <a:pPr lvl="0"/>
            <a:r>
              <a:rPr lang="ru-RU" sz="2800" dirty="0"/>
              <a:t>Задачи с финансовым содержанием - как инструмент формирования предметных компетенций</a:t>
            </a:r>
          </a:p>
          <a:p>
            <a:pPr lvl="0"/>
            <a:r>
              <a:rPr lang="ru-RU" sz="2800" dirty="0" err="1"/>
              <a:t>Межпредметные</a:t>
            </a:r>
            <a:r>
              <a:rPr lang="ru-RU" sz="2800" dirty="0"/>
              <a:t> связи</a:t>
            </a:r>
          </a:p>
          <a:p>
            <a:pPr lvl="0"/>
            <a:r>
              <a:rPr lang="ru-RU" sz="2800" dirty="0"/>
              <a:t>Использования ИКТ в обучении математике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Направления деятельности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4800600"/>
            <a:ext cx="2782019" cy="2037272"/>
          </a:xfrm>
          <a:prstGeom prst="rect">
            <a:avLst/>
          </a:prstGeom>
        </p:spPr>
      </p:pic>
      <p:pic>
        <p:nvPicPr>
          <p:cNvPr id="5" name="Рисунок 4" descr="https://xn--109-qddohl3g.xn--80acgfbsl1azdqr.xn--p1ai/upload/sc109_new/images/thumb/45/07/45073a6ab6c9cf9714d259b35099f52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1774" cy="1549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9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575" y="1412776"/>
            <a:ext cx="1896147" cy="237626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Используемая литература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9" y="1412776"/>
            <a:ext cx="1728189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8427" y="1484785"/>
            <a:ext cx="1603693" cy="2376263"/>
          </a:xfrm>
          <a:prstGeom prst="rect">
            <a:avLst/>
          </a:prstGeom>
        </p:spPr>
      </p:pic>
      <p:pic>
        <p:nvPicPr>
          <p:cNvPr id="5122" name="Picture 2" descr="Лахова Н. В. Математика за 7 занятий. 5 класс. [Просвещение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20" y="1484785"/>
            <a:ext cx="1584176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Феликс Кривин - Несерьезные Архимед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61048"/>
            <a:ext cx="177165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Шапиро И.М. Использование задач с практическим содержанием в преподавании математики. Книга для учител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14" y="3861048"/>
            <a:ext cx="185268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олонский В.Б., Рабинович Е.М., Якир М.С. Учимся решать задачи по геометри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01" y="3861048"/>
            <a:ext cx="187220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люч к пониманию математики, 5-6 класс, Волович М.Б., 199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07" y="3861048"/>
            <a:ext cx="1888189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адачи по арифметике и наглядной геометрии, 5 класс, Прасолов В.В., 20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296" y="1556792"/>
            <a:ext cx="1479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85296" y="3861047"/>
            <a:ext cx="1479192" cy="2664295"/>
          </a:xfrm>
          <a:prstGeom prst="rect">
            <a:avLst/>
          </a:prstGeom>
        </p:spPr>
      </p:pic>
      <p:pic>
        <p:nvPicPr>
          <p:cNvPr id="13" name="Рисунок 12" descr="https://xn--109-qddohl3g.xn--80acgfbsl1azdqr.xn--p1ai/upload/sc109_new/images/thumb/45/07/45073a6ab6c9cf9714d259b35099f523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" y="0"/>
            <a:ext cx="1656184" cy="160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7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Использование цифровых технологий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09840" y="2505109"/>
            <a:ext cx="2438095" cy="55238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err="1" smtClean="0"/>
              <a:t>Инфоурок</a:t>
            </a:r>
            <a:endParaRPr lang="ru-RU" dirty="0" smtClean="0"/>
          </a:p>
          <a:p>
            <a:r>
              <a:rPr lang="ru-RU" dirty="0"/>
              <a:t>С</a:t>
            </a:r>
            <a:r>
              <a:rPr lang="ru-RU" dirty="0" smtClean="0"/>
              <a:t>етевое издание </a:t>
            </a:r>
            <a:r>
              <a:rPr lang="ru-RU" dirty="0"/>
              <a:t>«</a:t>
            </a:r>
            <a:r>
              <a:rPr lang="ru-RU" dirty="0" err="1"/>
              <a:t>Всезнайкино</a:t>
            </a:r>
            <a:r>
              <a:rPr lang="ru-RU" dirty="0"/>
              <a:t>»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ru-RU" dirty="0" smtClean="0"/>
              <a:t>Яндекс Учебник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/>
              <a:t>ЯКласс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Фоксфорд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797152"/>
            <a:ext cx="4321049" cy="648072"/>
          </a:xfrm>
          <a:prstGeom prst="rect">
            <a:avLst/>
          </a:prstGeom>
        </p:spPr>
      </p:pic>
      <p:pic>
        <p:nvPicPr>
          <p:cNvPr id="9" name="Рисунок 8" descr="https://xn--109-qddohl3g.xn--80acgfbsl1azdqr.xn--p1ai/upload/sc109_new/images/thumb/45/07/45073a6ab6c9cf9714d259b35099f52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636"/>
            <a:ext cx="1656184" cy="160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5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578</Template>
  <TotalTime>438</TotalTime>
  <Words>371</Words>
  <Application>Microsoft Office PowerPoint</Application>
  <PresentationFormat>Экран (4:3)</PresentationFormat>
  <Paragraphs>42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맑은 고딕</vt:lpstr>
      <vt:lpstr>Arial</vt:lpstr>
      <vt:lpstr>Arial Black</vt:lpstr>
      <vt:lpstr>Calibri</vt:lpstr>
      <vt:lpstr>Times New Roman</vt:lpstr>
      <vt:lpstr>Wingdings</vt:lpstr>
      <vt:lpstr>Тема Office</vt:lpstr>
      <vt:lpstr>Custom Design</vt:lpstr>
      <vt:lpstr>1_Custom Design</vt:lpstr>
      <vt:lpstr>Diseño predeterminado</vt:lpstr>
      <vt:lpstr>Добрый день !!!</vt:lpstr>
      <vt:lpstr>Презентация PowerPoint</vt:lpstr>
      <vt:lpstr>           Что понимается под внеурочной деятельностью?</vt:lpstr>
      <vt:lpstr>Презентация PowerPoint</vt:lpstr>
      <vt:lpstr>Какова основная цель внеурочной деятельности?</vt:lpstr>
      <vt:lpstr>Каковы основные задачи внеурочной деятельности?  </vt:lpstr>
      <vt:lpstr>Направления деятельности</vt:lpstr>
      <vt:lpstr>Используемая литература</vt:lpstr>
      <vt:lpstr>Использование цифровых 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Каковы основные результаты внеурочной деятельности?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Учетная запись Майкрософт</cp:lastModifiedBy>
  <cp:revision>14</cp:revision>
  <dcterms:created xsi:type="dcterms:W3CDTF">2017-06-04T19:32:06Z</dcterms:created>
  <dcterms:modified xsi:type="dcterms:W3CDTF">2025-01-15T04:57:14Z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205270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