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Лебедева" initials="АЛ" lastIdx="1" clrIdx="0">
    <p:extLst>
      <p:ext uri="{19B8F6BF-5375-455C-9EA6-DF929625EA0E}">
        <p15:presenceInfo xmlns:p15="http://schemas.microsoft.com/office/powerpoint/2012/main" userId="71d042ea4c3c67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3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7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3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71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1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7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40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665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BDE177-4D8A-41C5-B80B-969009D63F3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4BA0A7-8DBF-4976-B9CC-DFCE6C802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1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l\OneDrive\&#1056;&#1072;&#1073;&#1086;&#1095;&#1080;&#1081;%20&#1089;&#1090;&#1086;&#1083;\%3f%3f%3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https://ria.ru/20181102/153200064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3026869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s/slovo-dnya/folklor/" TargetMode="External"/><Relationship Id="rId2" Type="http://schemas.openxmlformats.org/officeDocument/2006/relationships/hyperlink" Target="https://www.culture.ru/s/music-museum/#hall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ebnik.mos.ru/material/app/94426?menuReferrer=catalogue&amp;search=%D1%84%D0%BE%D0%BB%D1%8C%D0%BA%D0%BB%D0%BE%D1%80&amp;aliases=game_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A3EB4B0-CB5F-AA36-FB42-7DC0ACC5F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958" y="2091262"/>
            <a:ext cx="9068586" cy="2590800"/>
          </a:xfrm>
        </p:spPr>
        <p:txBody>
          <a:bodyPr/>
          <a:lstStyle/>
          <a:p>
            <a:r>
              <a:rPr lang="ru-RU" sz="3200" dirty="0"/>
              <a:t>Сценарий внеклассного мероприятия «Как звучат народы России»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A02BA506-4AAC-4D93-8104-AB487E4BF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Лебедева Анна Евгеньевна, ГБОУ Школа №2127,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77031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730A26-85EF-240C-116C-80C6D2C0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554480"/>
            <a:ext cx="10607040" cy="4480560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/>
              <a:t>IV. </a:t>
            </a:r>
            <a:r>
              <a:rPr lang="ru-RU" i="1" u="sng" dirty="0"/>
              <a:t>Заключительная часть</a:t>
            </a:r>
            <a:endParaRPr lang="en-US" i="1" u="sng" dirty="0"/>
          </a:p>
          <a:p>
            <a:r>
              <a:rPr lang="ru-RU" dirty="0"/>
              <a:t>На данном этапе происходит рефлексия и обмен впечатлениями как внутри групп, так и на общем обсуждении. </a:t>
            </a:r>
          </a:p>
          <a:p>
            <a:r>
              <a:rPr lang="ru-RU" dirty="0"/>
              <a:t>Учащихся нужно подвести к общему выводу, что музыкальная культура народов России имеет богатую и древнюю историю. Народ - творец и хранитель музыкальных ценностей.</a:t>
            </a:r>
          </a:p>
          <a:p>
            <a:r>
              <a:rPr lang="ru-RU" dirty="0"/>
              <a:t>Завершает мероприятие стихотворение о том, что музыка есть в каждом звуке природы родного края.</a:t>
            </a:r>
          </a:p>
          <a:p>
            <a:pPr algn="l"/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Слышишь песенку ручья?</a:t>
            </a:r>
            <a:b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Это — Родина твоя.</a:t>
            </a:r>
            <a:b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Слышишь голос соловья?</a:t>
            </a:r>
            <a:b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Это — Родина твоя.</a:t>
            </a:r>
          </a:p>
          <a:p>
            <a:pPr algn="l"/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Руки матери твоей,</a:t>
            </a:r>
            <a:b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Звон дождей, и шум ветвей,</a:t>
            </a:r>
            <a:b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И в лесу смородина —</a:t>
            </a:r>
            <a:b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Это тоже родина.  (</a:t>
            </a:r>
            <a:r>
              <a:rPr lang="ru-RU" b="0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М. </a:t>
            </a:r>
            <a:r>
              <a:rPr lang="ru-RU" b="0" i="0" dirty="0" err="1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Пляцковский</a:t>
            </a:r>
            <a:r>
              <a:rPr lang="ru-RU" b="1" i="0" dirty="0">
                <a:solidFill>
                  <a:srgbClr val="64646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5E6B07-6AD1-2926-5BD2-76D1CB6F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04800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мероприятия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393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4DF01-1CDF-E92E-D5E9-E8F461F4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музыки разных народов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EBB5A-FE92-86A9-8120-B0DB968D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народные песни</a:t>
            </a:r>
            <a:r>
              <a:rPr lang="ru-RU" dirty="0"/>
              <a:t>: многообразие </a:t>
            </a:r>
            <a:r>
              <a:rPr lang="ru-RU" i="0" dirty="0">
                <a:solidFill>
                  <a:srgbClr val="333333"/>
                </a:solidFill>
              </a:rPr>
              <a:t>жанров (колыбельные, потешки, трудовые, плясовые), распевность.</a:t>
            </a:r>
          </a:p>
          <a:p>
            <a:r>
              <a:rPr lang="ru-RU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Татарские народные песни: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слова не закреплены за одной мелодией; «кочующие тексты» - один и тот же текст может звучать с разными мелодиями.</a:t>
            </a:r>
            <a:endParaRPr lang="ru-RU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Башкирская народная музыка: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связь народных песен с преданиями и легендами; </a:t>
            </a:r>
            <a:r>
              <a:rPr lang="ru-RU" dirty="0">
                <a:solidFill>
                  <a:srgbClr val="333333"/>
                </a:solidFill>
              </a:rPr>
              <a:t>п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есни исполняются сольно; музыканты импровизируют.</a:t>
            </a:r>
          </a:p>
          <a:p>
            <a:r>
              <a:rPr lang="ru-RU" b="1" dirty="0">
                <a:solidFill>
                  <a:srgbClr val="333333"/>
                </a:solidFill>
              </a:rPr>
              <a:t>Чувашская народная песня: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плясовые припевки – частушки; мелодии часто строятся на пентатонике (лад народной музыки).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</a:rPr>
              <a:t>Хакасы, алтайцы, буряты, тувинцы, якуты, чукчи, эвены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и другие народы, проживающие на территории от Алтая до Чукотки владеют техникой горлового пения.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00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22A608-11A9-5848-5B4F-30B7F63B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42" y="2062065"/>
            <a:ext cx="11619916" cy="3816221"/>
          </a:xfrm>
        </p:spPr>
        <p:txBody>
          <a:bodyPr>
            <a:normAutofit/>
          </a:bodyPr>
          <a:lstStyle/>
          <a:p>
            <a:pPr algn="l"/>
            <a:r>
              <a:rPr lang="ru-RU" sz="2400" b="1" i="0" dirty="0">
                <a:effectLst/>
              </a:rPr>
              <a:t>Тема мероприятия</a:t>
            </a:r>
            <a:r>
              <a:rPr lang="ru-RU" sz="2400" b="0" i="0" dirty="0">
                <a:effectLst/>
              </a:rPr>
              <a:t>: </a:t>
            </a:r>
            <a:r>
              <a:rPr lang="ru-RU" sz="2400" b="0" i="0" dirty="0" err="1">
                <a:effectLst/>
              </a:rPr>
              <a:t>этноориентированное</a:t>
            </a:r>
            <a:r>
              <a:rPr lang="ru-RU" sz="2400" b="0" i="0" dirty="0">
                <a:effectLst/>
              </a:rPr>
              <a:t> внеклассное мероприятие ко дню Музыки 1 октября</a:t>
            </a:r>
          </a:p>
          <a:p>
            <a:pPr algn="l"/>
            <a:endParaRPr lang="ru-RU" sz="2400" b="0" i="0" dirty="0">
              <a:effectLst/>
            </a:endParaRPr>
          </a:p>
          <a:p>
            <a:pPr algn="l"/>
            <a:r>
              <a:rPr lang="ru-RU" sz="2400" b="1" dirty="0"/>
              <a:t>Форма проведения мероприятия</a:t>
            </a:r>
            <a:r>
              <a:rPr lang="ru-RU" sz="2400" dirty="0"/>
              <a:t>: познавательная форма – классный час или тематический вечер с интерактивным компонентом</a:t>
            </a:r>
          </a:p>
          <a:p>
            <a:pPr algn="l"/>
            <a:endParaRPr lang="ru-RU" sz="2400" b="0" i="0" dirty="0">
              <a:effectLst/>
            </a:endParaRPr>
          </a:p>
          <a:p>
            <a:pPr algn="l"/>
            <a:r>
              <a:rPr lang="ru-RU" sz="2400" b="1" dirty="0"/>
              <a:t>Целевая аудитория: </a:t>
            </a:r>
            <a:r>
              <a:rPr lang="ru-RU" sz="2400" dirty="0"/>
              <a:t>учащиеся 5-6 классов</a:t>
            </a:r>
          </a:p>
          <a:p>
            <a:endParaRPr lang="ru-RU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01FE1D-21C8-4D2D-F72D-935EF39BB8B6}"/>
              </a:ext>
            </a:extLst>
          </p:cNvPr>
          <p:cNvSpPr txBox="1">
            <a:spLocks/>
          </p:cNvSpPr>
          <p:nvPr/>
        </p:nvSpPr>
        <p:spPr>
          <a:xfrm>
            <a:off x="286042" y="638537"/>
            <a:ext cx="8646367" cy="68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4400" b="1" dirty="0"/>
              <a:t>Пояснительная записка</a:t>
            </a:r>
          </a:p>
        </p:txBody>
      </p:sp>
    </p:spTree>
    <p:extLst>
      <p:ext uri="{BB962C8B-B14F-4D97-AF65-F5344CB8AC3E}">
        <p14:creationId xmlns:p14="http://schemas.microsoft.com/office/powerpoint/2010/main" val="378288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80469-714F-8F9E-EF69-6F7E3106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317241"/>
            <a:ext cx="8646367" cy="682353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07D06-C813-72AC-C17D-3B4C9134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073020"/>
            <a:ext cx="11681926" cy="5589037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Цель внеклассного мероприятия</a:t>
            </a:r>
            <a:r>
              <a:rPr lang="ru-RU" dirty="0"/>
              <a:t>: способствовать формированию нравственных и патриотических качеств личности, готовой и способной к активной и эффективной жизнедеятельности в полиэтнической среде, обладающей чувством понимания и уважения других культур, умением жить в мире и согласии с людьми разных национальностей и вероисповеданий.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1" i="0" u="none" strike="noStrike" dirty="0">
                <a:solidFill>
                  <a:srgbClr val="000000"/>
                </a:solidFill>
                <a:effectLst/>
              </a:rPr>
              <a:t>Задачи мероприятия:</a:t>
            </a:r>
            <a:endParaRPr lang="ru-RU" sz="1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1.Образовательные: 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способствовать 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ознакомлению учащихся с особенностями музыки и музыкальными инструментами народов России;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способствовать развитию умений и навыков работы с различными источниками информации;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способствовать расширению кругозора в области фольклора и культуры разных этносов.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2. Развивающие: 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пособствовать развитию толерантности, логического мышления, творческого воображения, ловкости и находчивости.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3. Воспитательные: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способствовать формированию патриотического отношения к родной культуре и осознанию принадлежности к многонациональному государству как формирующей личность ценности;</a:t>
            </a:r>
            <a:endParaRPr lang="ru-RU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 воспитание взаимоуважения, взаимовыручки, смекалки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82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C87B26-40B2-002E-84EF-99C2985D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4" y="1692573"/>
            <a:ext cx="10058400" cy="3931920"/>
          </a:xfrm>
        </p:spPr>
        <p:txBody>
          <a:bodyPr>
            <a:normAutofit/>
          </a:bodyPr>
          <a:lstStyle/>
          <a:p>
            <a:r>
              <a:rPr lang="ru-RU" sz="2400" b="1" dirty="0"/>
              <a:t>Методы: 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активные методы обучения; частично-поисковый, творческий, объяснительно-иллюстративный.</a:t>
            </a:r>
          </a:p>
          <a:p>
            <a:endParaRPr lang="ru-RU" sz="2400" b="0" i="0" dirty="0">
              <a:solidFill>
                <a:srgbClr val="000000"/>
              </a:solidFill>
              <a:effectLst/>
            </a:endParaRPr>
          </a:p>
          <a:p>
            <a:r>
              <a:rPr lang="ru-RU" sz="2400" b="1" dirty="0">
                <a:solidFill>
                  <a:srgbClr val="000000"/>
                </a:solidFill>
              </a:rPr>
              <a:t>Средства обучения: </a:t>
            </a:r>
            <a:r>
              <a:rPr lang="ru-RU" sz="2400" dirty="0">
                <a:solidFill>
                  <a:srgbClr val="000000"/>
                </a:solidFill>
              </a:rPr>
              <a:t>презентация, интерактивные задания, Интернет-ресурсы, интерактивная доска, раздаточный материал, ноутбуки</a:t>
            </a:r>
          </a:p>
          <a:p>
            <a:endParaRPr lang="ru-RU" sz="2400" dirty="0"/>
          </a:p>
          <a:p>
            <a:r>
              <a:rPr lang="ru-RU" sz="2400" b="1" dirty="0"/>
              <a:t>Продолжительность мероприятия: </a:t>
            </a:r>
            <a:r>
              <a:rPr lang="ru-RU" sz="2400" dirty="0"/>
              <a:t>45 минут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065336-F0E8-DAA4-3AA8-F2F0D7DC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0" y="625151"/>
            <a:ext cx="8646367" cy="682353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54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9BD9B-FE74-2A96-A1D4-A7D443D4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5" y="157402"/>
            <a:ext cx="10058400" cy="13716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F3105-5502-F0B0-E93B-13B4764B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" y="1418253"/>
            <a:ext cx="11271380" cy="362027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I. </a:t>
            </a: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момент</a:t>
            </a:r>
            <a:endParaRPr lang="en-US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  <a:p>
            <a:r>
              <a:rPr lang="ru-RU" sz="2400" dirty="0"/>
              <a:t>Учащиеся приглашаются в аудиторию проведения мероприятия и садятся за столы, рассчитанные на 4 человека; на каждом столе 1 ноутбук и 1 распечатанное изображение необычного этнического музыкального инструмента: </a:t>
            </a:r>
            <a:r>
              <a:rPr lang="ru-RU" sz="2400" b="1" dirty="0">
                <a:solidFill>
                  <a:srgbClr val="222222"/>
                </a:solidFill>
                <a:latin typeface="PT Sans" panose="020B0503020203020204" pitchFamily="34" charset="-52"/>
              </a:rPr>
              <a:t>ч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PT Sans" panose="020B0503020203020204" pitchFamily="34" charset="-52"/>
              </a:rPr>
              <a:t>еркесский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PT Sans" panose="020B0503020203020204" pitchFamily="34" charset="-52"/>
              </a:rPr>
              <a:t>пхачич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PT Sans" panose="020B0503020203020204" pitchFamily="34" charset="-52"/>
              </a:rPr>
              <a:t>, чувашский шапар, бурятский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PT Sans" panose="020B0503020203020204" pitchFamily="34" charset="-52"/>
              </a:rPr>
              <a:t>суур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PT Sans" panose="020B0503020203020204" pitchFamily="34" charset="-52"/>
              </a:rPr>
              <a:t>, карельский кантеле</a:t>
            </a:r>
          </a:p>
          <a:p>
            <a:r>
              <a:rPr lang="ru-RU" sz="2400" dirty="0">
                <a:solidFill>
                  <a:srgbClr val="222222"/>
                </a:solidFill>
              </a:rPr>
              <a:t>Учитель предлагает учащимся занять места и определить тему внеклассного мероприятия. На данном этапе возможно обсудить, что изображено на картинках у каждой группы, к какому виду музыкальных инструментов можно отнести каждый народный инструмент. </a:t>
            </a:r>
          </a:p>
          <a:p>
            <a:r>
              <a:rPr lang="ru-RU" sz="2400" dirty="0">
                <a:solidFill>
                  <a:srgbClr val="222222"/>
                </a:solidFill>
              </a:rPr>
              <a:t>Учитель объявляет тему мероприятия и интересуется у учащихся, что они ожидают от предстоящей встречи. </a:t>
            </a:r>
          </a:p>
          <a:p>
            <a:endParaRPr lang="ru-RU" sz="2400" i="0" dirty="0">
              <a:solidFill>
                <a:srgbClr val="222222"/>
              </a:solidFill>
              <a:effectLst/>
              <a:latin typeface="PT Sans" panose="020B0503020203020204" pitchFamily="34" charset="-52"/>
            </a:endParaRPr>
          </a:p>
          <a:p>
            <a:endParaRPr lang="ru-RU" sz="2400" i="0" dirty="0">
              <a:solidFill>
                <a:srgbClr val="222222"/>
              </a:solidFill>
              <a:effectLst/>
              <a:latin typeface="PT Sans" panose="020B0503020203020204" pitchFamily="34" charset="-52"/>
            </a:endParaRPr>
          </a:p>
          <a:p>
            <a:endParaRPr lang="ru-RU" sz="2400" b="1" i="0" dirty="0">
              <a:solidFill>
                <a:srgbClr val="222222"/>
              </a:solidFill>
              <a:effectLst/>
              <a:latin typeface="PT Sans" panose="020B0503020203020204" pitchFamily="34" charset="-52"/>
            </a:endParaRPr>
          </a:p>
          <a:p>
            <a:endParaRPr lang="ru-RU" sz="2400" b="1" i="0" dirty="0">
              <a:solidFill>
                <a:srgbClr val="222222"/>
              </a:solidFill>
              <a:effectLst/>
              <a:latin typeface="PT Sans" panose="020B0503020203020204" pitchFamily="34" charset="-52"/>
            </a:endParaRPr>
          </a:p>
          <a:p>
            <a:endParaRPr lang="ru-RU" sz="2400" b="1" i="0" dirty="0">
              <a:solidFill>
                <a:srgbClr val="222222"/>
              </a:solidFill>
              <a:effectLst/>
              <a:latin typeface="PT Sans" panose="020B0503020203020204" pitchFamily="34" charset="-52"/>
            </a:endParaRPr>
          </a:p>
          <a:p>
            <a:endParaRPr lang="ru-RU" sz="2400" b="1" i="0" dirty="0">
              <a:solidFill>
                <a:srgbClr val="222222"/>
              </a:solidFill>
              <a:effectLst/>
              <a:latin typeface="PT Sans" panose="020B0503020203020204" pitchFamily="34" charset="-52"/>
            </a:endParaRPr>
          </a:p>
          <a:p>
            <a:endParaRPr lang="ru-RU" sz="2400" dirty="0"/>
          </a:p>
          <a:p>
            <a:endParaRPr lang="en-US" sz="2400" dirty="0"/>
          </a:p>
        </p:txBody>
      </p:sp>
      <p:pic>
        <p:nvPicPr>
          <p:cNvPr id="1026" name="Picture 2" descr="10 самых необычных музыкальных инструментов народов России">
            <a:extLst>
              <a:ext uri="{FF2B5EF4-FFF2-40B4-BE49-F238E27FC236}">
                <a16:creationId xmlns:a16="http://schemas.microsoft.com/office/drawing/2014/main" id="{8EC0A697-C03E-DAF2-1370-3E9AD615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10" y="5197149"/>
            <a:ext cx="2081825" cy="11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самых необычных музыкальных инструментов народов России">
            <a:extLst>
              <a:ext uri="{FF2B5EF4-FFF2-40B4-BE49-F238E27FC236}">
                <a16:creationId xmlns:a16="http://schemas.microsoft.com/office/drawing/2014/main" id="{89AA0E75-5DE5-CB8A-1D45-269D10D4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45" y="5197149"/>
            <a:ext cx="1775999" cy="11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самых необычных музыкальных инструментов народов России">
            <a:extLst>
              <a:ext uri="{FF2B5EF4-FFF2-40B4-BE49-F238E27FC236}">
                <a16:creationId xmlns:a16="http://schemas.microsoft.com/office/drawing/2014/main" id="{16D42A07-3364-2E1A-A848-5D6EC545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55" y="5201769"/>
            <a:ext cx="1688743" cy="12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самых необычных музыкальных инструментов народов России">
            <a:extLst>
              <a:ext uri="{FF2B5EF4-FFF2-40B4-BE49-F238E27FC236}">
                <a16:creationId xmlns:a16="http://schemas.microsoft.com/office/drawing/2014/main" id="{89271256-A459-AE31-9056-6EA79E82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724" y="5197149"/>
            <a:ext cx="1775999" cy="13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6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C132A-F866-4EB9-65C9-F63F6162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241378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мероприятия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FBB60-ADA6-A089-A5B3-9C07AC6C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99592"/>
            <a:ext cx="10058400" cy="4635448"/>
          </a:xfrm>
        </p:spPr>
        <p:txBody>
          <a:bodyPr>
            <a:normAutofit/>
          </a:bodyPr>
          <a:lstStyle/>
          <a:p>
            <a:r>
              <a:rPr lang="en-US" sz="2000" i="1" u="sng" dirty="0"/>
              <a:t>II. </a:t>
            </a:r>
            <a:r>
              <a:rPr lang="ru-RU" sz="2000" i="1" u="sng" dirty="0"/>
              <a:t>Вводная часть</a:t>
            </a:r>
          </a:p>
          <a:p>
            <a:pPr marL="0" indent="0">
              <a:buNone/>
            </a:pPr>
            <a:r>
              <a:rPr lang="ru-RU" sz="2000" dirty="0"/>
              <a:t>На данном этапе происходит активизация деятельности учащихся; учитель начинает беседу с учениками:</a:t>
            </a:r>
          </a:p>
          <a:p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Скажите, можно ли жить дружно в нашей большой стране? Что для этого нам нужно, что должно объединять все национальности?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 у всех народов, живущих в нашей стране?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(язык, территория, история). </a:t>
            </a:r>
          </a:p>
          <a:p>
            <a:pPr algn="just"/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чем уникален каждый народ?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(национальной культурой - языком, фольклором, религией, обычаями, обрядами, кухней и т.д.)</a:t>
            </a:r>
          </a:p>
          <a:p>
            <a:pPr algn="just"/>
            <a:r>
              <a:rPr lang="ru-RU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нам нужно знакомиться с культурой народов нашей страны?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(чтобы понимать и уважать традиции и ценности других народов, чтобы жить в мире и согласии друг с другом).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437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C132A-F866-4EB9-65C9-F63F6162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241378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мероприятия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FBB60-ADA6-A089-A5B3-9C07AC6C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399592"/>
            <a:ext cx="11514200" cy="4635448"/>
          </a:xfrm>
        </p:spPr>
        <p:txBody>
          <a:bodyPr>
            <a:normAutofit/>
          </a:bodyPr>
          <a:lstStyle/>
          <a:p>
            <a:r>
              <a:rPr lang="en-US" sz="2000" i="1" u="sng" dirty="0"/>
              <a:t>II. </a:t>
            </a:r>
            <a:r>
              <a:rPr lang="ru-RU" sz="2000" i="1" u="sng" dirty="0"/>
              <a:t>Вводная часть</a:t>
            </a:r>
          </a:p>
          <a:p>
            <a:r>
              <a:rPr lang="ru-RU" sz="2000" dirty="0"/>
              <a:t>Конечно, огромную роль в культуре каждого народа играет искусство, а именно сегодня мы будем говорить с вами о музыке. Предлагаю вам в командах расшифровать высказывание великого русского драматурга А.Н. Островского, с которого мы начнем знакомство с музыкальным фольклором народов России. </a:t>
            </a:r>
          </a:p>
          <a:p>
            <a:r>
              <a:rPr lang="ru-RU" sz="2000" dirty="0"/>
              <a:t>Учащиеся выполняют задания в своих группах. После решения заданий они получают высказывание – «Песня – душа народа». Учащиеся обсуждают значение высказывания.</a:t>
            </a:r>
          </a:p>
          <a:p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C92291-F2F6-6429-7272-DFAECBC1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75" y="3636158"/>
            <a:ext cx="1104297" cy="15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522BEDA-6BE1-2D94-CC74-BED5A9BAA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75502"/>
              </p:ext>
            </p:extLst>
          </p:nvPr>
        </p:nvGraphicFramePr>
        <p:xfrm>
          <a:off x="9163341" y="5337843"/>
          <a:ext cx="27860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Объект упаковщика для оболочки" showAsIcon="1" r:id="rId3" imgW="2786400" imgH="437400" progId="Package">
                  <p:link updateAutomatic="1"/>
                </p:oleObj>
              </mc:Choice>
              <mc:Fallback>
                <p:oleObj name="Объект упаковщика для оболочки" showAsIcon="1" r:id="rId3" imgW="2786400" imgH="437400" progId="Packag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3341" y="5337843"/>
                        <a:ext cx="27860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E82DCF-5DD5-1DF8-90C4-0E782B090380}"/>
              </a:ext>
            </a:extLst>
          </p:cNvPr>
          <p:cNvSpPr txBox="1"/>
          <p:nvPr/>
        </p:nvSpPr>
        <p:spPr>
          <a:xfrm>
            <a:off x="8810010" y="5874662"/>
            <a:ext cx="22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Интерактив - </a:t>
            </a:r>
            <a:r>
              <a:rPr lang="ru-RU" dirty="0" err="1"/>
              <a:t>Квестодел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7EE41F-949B-5F49-DED2-2A0D5BC0E2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76" t="10476" r="36364" b="46522"/>
          <a:stretch/>
        </p:blipFill>
        <p:spPr>
          <a:xfrm>
            <a:off x="242596" y="4143248"/>
            <a:ext cx="2687216" cy="2375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F8D2F7-AB70-EF48-175A-FEE33EFAAC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90" t="12000" r="33419" b="34150"/>
          <a:stretch/>
        </p:blipFill>
        <p:spPr>
          <a:xfrm>
            <a:off x="2929813" y="4131126"/>
            <a:ext cx="2624308" cy="23878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A96AC8-A1A7-2458-6C86-056A101684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02" t="10204" r="32347" b="14369"/>
          <a:stretch/>
        </p:blipFill>
        <p:spPr>
          <a:xfrm>
            <a:off x="5554122" y="4131126"/>
            <a:ext cx="1972648" cy="2387818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B0F6DE4B-3641-FE86-93CD-41A016E3638D}"/>
              </a:ext>
            </a:extLst>
          </p:cNvPr>
          <p:cNvSpPr/>
          <p:nvPr/>
        </p:nvSpPr>
        <p:spPr>
          <a:xfrm flipH="1">
            <a:off x="7806475" y="6068304"/>
            <a:ext cx="869725" cy="259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0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41D448-1523-3068-EF6D-C08289AE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859280"/>
            <a:ext cx="10474960" cy="417576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</a:t>
            </a:r>
            <a:r>
              <a:rPr lang="ru-RU" dirty="0"/>
              <a:t>: знакомство с особенностями народной музыкой самых многочисленных народов России</a:t>
            </a:r>
          </a:p>
          <a:p>
            <a:r>
              <a:rPr lang="ru-RU" dirty="0"/>
              <a:t>Учитель предлагает посмотреть на инфографику – народы России - </a:t>
            </a:r>
            <a:r>
              <a:rPr lang="en-US" dirty="0">
                <a:hlinkClick r:id="rId2"/>
              </a:rPr>
              <a:t>https://ria.ru/20181102/1532000644.html</a:t>
            </a:r>
            <a:endParaRPr lang="ru-RU" dirty="0"/>
          </a:p>
          <a:p>
            <a:endParaRPr lang="ru-RU" dirty="0"/>
          </a:p>
          <a:p>
            <a:r>
              <a:rPr lang="ru-RU" dirty="0"/>
              <a:t>Учащиеся в группах определяют самые многочисленные из них: русские, татары, украинцы, башкиры, чуваши, чеченцы и т.д.</a:t>
            </a:r>
          </a:p>
          <a:p>
            <a:endParaRPr lang="ru-RU" dirty="0"/>
          </a:p>
          <a:p>
            <a:r>
              <a:rPr lang="ru-RU" dirty="0"/>
              <a:t>Учитель предлагает изучить слайд с особенностями музыки некоторых народов:</a:t>
            </a:r>
          </a:p>
          <a:p>
            <a:r>
              <a:rPr lang="ru-RU" dirty="0">
                <a:hlinkClick r:id="rId3" action="ppaction://hlinksldjump"/>
              </a:rPr>
              <a:t>Особенности музыки разных народов</a:t>
            </a:r>
            <a:endParaRPr lang="ru-RU" dirty="0"/>
          </a:p>
          <a:p>
            <a:r>
              <a:rPr lang="ru-RU" dirty="0"/>
              <a:t>и выполнить интерактивное задание: </a:t>
            </a:r>
            <a:r>
              <a:rPr lang="en-US" dirty="0">
                <a:hlinkClick r:id="rId4"/>
              </a:rPr>
              <a:t>https://learningapps.org/30268694</a:t>
            </a: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0DB6C1-974E-3CB9-DADA-F2B55D10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56858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мероприятия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798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D7D5C-8DE2-9310-E2C4-86A0311F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04800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мероприятия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A77BB-A968-22A2-7AAA-49C6D519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76400"/>
            <a:ext cx="11247120" cy="4744720"/>
          </a:xfrm>
        </p:spPr>
        <p:txBody>
          <a:bodyPr>
            <a:norm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</a:t>
            </a:r>
            <a:endParaRPr lang="en-US" dirty="0"/>
          </a:p>
          <a:p>
            <a:r>
              <a:rPr lang="ru-RU" dirty="0"/>
              <a:t>Учитель предлагает учащимся продолжить путешествие по миру народной музыки и посетить виртуальную экскурсию в музей музыки и посетить виртуальный зал «Инструменты Народов России»: </a:t>
            </a:r>
            <a:r>
              <a:rPr lang="en-US" dirty="0">
                <a:hlinkClick r:id="rId2"/>
              </a:rPr>
              <a:t>https://www.culture.ru/s/music-museum/#hall-1</a:t>
            </a:r>
            <a:endParaRPr lang="ru-RU" dirty="0"/>
          </a:p>
          <a:p>
            <a:r>
              <a:rPr lang="ru-RU" dirty="0"/>
              <a:t>Изучив материалы сайта, учащиеся должны определить общий термин, который в будущем им поможет в изучении культуры народов России – «фольклор»: </a:t>
            </a:r>
            <a:r>
              <a:rPr lang="en-US" dirty="0">
                <a:hlinkClick r:id="rId3"/>
              </a:rPr>
              <a:t>https://www.culture.ru/s/slovo-dnya/folklor/</a:t>
            </a:r>
            <a:r>
              <a:rPr lang="ru-RU" dirty="0"/>
              <a:t> </a:t>
            </a:r>
          </a:p>
          <a:p>
            <a:pPr algn="l"/>
            <a:r>
              <a:rPr lang="ru-RU" dirty="0"/>
              <a:t>Учащимся предлагается выполнить задание из ресурса Московской электронной школы -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ID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версии приложения: </a:t>
            </a:r>
            <a:r>
              <a:rPr lang="ru-RU" b="0" i="0" dirty="0">
                <a:solidFill>
                  <a:srgbClr val="666666"/>
                </a:solidFill>
                <a:effectLst/>
              </a:rPr>
              <a:t>98405 - </a:t>
            </a:r>
            <a:r>
              <a:rPr lang="en-US" b="0" i="0" dirty="0">
                <a:solidFill>
                  <a:srgbClr val="666666"/>
                </a:solidFill>
                <a:effectLst/>
                <a:hlinkClick r:id="rId4"/>
              </a:rPr>
              <a:t>https://uchebnik.mos.ru/material/app/94426?menuReferrer=catalogue&amp;search=%D1%84%D0%BE%D0%BB%D1%8C%D0%BA%D0%BB%D0%BE%D1%80&amp;aliases=game_app</a:t>
            </a:r>
            <a:r>
              <a:rPr lang="ru-RU" b="0" i="0" dirty="0">
                <a:solidFill>
                  <a:srgbClr val="666666"/>
                </a:solidFill>
                <a:effectLst/>
              </a:rPr>
              <a:t> </a:t>
            </a:r>
          </a:p>
          <a:p>
            <a:pPr algn="l"/>
            <a:r>
              <a:rPr lang="ru-RU" dirty="0"/>
              <a:t>После выполнения задания учащимся предлагается определить, какие из жанров относятся к миру музыки.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54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191</TotalTime>
  <Words>1006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Century Gothic</vt:lpstr>
      <vt:lpstr>Garamond</vt:lpstr>
      <vt:lpstr>Open Sans</vt:lpstr>
      <vt:lpstr>PT Sans</vt:lpstr>
      <vt:lpstr>Times New Roman</vt:lpstr>
      <vt:lpstr>Савон</vt:lpstr>
      <vt:lpstr>C:\Users\annal\OneDrive\Рабочий стол\???</vt:lpstr>
      <vt:lpstr>Сценарий внеклассного мероприятия «Как звучат народы России»</vt:lpstr>
      <vt:lpstr>Презентация PowerPoint</vt:lpstr>
      <vt:lpstr>Пояснительная записка</vt:lpstr>
      <vt:lpstr>Пояснительная записка</vt:lpstr>
      <vt:lpstr>Ход мероприятия</vt:lpstr>
      <vt:lpstr>Ход мероприятия</vt:lpstr>
      <vt:lpstr>Ход мероприятия</vt:lpstr>
      <vt:lpstr>Ход мероприятия</vt:lpstr>
      <vt:lpstr>Ход мероприятия</vt:lpstr>
      <vt:lpstr>Ход мероприятия</vt:lpstr>
      <vt:lpstr>Особенности музыки разных народов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внеклассного мероприятия «Как звучат народы России»</dc:title>
  <dc:creator>Анна Лебедева</dc:creator>
  <cp:lastModifiedBy>Анна Лебедева</cp:lastModifiedBy>
  <cp:revision>4</cp:revision>
  <dcterms:created xsi:type="dcterms:W3CDTF">2023-04-24T17:24:10Z</dcterms:created>
  <dcterms:modified xsi:type="dcterms:W3CDTF">2023-04-24T20:46:59Z</dcterms:modified>
</cp:coreProperties>
</file>