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405" r:id="rId3"/>
    <p:sldId id="417" r:id="rId4"/>
    <p:sldId id="415" r:id="rId5"/>
    <p:sldId id="420" r:id="rId6"/>
    <p:sldId id="418" r:id="rId7"/>
    <p:sldId id="411" r:id="rId8"/>
    <p:sldId id="414" r:id="rId9"/>
    <p:sldId id="413" r:id="rId10"/>
    <p:sldId id="412" r:id="rId11"/>
    <p:sldId id="400" r:id="rId12"/>
    <p:sldId id="399" r:id="rId13"/>
    <p:sldId id="421" r:id="rId14"/>
    <p:sldId id="423" r:id="rId15"/>
    <p:sldId id="422" r:id="rId16"/>
    <p:sldId id="425" r:id="rId17"/>
    <p:sldId id="424" r:id="rId18"/>
    <p:sldId id="406" r:id="rId19"/>
    <p:sldId id="426" r:id="rId20"/>
    <p:sldId id="427" r:id="rId21"/>
    <p:sldId id="428" r:id="rId22"/>
    <p:sldId id="429" r:id="rId23"/>
    <p:sldId id="430" r:id="rId24"/>
    <p:sldId id="401" r:id="rId25"/>
    <p:sldId id="431" r:id="rId26"/>
    <p:sldId id="432" r:id="rId27"/>
    <p:sldId id="434" r:id="rId28"/>
    <p:sldId id="435" r:id="rId29"/>
    <p:sldId id="433" r:id="rId30"/>
    <p:sldId id="391" r:id="rId31"/>
    <p:sldId id="438" r:id="rId32"/>
    <p:sldId id="440" r:id="rId33"/>
    <p:sldId id="441" r:id="rId34"/>
    <p:sldId id="439" r:id="rId35"/>
    <p:sldId id="442" r:id="rId36"/>
    <p:sldId id="436" r:id="rId37"/>
    <p:sldId id="443" r:id="rId38"/>
    <p:sldId id="407" r:id="rId39"/>
    <p:sldId id="437" r:id="rId40"/>
    <p:sldId id="446" r:id="rId41"/>
    <p:sldId id="447" r:id="rId42"/>
    <p:sldId id="353" r:id="rId4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329BF"/>
    <a:srgbClr val="9FE6FF"/>
    <a:srgbClr val="33CCFF"/>
    <a:srgbClr val="CC99FF"/>
    <a:srgbClr val="ECD0FC"/>
    <a:srgbClr val="9434F4"/>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39" autoAdjust="0"/>
    <p:restoredTop sz="90970" autoAdjust="0"/>
  </p:normalViewPr>
  <p:slideViewPr>
    <p:cSldViewPr snapToGrid="0">
      <p:cViewPr>
        <p:scale>
          <a:sx n="50" d="100"/>
          <a:sy n="50" d="100"/>
        </p:scale>
        <p:origin x="1446"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5D673E-CC8C-4EE0-BE2B-4253FFBE0E6F}" type="datetimeFigureOut">
              <a:rPr lang="ru-RU" smtClean="0"/>
              <a:t>14.11.2022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9537B6-2674-4E7E-BD9B-C07DF89FFD7C}" type="slidenum">
              <a:rPr lang="ru-RU" smtClean="0"/>
              <a:t>‹#›</a:t>
            </a:fld>
            <a:endParaRPr lang="ru-RU"/>
          </a:p>
        </p:txBody>
      </p:sp>
    </p:spTree>
    <p:extLst>
      <p:ext uri="{BB962C8B-B14F-4D97-AF65-F5344CB8AC3E}">
        <p14:creationId xmlns:p14="http://schemas.microsoft.com/office/powerpoint/2010/main" val="1441376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39537B6-2674-4E7E-BD9B-C07DF89FFD7C}" type="slidenum">
              <a:rPr lang="ru-RU" smtClean="0"/>
              <a:t>4</a:t>
            </a:fld>
            <a:endParaRPr lang="ru-RU"/>
          </a:p>
        </p:txBody>
      </p:sp>
    </p:spTree>
    <p:extLst>
      <p:ext uri="{BB962C8B-B14F-4D97-AF65-F5344CB8AC3E}">
        <p14:creationId xmlns:p14="http://schemas.microsoft.com/office/powerpoint/2010/main" val="2007346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39537B6-2674-4E7E-BD9B-C07DF89FFD7C}" type="slidenum">
              <a:rPr lang="ru-RU" smtClean="0"/>
              <a:t>5</a:t>
            </a:fld>
            <a:endParaRPr lang="ru-RU"/>
          </a:p>
        </p:txBody>
      </p:sp>
    </p:spTree>
    <p:extLst>
      <p:ext uri="{BB962C8B-B14F-4D97-AF65-F5344CB8AC3E}">
        <p14:creationId xmlns:p14="http://schemas.microsoft.com/office/powerpoint/2010/main" val="1911703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39537B6-2674-4E7E-BD9B-C07DF89FFD7C}" type="slidenum">
              <a:rPr lang="ru-RU" smtClean="0"/>
              <a:t>6</a:t>
            </a:fld>
            <a:endParaRPr lang="ru-RU"/>
          </a:p>
        </p:txBody>
      </p:sp>
    </p:spTree>
    <p:extLst>
      <p:ext uri="{BB962C8B-B14F-4D97-AF65-F5344CB8AC3E}">
        <p14:creationId xmlns:p14="http://schemas.microsoft.com/office/powerpoint/2010/main" val="1775776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39537B6-2674-4E7E-BD9B-C07DF89FFD7C}" type="slidenum">
              <a:rPr lang="ru-RU" smtClean="0"/>
              <a:t>11</a:t>
            </a:fld>
            <a:endParaRPr lang="ru-RU"/>
          </a:p>
        </p:txBody>
      </p:sp>
    </p:spTree>
    <p:extLst>
      <p:ext uri="{BB962C8B-B14F-4D97-AF65-F5344CB8AC3E}">
        <p14:creationId xmlns:p14="http://schemas.microsoft.com/office/powerpoint/2010/main" val="3355596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74365ADC-6665-40ED-AA13-CB6291F8ED08}" type="datetimeFigureOut">
              <a:rPr lang="ru-RU" smtClean="0"/>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399089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74365ADC-6665-40ED-AA13-CB6291F8ED08}" type="datetimeFigureOut">
              <a:rPr lang="ru-RU" smtClean="0"/>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3206428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74365ADC-6665-40ED-AA13-CB6291F8ED08}" type="datetimeFigureOut">
              <a:rPr lang="ru-RU" smtClean="0"/>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576590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74365ADC-6665-40ED-AA13-CB6291F8ED08}" type="datetimeFigureOut">
              <a:rPr lang="ru-RU" smtClean="0"/>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3426812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74365ADC-6665-40ED-AA13-CB6291F8ED08}" type="datetimeFigureOut">
              <a:rPr lang="ru-RU" smtClean="0"/>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2242369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74365ADC-6665-40ED-AA13-CB6291F8ED08}" type="datetimeFigureOut">
              <a:rPr lang="ru-RU" smtClean="0"/>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1032826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74365ADC-6665-40ED-AA13-CB6291F8ED08}" type="datetimeFigureOut">
              <a:rPr lang="ru-RU" smtClean="0"/>
              <a:t>14.11.2022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2722847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74365ADC-6665-40ED-AA13-CB6291F8ED08}" type="datetimeFigureOut">
              <a:rPr lang="ru-RU" smtClean="0"/>
              <a:t>14.11.2022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1429601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4365ADC-6665-40ED-AA13-CB6291F8ED08}" type="datetimeFigureOut">
              <a:rPr lang="ru-RU" smtClean="0"/>
              <a:t>14.11.2022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1811005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4365ADC-6665-40ED-AA13-CB6291F8ED08}" type="datetimeFigureOut">
              <a:rPr lang="ru-RU" smtClean="0"/>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2489764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4365ADC-6665-40ED-AA13-CB6291F8ED08}" type="datetimeFigureOut">
              <a:rPr lang="ru-RU" smtClean="0"/>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C31CCD-AF91-47A4-BF19-43B8A194AE47}" type="slidenum">
              <a:rPr lang="ru-RU" smtClean="0"/>
              <a:t>‹#›</a:t>
            </a:fld>
            <a:endParaRPr lang="ru-RU"/>
          </a:p>
        </p:txBody>
      </p:sp>
    </p:spTree>
    <p:extLst>
      <p:ext uri="{BB962C8B-B14F-4D97-AF65-F5344CB8AC3E}">
        <p14:creationId xmlns:p14="http://schemas.microsoft.com/office/powerpoint/2010/main" val="885850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365ADC-6665-40ED-AA13-CB6291F8ED08}" type="datetimeFigureOut">
              <a:rPr lang="ru-RU" smtClean="0"/>
              <a:t>14.11.2022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C31CCD-AF91-47A4-BF19-43B8A194AE47}" type="slidenum">
              <a:rPr lang="ru-RU" smtClean="0"/>
              <a:t>‹#›</a:t>
            </a:fld>
            <a:endParaRPr lang="ru-RU"/>
          </a:p>
        </p:txBody>
      </p:sp>
    </p:spTree>
    <p:extLst>
      <p:ext uri="{BB962C8B-B14F-4D97-AF65-F5344CB8AC3E}">
        <p14:creationId xmlns:p14="http://schemas.microsoft.com/office/powerpoint/2010/main" val="2806991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r="29650"/>
          <a:stretch/>
        </p:blipFill>
        <p:spPr>
          <a:xfrm>
            <a:off x="6722832" y="0"/>
            <a:ext cx="5469168" cy="5820911"/>
          </a:xfrm>
          <a:prstGeom prst="rect">
            <a:avLst/>
          </a:prstGeom>
        </p:spPr>
      </p:pic>
      <p:sp>
        <p:nvSpPr>
          <p:cNvPr id="5" name="Прямоугольник 4"/>
          <p:cNvSpPr/>
          <p:nvPr/>
        </p:nvSpPr>
        <p:spPr>
          <a:xfrm>
            <a:off x="0" y="5793897"/>
            <a:ext cx="12192000" cy="1064103"/>
          </a:xfrm>
          <a:prstGeom prst="rect">
            <a:avLst/>
          </a:prstGeom>
          <a:solidFill>
            <a:srgbClr val="5BD4FF"/>
          </a:solidFill>
          <a:ln>
            <a:solidFill>
              <a:srgbClr val="5BD4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Заголовок 1"/>
          <p:cNvSpPr txBox="1">
            <a:spLocks/>
          </p:cNvSpPr>
          <p:nvPr/>
        </p:nvSpPr>
        <p:spPr>
          <a:xfrm>
            <a:off x="745389" y="1394557"/>
            <a:ext cx="6927669"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ru-RU" sz="4800" b="1">
                <a:solidFill>
                  <a:schemeClr val="tx1">
                    <a:lumMod val="75000"/>
                    <a:lumOff val="25000"/>
                  </a:schemeClr>
                </a:solidFill>
                <a:latin typeface="Arial Black" panose="020B0A04020102020204" pitchFamily="34" charset="0"/>
              </a:rPr>
              <a:t>ПРОГРАММА </a:t>
            </a:r>
            <a:br>
              <a:rPr lang="ru-RU" sz="4800" b="1">
                <a:solidFill>
                  <a:schemeClr val="tx1">
                    <a:lumMod val="75000"/>
                    <a:lumOff val="25000"/>
                  </a:schemeClr>
                </a:solidFill>
                <a:latin typeface="Arial Black" panose="020B0A04020102020204" pitchFamily="34" charset="0"/>
              </a:rPr>
            </a:br>
            <a:r>
              <a:rPr lang="ru-RU" sz="4800" b="1">
                <a:solidFill>
                  <a:schemeClr val="tx1">
                    <a:lumMod val="75000"/>
                    <a:lumOff val="25000"/>
                  </a:schemeClr>
                </a:solidFill>
                <a:latin typeface="Arial Black" panose="020B0A04020102020204" pitchFamily="34" charset="0"/>
              </a:rPr>
              <a:t>КУРСА </a:t>
            </a:r>
            <a:br>
              <a:rPr lang="ru-RU" sz="4800" b="1">
                <a:solidFill>
                  <a:schemeClr val="tx1">
                    <a:lumMod val="75000"/>
                    <a:lumOff val="25000"/>
                  </a:schemeClr>
                </a:solidFill>
                <a:latin typeface="Arial Black" panose="020B0A04020102020204" pitchFamily="34" charset="0"/>
              </a:rPr>
            </a:br>
            <a:r>
              <a:rPr lang="ru-RU" sz="4800" b="1">
                <a:solidFill>
                  <a:schemeClr val="tx1">
                    <a:lumMod val="75000"/>
                    <a:lumOff val="25000"/>
                  </a:schemeClr>
                </a:solidFill>
                <a:latin typeface="Arial Black" panose="020B0A04020102020204" pitchFamily="34" charset="0"/>
              </a:rPr>
              <a:t>«ВЕБ-МАСТЕР»</a:t>
            </a:r>
            <a:endParaRPr lang="ru-RU" sz="4800" b="1" dirty="0">
              <a:solidFill>
                <a:schemeClr val="tx1">
                  <a:lumMod val="75000"/>
                  <a:lumOff val="25000"/>
                </a:schemeClr>
              </a:solidFill>
              <a:latin typeface="Arial Black" panose="020B0A04020102020204" pitchFamily="34" charset="0"/>
            </a:endParaRPr>
          </a:p>
        </p:txBody>
      </p:sp>
      <p:sp>
        <p:nvSpPr>
          <p:cNvPr id="7" name="Подзаголовок 2"/>
          <p:cNvSpPr txBox="1">
            <a:spLocks/>
          </p:cNvSpPr>
          <p:nvPr/>
        </p:nvSpPr>
        <p:spPr>
          <a:xfrm>
            <a:off x="745389" y="4227219"/>
            <a:ext cx="5283936" cy="64339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ru-RU" sz="1800" dirty="0">
                <a:solidFill>
                  <a:srgbClr val="404040"/>
                </a:solidFill>
                <a:latin typeface="Arial" panose="020B0604020202020204" pitchFamily="34" charset="0"/>
                <a:cs typeface="Arial" panose="020B0604020202020204" pitchFamily="34" charset="0"/>
              </a:rPr>
              <a:t>Тема </a:t>
            </a:r>
            <a:r>
              <a:rPr lang="en-US" sz="1800" dirty="0">
                <a:solidFill>
                  <a:srgbClr val="404040"/>
                </a:solidFill>
                <a:latin typeface="Arial" panose="020B0604020202020204" pitchFamily="34" charset="0"/>
                <a:cs typeface="Arial" panose="020B0604020202020204" pitchFamily="34" charset="0"/>
              </a:rPr>
              <a:t>1.8</a:t>
            </a:r>
            <a:r>
              <a:rPr lang="ru-RU" sz="1800" dirty="0">
                <a:solidFill>
                  <a:srgbClr val="404040"/>
                </a:solidFill>
                <a:latin typeface="Arial" panose="020B0604020202020204" pitchFamily="34" charset="0"/>
                <a:cs typeface="Arial" panose="020B0604020202020204" pitchFamily="34" charset="0"/>
              </a:rPr>
              <a:t>. Гиперссылки</a:t>
            </a:r>
          </a:p>
        </p:txBody>
      </p:sp>
      <p:sp>
        <p:nvSpPr>
          <p:cNvPr id="8" name="Прямоугольник 7"/>
          <p:cNvSpPr/>
          <p:nvPr/>
        </p:nvSpPr>
        <p:spPr>
          <a:xfrm>
            <a:off x="745389" y="5348835"/>
            <a:ext cx="1483501" cy="727750"/>
          </a:xfrm>
          <a:prstGeom prst="rect">
            <a:avLst/>
          </a:prstGeom>
          <a:solidFill>
            <a:srgbClr val="444444"/>
          </a:solidFill>
          <a:ln w="28575">
            <a:solidFill>
              <a:srgbClr val="5BD4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9" name="Прямая со стрелкой 8"/>
          <p:cNvCxnSpPr/>
          <p:nvPr/>
        </p:nvCxnSpPr>
        <p:spPr>
          <a:xfrm flipV="1">
            <a:off x="993469" y="5712710"/>
            <a:ext cx="987340" cy="404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 name="Прямоугольник 11"/>
          <p:cNvSpPr/>
          <p:nvPr/>
        </p:nvSpPr>
        <p:spPr>
          <a:xfrm>
            <a:off x="0" y="0"/>
            <a:ext cx="667657" cy="1064103"/>
          </a:xfrm>
          <a:prstGeom prst="rect">
            <a:avLst/>
          </a:prstGeom>
          <a:solidFill>
            <a:srgbClr val="9434F4"/>
          </a:solidFill>
          <a:ln>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2151510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0" y="5927077"/>
            <a:ext cx="12192000" cy="93092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Прямоугольник 3"/>
          <p:cNvSpPr/>
          <p:nvPr/>
        </p:nvSpPr>
        <p:spPr>
          <a:xfrm>
            <a:off x="0" y="3387059"/>
            <a:ext cx="12192000" cy="2477587"/>
          </a:xfrm>
          <a:prstGeom prst="rect">
            <a:avLst/>
          </a:prstGeom>
          <a:solidFill>
            <a:srgbClr val="444444">
              <a:alpha val="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0" y="0"/>
            <a:ext cx="12192000" cy="74182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10</a:t>
            </a:r>
          </a:p>
        </p:txBody>
      </p:sp>
      <p:sp>
        <p:nvSpPr>
          <p:cNvPr id="9" name="Прямоугольник 8"/>
          <p:cNvSpPr/>
          <p:nvPr/>
        </p:nvSpPr>
        <p:spPr>
          <a:xfrm>
            <a:off x="200110" y="1064456"/>
            <a:ext cx="11533072" cy="1938992"/>
          </a:xfrm>
          <a:prstGeom prst="rect">
            <a:avLst/>
          </a:prstGeom>
        </p:spPr>
        <p:txBody>
          <a:bodyPr wrap="square">
            <a:spAutoFit/>
          </a:bodyPr>
          <a:lstStyle/>
          <a:p>
            <a:r>
              <a:rPr lang="ru-RU" sz="2000" dirty="0"/>
              <a:t>Итак, единственным обязательным атрибутом для создания гиперссылки является адрес ресурса, на который указывает ссылка.</a:t>
            </a:r>
          </a:p>
          <a:p>
            <a:r>
              <a:rPr lang="ru-RU" sz="2000" dirty="0"/>
              <a:t>Адреса или пути к файлам могут быть абсолютными и относительными.</a:t>
            </a:r>
          </a:p>
          <a:p>
            <a:r>
              <a:rPr lang="ru-RU" sz="2000" b="1" dirty="0"/>
              <a:t>Абсолютный адрес</a:t>
            </a:r>
            <a:r>
              <a:rPr lang="ru-RU" sz="2000" dirty="0"/>
              <a:t> указывает точное местоположение файла в пределах всей структуры папок на сервере, где он хранится.</a:t>
            </a:r>
          </a:p>
          <a:p>
            <a:r>
              <a:rPr lang="ru-RU" sz="2000" dirty="0"/>
              <a:t>Абсолютный путь даёт доступ к файлу со сторонних ресурсов и содержит следующие компоненты:</a:t>
            </a:r>
          </a:p>
        </p:txBody>
      </p:sp>
      <p:graphicFrame>
        <p:nvGraphicFramePr>
          <p:cNvPr id="2" name="Таблица 1"/>
          <p:cNvGraphicFramePr>
            <a:graphicFrameLocks noGrp="1"/>
          </p:cNvGraphicFramePr>
          <p:nvPr>
            <p:extLst>
              <p:ext uri="{D42A27DB-BD31-4B8C-83A1-F6EECF244321}">
                <p14:modId xmlns:p14="http://schemas.microsoft.com/office/powerpoint/2010/main" val="4002689250"/>
              </p:ext>
            </p:extLst>
          </p:nvPr>
        </p:nvGraphicFramePr>
        <p:xfrm>
          <a:off x="1856261" y="3709686"/>
          <a:ext cx="9058172" cy="1876124"/>
        </p:xfrm>
        <a:graphic>
          <a:graphicData uri="http://schemas.openxmlformats.org/drawingml/2006/table">
            <a:tbl>
              <a:tblPr/>
              <a:tblGrid>
                <a:gridCol w="9058172">
                  <a:extLst>
                    <a:ext uri="{9D8B030D-6E8A-4147-A177-3AD203B41FA5}">
                      <a16:colId xmlns:a16="http://schemas.microsoft.com/office/drawing/2014/main" val="20000"/>
                    </a:ext>
                  </a:extLst>
                </a:gridCol>
              </a:tblGrid>
              <a:tr h="413084">
                <a:tc>
                  <a:txBody>
                    <a:bodyPr/>
                    <a:lstStyle/>
                    <a:p>
                      <a:pPr rtl="0"/>
                      <a:r>
                        <a:rPr lang="ru-RU" sz="2400" b="0" i="0" kern="1200" dirty="0">
                          <a:solidFill>
                            <a:schemeClr val="tx1"/>
                          </a:solidFill>
                          <a:effectLst/>
                          <a:latin typeface="+mn-lt"/>
                          <a:ea typeface="+mn-ea"/>
                          <a:cs typeface="+mn-cs"/>
                        </a:rPr>
                        <a:t>       протокол, например, </a:t>
                      </a:r>
                      <a:r>
                        <a:rPr lang="en-US" sz="2400" b="0" i="0" kern="1200" dirty="0">
                          <a:solidFill>
                            <a:schemeClr val="tx1"/>
                          </a:solidFill>
                          <a:effectLst/>
                          <a:latin typeface="+mn-lt"/>
                          <a:ea typeface="+mn-ea"/>
                          <a:cs typeface="+mn-cs"/>
                        </a:rPr>
                        <a:t>http;</a:t>
                      </a: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ru-RU" sz="2400" b="0" i="0" kern="1200" dirty="0">
                          <a:solidFill>
                            <a:schemeClr val="tx1"/>
                          </a:solidFill>
                          <a:effectLst/>
                          <a:latin typeface="+mn-lt"/>
                          <a:ea typeface="+mn-ea"/>
                          <a:cs typeface="+mn-cs"/>
                        </a:rPr>
                        <a:t>домен (доменное имя или IP-адрес компьютера);</a:t>
                      </a:r>
                    </a:p>
                    <a:p>
                      <a:pPr lvl="1" algn="l" rtl="0"/>
                      <a:endParaRPr lang="en-US" sz="2400" dirty="0">
                        <a:effectLst/>
                        <a:latin typeface="Arial" panose="020B0604020202020204" pitchFamily="34" charset="0"/>
                        <a:cs typeface="Arial" panose="020B0604020202020204" pitchFamily="34" charset="0"/>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ru-RU" sz="2400" b="0" i="0" kern="1200" dirty="0">
                          <a:solidFill>
                            <a:schemeClr val="tx1"/>
                          </a:solidFill>
                          <a:effectLst/>
                          <a:latin typeface="+mn-lt"/>
                          <a:ea typeface="+mn-ea"/>
                          <a:cs typeface="+mn-cs"/>
                        </a:rPr>
                        <a:t>директория (имя папки, указывающей путь к файлу);</a:t>
                      </a:r>
                      <a:endParaRPr lang="en-US" sz="2400" dirty="0">
                        <a:effectLst/>
                        <a:latin typeface="Arial" panose="020B0604020202020204" pitchFamily="34" charset="0"/>
                        <a:cs typeface="Arial" panose="020B0604020202020204" pitchFamily="34" charset="0"/>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2"/>
                  </a:ext>
                </a:extLst>
              </a:tr>
              <a:tr h="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ru-RU" sz="2400" b="0" i="0" kern="1200" dirty="0">
                          <a:solidFill>
                            <a:schemeClr val="tx1"/>
                          </a:solidFill>
                          <a:effectLst/>
                          <a:latin typeface="+mn-lt"/>
                          <a:ea typeface="+mn-ea"/>
                          <a:cs typeface="+mn-cs"/>
                        </a:rPr>
                        <a:t>файл (имя файла).</a:t>
                      </a:r>
                      <a:endParaRPr lang="en-US" sz="2400" dirty="0">
                        <a:effectLst/>
                        <a:latin typeface="Arial" panose="020B0604020202020204" pitchFamily="34" charset="0"/>
                        <a:cs typeface="Arial" panose="020B0604020202020204" pitchFamily="34" charset="0"/>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17703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3" cstate="print">
            <a:extLst>
              <a:ext uri="{28A0092B-C50C-407E-A947-70E740481C1C}">
                <a14:useLocalDpi xmlns:a14="http://schemas.microsoft.com/office/drawing/2010/main" val="0"/>
              </a:ext>
            </a:extLst>
          </a:blip>
          <a:srcRect t="6451"/>
          <a:stretch/>
        </p:blipFill>
        <p:spPr>
          <a:xfrm>
            <a:off x="0" y="46383"/>
            <a:ext cx="12192000" cy="6811617"/>
          </a:xfrm>
          <a:prstGeom prst="rect">
            <a:avLst/>
          </a:prstGeom>
        </p:spPr>
      </p:pic>
      <p:sp>
        <p:nvSpPr>
          <p:cNvPr id="5" name="Прямоугольник 4"/>
          <p:cNvSpPr/>
          <p:nvPr/>
        </p:nvSpPr>
        <p:spPr>
          <a:xfrm>
            <a:off x="1" y="0"/>
            <a:ext cx="12192000" cy="6858000"/>
          </a:xfrm>
          <a:prstGeom prst="rect">
            <a:avLst/>
          </a:prstGeom>
          <a:solidFill>
            <a:srgbClr val="33CCF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11</a:t>
            </a:r>
          </a:p>
        </p:txBody>
      </p:sp>
      <p:sp>
        <p:nvSpPr>
          <p:cNvPr id="7" name="Прямоугольник 6"/>
          <p:cNvSpPr/>
          <p:nvPr/>
        </p:nvSpPr>
        <p:spPr>
          <a:xfrm>
            <a:off x="1186774" y="413267"/>
            <a:ext cx="9922214" cy="5403874"/>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1546698" y="597499"/>
            <a:ext cx="9202366" cy="4708981"/>
          </a:xfrm>
          <a:prstGeom prst="rect">
            <a:avLst/>
          </a:prstGeom>
        </p:spPr>
        <p:txBody>
          <a:bodyPr wrap="square">
            <a:spAutoFit/>
          </a:bodyPr>
          <a:lstStyle/>
          <a:p>
            <a:pPr lvl="0" algn="just" eaLnBrk="0" fontAlgn="base" hangingPunct="0">
              <a:spcBef>
                <a:spcPct val="0"/>
              </a:spcBef>
              <a:spcAft>
                <a:spcPct val="0"/>
              </a:spcAft>
            </a:pPr>
            <a:r>
              <a:rPr lang="ru-RU" altLang="ru-RU" sz="2000" dirty="0">
                <a:solidFill>
                  <a:srgbClr val="222222"/>
                </a:solidFill>
                <a:latin typeface="Roboto"/>
              </a:rPr>
              <a:t>Протокол в абсолютном адресе файла, размещённого на другом ресурсе, указывается обязательно, он определяет способ передачи файла.</a:t>
            </a:r>
            <a:endParaRPr lang="ru-RU" altLang="ru-RU" sz="2000" dirty="0"/>
          </a:p>
          <a:p>
            <a:pPr lvl="0" algn="just" eaLnBrk="0" fontAlgn="base" hangingPunct="0">
              <a:spcBef>
                <a:spcPct val="0"/>
              </a:spcBef>
              <a:spcAft>
                <a:spcPct val="0"/>
              </a:spcAft>
            </a:pPr>
            <a:r>
              <a:rPr lang="ru-RU" altLang="ru-RU" sz="2000" dirty="0">
                <a:solidFill>
                  <a:srgbClr val="222222"/>
                </a:solidFill>
                <a:latin typeface="Roboto"/>
              </a:rPr>
              <a:t>Домен однозначно идентифицирует компьютер (сервер), на котором размещается файл, поэтому он также является обязательной частью абсолютного адреса файла.</a:t>
            </a:r>
          </a:p>
          <a:p>
            <a:pPr lvl="0" algn="just" eaLnBrk="0" fontAlgn="base" hangingPunct="0">
              <a:spcBef>
                <a:spcPct val="0"/>
              </a:spcBef>
              <a:spcAft>
                <a:spcPct val="0"/>
              </a:spcAft>
            </a:pPr>
            <a:endParaRPr lang="ru-RU" altLang="ru-RU" sz="2000" dirty="0"/>
          </a:p>
          <a:p>
            <a:pPr lvl="0" algn="just" eaLnBrk="0" fontAlgn="base" hangingPunct="0">
              <a:spcBef>
                <a:spcPct val="0"/>
              </a:spcBef>
              <a:spcAft>
                <a:spcPct val="0"/>
              </a:spcAft>
            </a:pPr>
            <a:r>
              <a:rPr lang="ru-RU" altLang="ru-RU" sz="2000" dirty="0">
                <a:solidFill>
                  <a:srgbClr val="222222"/>
                </a:solidFill>
                <a:latin typeface="Roboto"/>
              </a:rPr>
              <a:t>Директория может условно отсутствовать в абсолютном адресе файла, как и само имя файла, но только в том случае, если гиперссылка ссылается на корневую директорию сайта и в настройках веб-сервера задана веб-страница, которая должна загружаться по умолчанию (так называемый индексный файл).</a:t>
            </a:r>
          </a:p>
          <a:p>
            <a:pPr lvl="0" algn="just" eaLnBrk="0" fontAlgn="base" hangingPunct="0">
              <a:spcBef>
                <a:spcPct val="0"/>
              </a:spcBef>
              <a:spcAft>
                <a:spcPct val="0"/>
              </a:spcAft>
            </a:pPr>
            <a:endParaRPr lang="ru-RU" altLang="ru-RU" sz="2000" dirty="0"/>
          </a:p>
          <a:p>
            <a:pPr lvl="0" algn="just" eaLnBrk="0" fontAlgn="base" hangingPunct="0">
              <a:spcBef>
                <a:spcPct val="0"/>
              </a:spcBef>
              <a:spcAft>
                <a:spcPct val="0"/>
              </a:spcAft>
            </a:pPr>
            <a:r>
              <a:rPr lang="ru-RU" altLang="ru-RU" sz="2000" dirty="0">
                <a:solidFill>
                  <a:srgbClr val="222222"/>
                </a:solidFill>
                <a:latin typeface="Roboto"/>
              </a:rPr>
              <a:t>Например, в данной гиперссылке наличие завершающего слеша </a:t>
            </a:r>
            <a:r>
              <a:rPr lang="ru-RU" altLang="ru-RU" sz="2000" dirty="0">
                <a:solidFill>
                  <a:srgbClr val="000000"/>
                </a:solidFill>
                <a:latin typeface="JetBrains Mono"/>
              </a:rPr>
              <a:t>/</a:t>
            </a:r>
            <a:r>
              <a:rPr lang="ru-RU" altLang="ru-RU" sz="2000" dirty="0">
                <a:solidFill>
                  <a:srgbClr val="222222"/>
                </a:solidFill>
                <a:latin typeface="Roboto"/>
              </a:rPr>
              <a:t> в адресе означает, что обращение идёт к корневой папке сайта, в которой должен находиться файл </a:t>
            </a:r>
            <a:r>
              <a:rPr lang="ru-RU" altLang="ru-RU" sz="2000" dirty="0">
                <a:solidFill>
                  <a:srgbClr val="000000"/>
                </a:solidFill>
                <a:latin typeface="JetBrains Mono"/>
              </a:rPr>
              <a:t>index.html</a:t>
            </a:r>
            <a:r>
              <a:rPr lang="ru-RU" altLang="ru-RU" sz="2000" dirty="0">
                <a:solidFill>
                  <a:srgbClr val="222222"/>
                </a:solidFill>
                <a:latin typeface="Roboto"/>
              </a:rPr>
              <a:t>, который будет загружен по умолчанию:</a:t>
            </a:r>
            <a:endParaRPr lang="ru-RU" altLang="ru-RU" sz="2000" dirty="0">
              <a:latin typeface="Arial" panose="020B0604020202020204" pitchFamily="34" charset="0"/>
            </a:endParaRPr>
          </a:p>
        </p:txBody>
      </p:sp>
      <p:sp>
        <p:nvSpPr>
          <p:cNvPr id="2" name="Rectangle 1"/>
          <p:cNvSpPr>
            <a:spLocks noChangeArrowheads="1"/>
          </p:cNvSpPr>
          <p:nvPr/>
        </p:nvSpPr>
        <p:spPr bwMode="auto">
          <a:xfrm>
            <a:off x="6003634" y="43934"/>
            <a:ext cx="184731" cy="369332"/>
          </a:xfrm>
          <a:prstGeom prst="rect">
            <a:avLst/>
          </a:prstGeom>
          <a:solidFill>
            <a:srgbClr val="F3F4F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sp>
        <p:nvSpPr>
          <p:cNvPr id="3" name="Прямоугольник 2"/>
          <p:cNvSpPr/>
          <p:nvPr/>
        </p:nvSpPr>
        <p:spPr>
          <a:xfrm>
            <a:off x="1186774" y="6020242"/>
            <a:ext cx="9473812" cy="646331"/>
          </a:xfrm>
          <a:prstGeom prst="rect">
            <a:avLst/>
          </a:prstGeom>
        </p:spPr>
        <p:txBody>
          <a:bodyPr wrap="none">
            <a:spAutoFit/>
          </a:bodyPr>
          <a:lstStyle/>
          <a:p>
            <a:r>
              <a:rPr lang="pt-BR" sz="3600" b="1" dirty="0">
                <a:solidFill>
                  <a:srgbClr val="222222"/>
                </a:solidFill>
                <a:latin typeface="JetBrains Mono"/>
              </a:rPr>
              <a:t>&lt;a href="http://site.ru/"&gt;Текст ссылки&lt;/a&gt;</a:t>
            </a:r>
            <a:endParaRPr lang="ru-RU" sz="3600" b="1" dirty="0"/>
          </a:p>
        </p:txBody>
      </p:sp>
    </p:spTree>
    <p:extLst>
      <p:ext uri="{BB962C8B-B14F-4D97-AF65-F5344CB8AC3E}">
        <p14:creationId xmlns:p14="http://schemas.microsoft.com/office/powerpoint/2010/main" val="516269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1" y="0"/>
            <a:ext cx="12192000" cy="6857999"/>
          </a:xfrm>
          <a:prstGeom prst="rect">
            <a:avLst/>
          </a:prstGeom>
          <a:solidFill>
            <a:srgbClr val="33CCF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11483008" y="6190828"/>
            <a:ext cx="50879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12</a:t>
            </a:r>
          </a:p>
        </p:txBody>
      </p:sp>
      <p:sp>
        <p:nvSpPr>
          <p:cNvPr id="7" name="Прямоугольник 6"/>
          <p:cNvSpPr/>
          <p:nvPr/>
        </p:nvSpPr>
        <p:spPr>
          <a:xfrm>
            <a:off x="1186774" y="860739"/>
            <a:ext cx="9922214" cy="11042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1494818" y="997364"/>
            <a:ext cx="9202366" cy="830997"/>
          </a:xfrm>
          <a:prstGeom prst="rect">
            <a:avLst/>
          </a:prstGeom>
        </p:spPr>
        <p:txBody>
          <a:bodyPr wrap="square">
            <a:spAutoFit/>
          </a:bodyPr>
          <a:lstStyle/>
          <a:p>
            <a:pPr lvl="0" algn="just" eaLnBrk="0" fontAlgn="base" hangingPunct="0">
              <a:spcBef>
                <a:spcPct val="0"/>
              </a:spcBef>
              <a:spcAft>
                <a:spcPct val="0"/>
              </a:spcAft>
            </a:pPr>
            <a:r>
              <a:rPr lang="ru-RU" sz="2400" dirty="0"/>
              <a:t>Если нужно загрузить какую-то конкретную веб-страницу из корневой папки сайта, то обязательно указывается имя файла:</a:t>
            </a:r>
            <a:endParaRPr lang="ru-RU" altLang="ru-RU" sz="2400" dirty="0">
              <a:latin typeface="Arial" panose="020B0604020202020204" pitchFamily="34" charset="0"/>
            </a:endParaRPr>
          </a:p>
        </p:txBody>
      </p:sp>
      <p:sp>
        <p:nvSpPr>
          <p:cNvPr id="13" name="Прямоугольник 12"/>
          <p:cNvSpPr/>
          <p:nvPr/>
        </p:nvSpPr>
        <p:spPr>
          <a:xfrm>
            <a:off x="1186774" y="2149219"/>
            <a:ext cx="10211385" cy="646331"/>
          </a:xfrm>
          <a:prstGeom prst="rect">
            <a:avLst/>
          </a:prstGeom>
        </p:spPr>
        <p:txBody>
          <a:bodyPr wrap="none">
            <a:spAutoFit/>
          </a:bodyPr>
          <a:lstStyle/>
          <a:p>
            <a:r>
              <a:rPr lang="pt-BR" sz="3600" dirty="0"/>
              <a:t>&lt;a href="http://site.ru/main.html"&gt;Текст ссылки&lt;/a&gt;</a:t>
            </a:r>
            <a:endParaRPr lang="ru-RU" sz="3600" b="1" dirty="0"/>
          </a:p>
        </p:txBody>
      </p:sp>
      <p:sp>
        <p:nvSpPr>
          <p:cNvPr id="14" name="Прямоугольник 13"/>
          <p:cNvSpPr/>
          <p:nvPr/>
        </p:nvSpPr>
        <p:spPr>
          <a:xfrm>
            <a:off x="1186774" y="3114610"/>
            <a:ext cx="9922214" cy="11042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Прямоугольник 14"/>
          <p:cNvSpPr/>
          <p:nvPr/>
        </p:nvSpPr>
        <p:spPr>
          <a:xfrm>
            <a:off x="1494818" y="3189680"/>
            <a:ext cx="9202366" cy="954107"/>
          </a:xfrm>
          <a:prstGeom prst="rect">
            <a:avLst/>
          </a:prstGeom>
        </p:spPr>
        <p:txBody>
          <a:bodyPr wrap="square">
            <a:spAutoFit/>
          </a:bodyPr>
          <a:lstStyle/>
          <a:p>
            <a:pPr lvl="0" algn="just" eaLnBrk="0" fontAlgn="base" hangingPunct="0">
              <a:spcBef>
                <a:spcPct val="0"/>
              </a:spcBef>
              <a:spcAft>
                <a:spcPct val="0"/>
              </a:spcAft>
            </a:pPr>
            <a:r>
              <a:rPr lang="ru-RU" sz="2800" dirty="0"/>
              <a:t>Если файл находится не в корневой папке сайта, то указывается полная директория:</a:t>
            </a:r>
            <a:endParaRPr lang="ru-RU" altLang="ru-RU" sz="2800" dirty="0">
              <a:latin typeface="Arial" panose="020B0604020202020204" pitchFamily="34" charset="0"/>
            </a:endParaRPr>
          </a:p>
        </p:txBody>
      </p:sp>
      <p:sp>
        <p:nvSpPr>
          <p:cNvPr id="16" name="Прямоугольник 15"/>
          <p:cNvSpPr/>
          <p:nvPr/>
        </p:nvSpPr>
        <p:spPr>
          <a:xfrm>
            <a:off x="833064" y="4788900"/>
            <a:ext cx="10918804" cy="523220"/>
          </a:xfrm>
          <a:prstGeom prst="rect">
            <a:avLst/>
          </a:prstGeom>
        </p:spPr>
        <p:txBody>
          <a:bodyPr wrap="square">
            <a:spAutoFit/>
          </a:bodyPr>
          <a:lstStyle/>
          <a:p>
            <a:r>
              <a:rPr lang="pt-BR" sz="2800" b="1" dirty="0"/>
              <a:t>&lt;a href="http://site.ru/pages/examples/table.html"&gt;Текст ссылки&lt;/a&gt;</a:t>
            </a:r>
            <a:endParaRPr lang="ru-RU" sz="2800" b="1" dirty="0"/>
          </a:p>
        </p:txBody>
      </p:sp>
    </p:spTree>
    <p:extLst>
      <p:ext uri="{BB962C8B-B14F-4D97-AF65-F5344CB8AC3E}">
        <p14:creationId xmlns:p14="http://schemas.microsoft.com/office/powerpoint/2010/main" val="3804620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b="5909"/>
          <a:stretch/>
        </p:blipFill>
        <p:spPr>
          <a:xfrm>
            <a:off x="-12412" y="0"/>
            <a:ext cx="12204412" cy="6858000"/>
          </a:xfrm>
          <a:prstGeom prst="rect">
            <a:avLst/>
          </a:prstGeom>
        </p:spPr>
      </p:pic>
      <p:sp>
        <p:nvSpPr>
          <p:cNvPr id="5" name="Прямоугольник 4"/>
          <p:cNvSpPr/>
          <p:nvPr/>
        </p:nvSpPr>
        <p:spPr>
          <a:xfrm>
            <a:off x="-15127" y="-11788"/>
            <a:ext cx="12209842" cy="6870486"/>
          </a:xfrm>
          <a:prstGeom prst="rect">
            <a:avLst/>
          </a:prstGeom>
          <a:solidFill>
            <a:srgbClr val="33CCFF">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p:cNvSpPr/>
          <p:nvPr/>
        </p:nvSpPr>
        <p:spPr>
          <a:xfrm>
            <a:off x="-17842" y="635876"/>
            <a:ext cx="12209842" cy="5228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11483009" y="6190828"/>
            <a:ext cx="500346" cy="332912"/>
          </a:xfrm>
          <a:prstGeom prst="rect">
            <a:avLst/>
          </a:prstGeom>
        </p:spPr>
        <p:txBody>
          <a:bodyPr wrap="square">
            <a:spAutoFit/>
          </a:bodyPr>
          <a:lstStyle/>
          <a:p>
            <a:pP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a:t>
            </a: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9" name="Прямоугольник 8"/>
          <p:cNvSpPr/>
          <p:nvPr/>
        </p:nvSpPr>
        <p:spPr>
          <a:xfrm>
            <a:off x="335111" y="786335"/>
            <a:ext cx="5751968" cy="5078313"/>
          </a:xfrm>
          <a:prstGeom prst="rect">
            <a:avLst/>
          </a:prstGeom>
        </p:spPr>
        <p:txBody>
          <a:bodyPr wrap="square">
            <a:spAutoFit/>
          </a:bodyPr>
          <a:lstStyle/>
          <a:p>
            <a:r>
              <a:rPr lang="ru-RU" b="1" dirty="0"/>
              <a:t>Относительный адрес</a:t>
            </a:r>
            <a:r>
              <a:rPr lang="ru-RU" dirty="0"/>
              <a:t> файла обозначает путь к указанному документу относительно корневой папки сайта (той, в которой лежит главная страница) либо относительно текущей страницы.</a:t>
            </a:r>
            <a:endParaRPr lang="en-US" dirty="0"/>
          </a:p>
          <a:p>
            <a:endParaRPr lang="ru-RU" dirty="0"/>
          </a:p>
          <a:p>
            <a:r>
              <a:rPr lang="ru-RU" dirty="0"/>
              <a:t>Относительный адрес используется при создании ссылок на другие документы того же сайта, поэтому он не содержит в своей структуре протокол и домен.</a:t>
            </a:r>
          </a:p>
          <a:p>
            <a:r>
              <a:rPr lang="ru-RU" dirty="0"/>
              <a:t>Когда браузер не находит в адресе гиперссылки протокол, он производит поиск файла на том же веб-сервере, на котором размещён текущий документ.</a:t>
            </a:r>
            <a:endParaRPr lang="en-US" dirty="0"/>
          </a:p>
          <a:p>
            <a:endParaRPr lang="en-US" dirty="0"/>
          </a:p>
          <a:p>
            <a:r>
              <a:rPr lang="ru-RU" altLang="ru-RU" dirty="0">
                <a:solidFill>
                  <a:srgbClr val="222222"/>
                </a:solidFill>
                <a:latin typeface="Roboto"/>
              </a:rPr>
              <a:t>Таким образом, при формировании ссылки относительно корневой папки сайта опускается начальная часть абсолютного адреса сайта, например, </a:t>
            </a:r>
            <a:r>
              <a:rPr lang="ru-RU" altLang="ru-RU" dirty="0">
                <a:solidFill>
                  <a:srgbClr val="000000"/>
                </a:solidFill>
                <a:latin typeface="JetBrains Mono"/>
              </a:rPr>
              <a:t>http://site.ru</a:t>
            </a:r>
            <a:r>
              <a:rPr lang="ru-RU" altLang="ru-RU" dirty="0">
                <a:solidFill>
                  <a:srgbClr val="222222"/>
                </a:solidFill>
                <a:latin typeface="Roboto"/>
              </a:rPr>
              <a:t>, зато остаётся всё остальное:</a:t>
            </a:r>
            <a:r>
              <a:rPr lang="ru-RU" altLang="ru-RU" dirty="0"/>
              <a:t> </a:t>
            </a:r>
            <a:endParaRPr lang="ru-RU" altLang="ru-RU" dirty="0">
              <a:latin typeface="Arial" panose="020B0604020202020204" pitchFamily="34" charset="0"/>
            </a:endParaRPr>
          </a:p>
          <a:p>
            <a:endParaRPr lang="ru-RU" dirty="0"/>
          </a:p>
        </p:txBody>
      </p:sp>
      <p:pic>
        <p:nvPicPr>
          <p:cNvPr id="10" name="Рисунок 9"/>
          <p:cNvPicPr>
            <a:picLocks noChangeAspect="1"/>
          </p:cNvPicPr>
          <p:nvPr/>
        </p:nvPicPr>
        <p:blipFill rotWithShape="1">
          <a:blip r:embed="rId3" cstate="print">
            <a:extLst>
              <a:ext uri="{28A0092B-C50C-407E-A947-70E740481C1C}">
                <a14:useLocalDpi xmlns:a14="http://schemas.microsoft.com/office/drawing/2010/main" val="0"/>
              </a:ext>
            </a:extLst>
          </a:blip>
          <a:srcRect r="21683"/>
          <a:stretch/>
        </p:blipFill>
        <p:spPr>
          <a:xfrm>
            <a:off x="6283948" y="636574"/>
            <a:ext cx="5908052" cy="5239862"/>
          </a:xfrm>
          <a:prstGeom prst="rect">
            <a:avLst/>
          </a:prstGeom>
        </p:spPr>
      </p:pic>
      <p:sp>
        <p:nvSpPr>
          <p:cNvPr id="11" name="Rectangle 1"/>
          <p:cNvSpPr>
            <a:spLocks noChangeArrowheads="1"/>
          </p:cNvSpPr>
          <p:nvPr/>
        </p:nvSpPr>
        <p:spPr bwMode="auto">
          <a:xfrm>
            <a:off x="0" y="-184666"/>
            <a:ext cx="184731" cy="369332"/>
          </a:xfrm>
          <a:prstGeom prst="rect">
            <a:avLst/>
          </a:prstGeom>
          <a:solidFill>
            <a:srgbClr val="F3F4F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sp>
        <p:nvSpPr>
          <p:cNvPr id="12" name="Прямоугольник 11"/>
          <p:cNvSpPr/>
          <p:nvPr/>
        </p:nvSpPr>
        <p:spPr>
          <a:xfrm>
            <a:off x="1064551" y="6122631"/>
            <a:ext cx="10918804" cy="523220"/>
          </a:xfrm>
          <a:prstGeom prst="rect">
            <a:avLst/>
          </a:prstGeom>
        </p:spPr>
        <p:txBody>
          <a:bodyPr wrap="square">
            <a:spAutoFit/>
          </a:bodyPr>
          <a:lstStyle/>
          <a:p>
            <a:r>
              <a:rPr lang="en-US" sz="2800" b="1" dirty="0"/>
              <a:t>&lt;a </a:t>
            </a:r>
            <a:r>
              <a:rPr lang="en-US" sz="2800" b="1" dirty="0" err="1"/>
              <a:t>href</a:t>
            </a:r>
            <a:r>
              <a:rPr lang="en-US" sz="2800" b="1" dirty="0"/>
              <a:t>="/pages/examples/table.html"&gt;</a:t>
            </a:r>
            <a:r>
              <a:rPr lang="ru-RU" sz="2800" b="1" dirty="0"/>
              <a:t>Текст ссылки&lt;/</a:t>
            </a:r>
            <a:r>
              <a:rPr lang="en-US" sz="2800" b="1" dirty="0"/>
              <a:t>a&gt;</a:t>
            </a:r>
            <a:endParaRPr lang="ru-RU" sz="2800" b="1" dirty="0"/>
          </a:p>
        </p:txBody>
      </p:sp>
    </p:spTree>
    <p:extLst>
      <p:ext uri="{BB962C8B-B14F-4D97-AF65-F5344CB8AC3E}">
        <p14:creationId xmlns:p14="http://schemas.microsoft.com/office/powerpoint/2010/main" val="2136212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t="6451"/>
          <a:stretch/>
        </p:blipFill>
        <p:spPr>
          <a:xfrm>
            <a:off x="0" y="46383"/>
            <a:ext cx="12192000" cy="6811617"/>
          </a:xfrm>
          <a:prstGeom prst="rect">
            <a:avLst/>
          </a:prstGeom>
        </p:spPr>
      </p:pic>
      <p:sp>
        <p:nvSpPr>
          <p:cNvPr id="5" name="Прямоугольник 4"/>
          <p:cNvSpPr/>
          <p:nvPr/>
        </p:nvSpPr>
        <p:spPr>
          <a:xfrm>
            <a:off x="1" y="0"/>
            <a:ext cx="12192000" cy="6858000"/>
          </a:xfrm>
          <a:prstGeom prst="rect">
            <a:avLst/>
          </a:prstGeom>
          <a:solidFill>
            <a:srgbClr val="33CCF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a:t>
            </a: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4</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1186774" y="1351721"/>
            <a:ext cx="9922214" cy="3843131"/>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1640238" y="1657673"/>
            <a:ext cx="9015285" cy="3477875"/>
          </a:xfrm>
          <a:prstGeom prst="rect">
            <a:avLst/>
          </a:prstGeom>
        </p:spPr>
        <p:txBody>
          <a:bodyPr wrap="square">
            <a:spAutoFit/>
          </a:bodyPr>
          <a:lstStyle/>
          <a:p>
            <a:pPr lvl="0" eaLnBrk="0" fontAlgn="base" hangingPunct="0">
              <a:spcBef>
                <a:spcPct val="0"/>
              </a:spcBef>
              <a:spcAft>
                <a:spcPct val="0"/>
              </a:spcAft>
            </a:pPr>
            <a:r>
              <a:rPr lang="ru-RU" altLang="ru-RU" sz="2000" dirty="0">
                <a:solidFill>
                  <a:srgbClr val="222222"/>
                </a:solidFill>
                <a:latin typeface="Roboto"/>
              </a:rPr>
              <a:t>Слеш (</a:t>
            </a:r>
            <a:r>
              <a:rPr lang="ru-RU" altLang="ru-RU" sz="2000" dirty="0">
                <a:solidFill>
                  <a:srgbClr val="000000"/>
                </a:solidFill>
                <a:latin typeface="JetBrains Mono"/>
              </a:rPr>
              <a:t>/</a:t>
            </a:r>
            <a:r>
              <a:rPr lang="ru-RU" altLang="ru-RU" sz="2000" dirty="0">
                <a:solidFill>
                  <a:srgbClr val="222222"/>
                </a:solidFill>
                <a:latin typeface="Roboto"/>
              </a:rPr>
              <a:t>) в начале ставить обязательно, он указывает на корневую директорию сайта и говорит о том, что нужно начать путь от корневого каталога документов и идти вниз до следующей папки.</a:t>
            </a:r>
            <a:endParaRPr lang="ru-RU" altLang="ru-RU" sz="2000" dirty="0"/>
          </a:p>
          <a:p>
            <a:pPr lvl="0" eaLnBrk="0" fontAlgn="base" hangingPunct="0">
              <a:spcBef>
                <a:spcPct val="0"/>
              </a:spcBef>
              <a:spcAft>
                <a:spcPct val="0"/>
              </a:spcAft>
            </a:pPr>
            <a:r>
              <a:rPr lang="ru-RU" altLang="ru-RU" sz="2000" dirty="0">
                <a:solidFill>
                  <a:srgbClr val="222222"/>
                </a:solidFill>
                <a:latin typeface="Roboto"/>
              </a:rPr>
              <a:t>Теперь разберёмся, как задавать ссылки относительно текущей страницы (той, на которой размещена гиперссылка).</a:t>
            </a:r>
            <a:endParaRPr lang="ru-RU" altLang="ru-RU" sz="2000" dirty="0"/>
          </a:p>
          <a:p>
            <a:pPr lvl="0" eaLnBrk="0" fontAlgn="base" hangingPunct="0">
              <a:spcBef>
                <a:spcPct val="0"/>
              </a:spcBef>
              <a:spcAft>
                <a:spcPct val="0"/>
              </a:spcAft>
            </a:pPr>
            <a:r>
              <a:rPr lang="ru-RU" altLang="ru-RU" sz="2000" dirty="0">
                <a:solidFill>
                  <a:srgbClr val="222222"/>
                </a:solidFill>
                <a:latin typeface="Roboto"/>
              </a:rPr>
              <a:t>В этом случае путь к целевому файлу указывается с использованием обозначений текущей или родительской (предыдущей) директории:</a:t>
            </a:r>
            <a:endParaRPr lang="en-US" altLang="ru-RU" sz="2000" dirty="0">
              <a:solidFill>
                <a:srgbClr val="222222"/>
              </a:solidFill>
              <a:latin typeface="Roboto"/>
            </a:endParaRPr>
          </a:p>
          <a:p>
            <a:pPr lvl="0" eaLnBrk="0" fontAlgn="base" hangingPunct="0">
              <a:spcBef>
                <a:spcPct val="0"/>
              </a:spcBef>
              <a:spcAft>
                <a:spcPct val="0"/>
              </a:spcAft>
            </a:pPr>
            <a:endParaRPr lang="ru-RU" altLang="ru-RU" sz="2000" dirty="0"/>
          </a:p>
          <a:p>
            <a:pPr lvl="2" eaLnBrk="0" fontAlgn="base" hangingPunct="0">
              <a:spcBef>
                <a:spcPct val="0"/>
              </a:spcBef>
              <a:spcAft>
                <a:spcPct val="0"/>
              </a:spcAft>
              <a:buFontTx/>
              <a:buChar char="•"/>
            </a:pPr>
            <a:r>
              <a:rPr lang="ru-RU" altLang="ru-RU" sz="2000" dirty="0">
                <a:solidFill>
                  <a:srgbClr val="000000"/>
                </a:solidFill>
                <a:latin typeface="JetBrains Mono"/>
              </a:rPr>
              <a:t>./</a:t>
            </a:r>
            <a:r>
              <a:rPr lang="ru-RU" altLang="ru-RU" sz="2000" dirty="0">
                <a:solidFill>
                  <a:srgbClr val="222222"/>
                </a:solidFill>
                <a:latin typeface="Roboto"/>
              </a:rPr>
              <a:t> указывает на текущую папку;</a:t>
            </a:r>
          </a:p>
          <a:p>
            <a:pPr lvl="2" eaLnBrk="0" fontAlgn="base" hangingPunct="0">
              <a:spcBef>
                <a:spcPct val="0"/>
              </a:spcBef>
              <a:spcAft>
                <a:spcPct val="0"/>
              </a:spcAft>
              <a:buFontTx/>
              <a:buChar char="•"/>
            </a:pPr>
            <a:r>
              <a:rPr lang="ru-RU" altLang="ru-RU" sz="2000" dirty="0">
                <a:solidFill>
                  <a:srgbClr val="000000"/>
                </a:solidFill>
                <a:latin typeface="JetBrains Mono"/>
              </a:rPr>
              <a:t>../</a:t>
            </a:r>
            <a:r>
              <a:rPr lang="ru-RU" altLang="ru-RU" sz="2000" dirty="0">
                <a:solidFill>
                  <a:srgbClr val="222222"/>
                </a:solidFill>
                <a:latin typeface="Roboto"/>
              </a:rPr>
              <a:t> подняться на одну папку (директорию) выше.</a:t>
            </a:r>
          </a:p>
          <a:p>
            <a:pPr lvl="0" eaLnBrk="0" fontAlgn="base" hangingPunct="0">
              <a:spcBef>
                <a:spcPct val="0"/>
              </a:spcBef>
              <a:spcAft>
                <a:spcPct val="0"/>
              </a:spcAft>
            </a:pPr>
            <a:endParaRPr lang="ru-RU" altLang="ru-RU" sz="2000" dirty="0">
              <a:latin typeface="Arial" panose="020B0604020202020204" pitchFamily="34" charset="0"/>
            </a:endParaRPr>
          </a:p>
        </p:txBody>
      </p:sp>
      <p:sp>
        <p:nvSpPr>
          <p:cNvPr id="12" name="Rectangle 1"/>
          <p:cNvSpPr>
            <a:spLocks noChangeArrowheads="1"/>
          </p:cNvSpPr>
          <p:nvPr/>
        </p:nvSpPr>
        <p:spPr bwMode="auto">
          <a:xfrm>
            <a:off x="0" y="-70149"/>
            <a:ext cx="65" cy="597499"/>
          </a:xfrm>
          <a:prstGeom prst="rect">
            <a:avLst/>
          </a:prstGeom>
          <a:solidFill>
            <a:srgbClr val="F3F4F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44797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1" y="0"/>
            <a:ext cx="12192000" cy="6088585"/>
          </a:xfrm>
          <a:prstGeom prst="rect">
            <a:avLst/>
          </a:prstGeom>
          <a:solidFill>
            <a:srgbClr val="33CCF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p>
        </p:txBody>
      </p:sp>
      <p:sp>
        <p:nvSpPr>
          <p:cNvPr id="14" name="Прямоугольник 13"/>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a:p>
        </p:txBody>
      </p:sp>
      <p:sp>
        <p:nvSpPr>
          <p:cNvPr id="15" name="Прямоугольник 14"/>
          <p:cNvSpPr/>
          <p:nvPr/>
        </p:nvSpPr>
        <p:spPr>
          <a:xfrm>
            <a:off x="11483008" y="6190828"/>
            <a:ext cx="508796" cy="278859"/>
          </a:xfrm>
          <a:prstGeom prst="rect">
            <a:avLst/>
          </a:prstGeom>
        </p:spPr>
        <p:txBody>
          <a:bodyPr wrap="square">
            <a:spAutoFit/>
          </a:bodyPr>
          <a:lstStyle/>
          <a:p>
            <a:pPr algn="ctr">
              <a:lnSpc>
                <a:spcPct val="101000"/>
              </a:lnSpc>
              <a:spcAft>
                <a:spcPts val="800"/>
              </a:spcAft>
            </a:pPr>
            <a:r>
              <a:rPr lang="ru-RU" sz="12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15</a:t>
            </a:r>
          </a:p>
        </p:txBody>
      </p:sp>
      <p:sp>
        <p:nvSpPr>
          <p:cNvPr id="16" name="Прямоугольник 15"/>
          <p:cNvSpPr/>
          <p:nvPr/>
        </p:nvSpPr>
        <p:spPr>
          <a:xfrm>
            <a:off x="1186774" y="149027"/>
            <a:ext cx="9922214" cy="1091075"/>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p>
        </p:txBody>
      </p:sp>
      <p:sp>
        <p:nvSpPr>
          <p:cNvPr id="17" name="Прямоугольник 16"/>
          <p:cNvSpPr/>
          <p:nvPr/>
        </p:nvSpPr>
        <p:spPr>
          <a:xfrm>
            <a:off x="1494818" y="325045"/>
            <a:ext cx="9202366" cy="646331"/>
          </a:xfrm>
          <a:prstGeom prst="rect">
            <a:avLst/>
          </a:prstGeom>
        </p:spPr>
        <p:txBody>
          <a:bodyPr wrap="square">
            <a:spAutoFit/>
          </a:bodyPr>
          <a:lstStyle/>
          <a:p>
            <a:pPr lvl="0" algn="just" eaLnBrk="0" fontAlgn="base" hangingPunct="0">
              <a:spcBef>
                <a:spcPct val="0"/>
              </a:spcBef>
              <a:spcAft>
                <a:spcPct val="0"/>
              </a:spcAft>
            </a:pPr>
            <a:r>
              <a:rPr lang="ru-RU" dirty="0"/>
              <a:t>Вообще-то, если целевой и текущий документы находятся в одной директории, можно просто указать имя целевого файла без указания директории:</a:t>
            </a:r>
            <a:endParaRPr lang="ru-RU" altLang="ru-RU" dirty="0">
              <a:latin typeface="Arial" panose="020B0604020202020204" pitchFamily="34" charset="0"/>
            </a:endParaRPr>
          </a:p>
        </p:txBody>
      </p:sp>
      <p:sp>
        <p:nvSpPr>
          <p:cNvPr id="18" name="Прямоугольник 17"/>
          <p:cNvSpPr/>
          <p:nvPr/>
        </p:nvSpPr>
        <p:spPr>
          <a:xfrm>
            <a:off x="1923545" y="1276917"/>
            <a:ext cx="6681829" cy="523220"/>
          </a:xfrm>
          <a:prstGeom prst="rect">
            <a:avLst/>
          </a:prstGeom>
        </p:spPr>
        <p:txBody>
          <a:bodyPr wrap="none">
            <a:spAutoFit/>
          </a:bodyPr>
          <a:lstStyle/>
          <a:p>
            <a:r>
              <a:rPr lang="en-US" sz="2800" b="1" dirty="0"/>
              <a:t>&lt;a </a:t>
            </a:r>
            <a:r>
              <a:rPr lang="en-US" sz="2800" b="1" dirty="0" err="1"/>
              <a:t>href</a:t>
            </a:r>
            <a:r>
              <a:rPr lang="en-US" sz="2800" b="1" dirty="0"/>
              <a:t>="portfolio.html"&gt;</a:t>
            </a:r>
            <a:r>
              <a:rPr lang="en-US" sz="2800" b="1" dirty="0" err="1"/>
              <a:t>Текст</a:t>
            </a:r>
            <a:r>
              <a:rPr lang="en-US" sz="2800" b="1" dirty="0"/>
              <a:t> </a:t>
            </a:r>
            <a:r>
              <a:rPr lang="en-US" sz="2800" b="1" dirty="0" err="1"/>
              <a:t>ссылки</a:t>
            </a:r>
            <a:r>
              <a:rPr lang="en-US" sz="2800" b="1" dirty="0"/>
              <a:t>&lt;/a&gt;</a:t>
            </a:r>
            <a:endParaRPr lang="ru-RU" sz="2800" b="1" dirty="0"/>
          </a:p>
        </p:txBody>
      </p:sp>
      <p:sp>
        <p:nvSpPr>
          <p:cNvPr id="19" name="Прямоугольник 18"/>
          <p:cNvSpPr/>
          <p:nvPr/>
        </p:nvSpPr>
        <p:spPr>
          <a:xfrm>
            <a:off x="1186774" y="2046456"/>
            <a:ext cx="9922214" cy="1071924"/>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p>
        </p:txBody>
      </p:sp>
      <p:sp>
        <p:nvSpPr>
          <p:cNvPr id="20" name="Прямоугольник 19"/>
          <p:cNvSpPr/>
          <p:nvPr/>
        </p:nvSpPr>
        <p:spPr>
          <a:xfrm>
            <a:off x="1402264" y="2107776"/>
            <a:ext cx="9491234" cy="707886"/>
          </a:xfrm>
          <a:prstGeom prst="rect">
            <a:avLst/>
          </a:prstGeom>
        </p:spPr>
        <p:txBody>
          <a:bodyPr wrap="square">
            <a:spAutoFit/>
          </a:bodyPr>
          <a:lstStyle/>
          <a:p>
            <a:pPr lvl="0" algn="just" eaLnBrk="0" fontAlgn="base" hangingPunct="0">
              <a:spcBef>
                <a:spcPct val="0"/>
              </a:spcBef>
              <a:spcAft>
                <a:spcPct val="0"/>
              </a:spcAft>
            </a:pPr>
            <a:r>
              <a:rPr lang="ru-RU" sz="2000" dirty="0"/>
              <a:t>Если целевой файл содержится в родительской папке относительно текущего документа, то ссылка запишется так:</a:t>
            </a:r>
            <a:endParaRPr lang="ru-RU" altLang="ru-RU" sz="2000" dirty="0">
              <a:latin typeface="Arial" panose="020B0604020202020204" pitchFamily="34" charset="0"/>
            </a:endParaRPr>
          </a:p>
        </p:txBody>
      </p:sp>
      <p:sp>
        <p:nvSpPr>
          <p:cNvPr id="21" name="Прямоугольник 20"/>
          <p:cNvSpPr/>
          <p:nvPr/>
        </p:nvSpPr>
        <p:spPr>
          <a:xfrm>
            <a:off x="1923544" y="3339959"/>
            <a:ext cx="8707589" cy="523220"/>
          </a:xfrm>
          <a:prstGeom prst="rect">
            <a:avLst/>
          </a:prstGeom>
        </p:spPr>
        <p:txBody>
          <a:bodyPr wrap="square">
            <a:spAutoFit/>
          </a:bodyPr>
          <a:lstStyle/>
          <a:p>
            <a:r>
              <a:rPr lang="en-US" sz="2800" b="1" dirty="0"/>
              <a:t>&lt;a </a:t>
            </a:r>
            <a:r>
              <a:rPr lang="en-US" sz="2800" b="1" dirty="0" err="1"/>
              <a:t>href</a:t>
            </a:r>
            <a:r>
              <a:rPr lang="en-US" sz="2800" b="1" dirty="0"/>
              <a:t>="../index.html"&gt;</a:t>
            </a:r>
            <a:r>
              <a:rPr lang="ru-RU" sz="2800" b="1" dirty="0"/>
              <a:t>Текст ссылки&lt;/</a:t>
            </a:r>
            <a:r>
              <a:rPr lang="en-US" sz="2800" b="1" dirty="0"/>
              <a:t>a&gt;</a:t>
            </a:r>
            <a:endParaRPr lang="ru-RU" sz="2800" b="1" dirty="0"/>
          </a:p>
        </p:txBody>
      </p:sp>
      <p:sp>
        <p:nvSpPr>
          <p:cNvPr id="25" name="Прямоугольник 24"/>
          <p:cNvSpPr/>
          <p:nvPr/>
        </p:nvSpPr>
        <p:spPr>
          <a:xfrm>
            <a:off x="1186774" y="4060334"/>
            <a:ext cx="9922214" cy="1293545"/>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p>
        </p:txBody>
      </p:sp>
      <p:sp>
        <p:nvSpPr>
          <p:cNvPr id="26" name="Прямоугольник 25"/>
          <p:cNvSpPr/>
          <p:nvPr/>
        </p:nvSpPr>
        <p:spPr>
          <a:xfrm>
            <a:off x="1350384" y="4146313"/>
            <a:ext cx="9491234" cy="1015663"/>
          </a:xfrm>
          <a:prstGeom prst="rect">
            <a:avLst/>
          </a:prstGeom>
        </p:spPr>
        <p:txBody>
          <a:bodyPr wrap="square">
            <a:spAutoFit/>
          </a:bodyPr>
          <a:lstStyle/>
          <a:p>
            <a:pPr lvl="0" algn="just" eaLnBrk="0" fontAlgn="base" hangingPunct="0">
              <a:spcBef>
                <a:spcPct val="0"/>
              </a:spcBef>
              <a:spcAft>
                <a:spcPct val="0"/>
              </a:spcAft>
            </a:pPr>
            <a:r>
              <a:rPr lang="ru-RU" sz="2000" dirty="0"/>
              <a:t>А вот если файлы располагаются далеко друг от друга, а сайт содержит разветвлённую структуру папок, относительный путь может быть записан с использованием сразу нескольких обозначений для перемещения по директориям:</a:t>
            </a:r>
            <a:endParaRPr lang="ru-RU" altLang="ru-RU" sz="2000" dirty="0">
              <a:latin typeface="Arial" panose="020B0604020202020204" pitchFamily="34" charset="0"/>
            </a:endParaRPr>
          </a:p>
        </p:txBody>
      </p:sp>
      <p:sp>
        <p:nvSpPr>
          <p:cNvPr id="27" name="Прямоугольник 26"/>
          <p:cNvSpPr/>
          <p:nvPr/>
        </p:nvSpPr>
        <p:spPr>
          <a:xfrm>
            <a:off x="1923543" y="5551034"/>
            <a:ext cx="8707589" cy="523220"/>
          </a:xfrm>
          <a:prstGeom prst="rect">
            <a:avLst/>
          </a:prstGeom>
        </p:spPr>
        <p:txBody>
          <a:bodyPr wrap="square">
            <a:spAutoFit/>
          </a:bodyPr>
          <a:lstStyle/>
          <a:p>
            <a:r>
              <a:rPr lang="en-US" sz="2800" b="1" dirty="0"/>
              <a:t>&lt;a </a:t>
            </a:r>
            <a:r>
              <a:rPr lang="en-US" sz="2800" b="1" dirty="0" err="1"/>
              <a:t>href</a:t>
            </a:r>
            <a:r>
              <a:rPr lang="en-US" sz="2800" b="1" dirty="0"/>
              <a:t>="../index.html"&gt;</a:t>
            </a:r>
            <a:r>
              <a:rPr lang="ru-RU" sz="2800" b="1" dirty="0"/>
              <a:t>Текст ссылки&lt;/</a:t>
            </a:r>
            <a:r>
              <a:rPr lang="en-US" sz="2800" b="1" dirty="0"/>
              <a:t>a&gt;</a:t>
            </a:r>
            <a:endParaRPr lang="ru-RU" sz="2800" b="1" dirty="0"/>
          </a:p>
        </p:txBody>
      </p:sp>
      <p:sp>
        <p:nvSpPr>
          <p:cNvPr id="28" name="Прямоугольник 27"/>
          <p:cNvSpPr/>
          <p:nvPr/>
        </p:nvSpPr>
        <p:spPr>
          <a:xfrm>
            <a:off x="1186774" y="6174909"/>
            <a:ext cx="10087588" cy="646331"/>
          </a:xfrm>
          <a:prstGeom prst="rect">
            <a:avLst/>
          </a:prstGeom>
        </p:spPr>
        <p:txBody>
          <a:bodyPr wrap="square">
            <a:spAutoFit/>
          </a:bodyPr>
          <a:lstStyle/>
          <a:p>
            <a:r>
              <a:rPr lang="ru-RU" dirty="0">
                <a:solidFill>
                  <a:srgbClr val="222222"/>
                </a:solidFill>
                <a:latin typeface="Roboto"/>
              </a:rPr>
              <a:t>Но в таких структурах лучше записывать путь относительно корневой директории сайта, чтобы не запутаться при записи пути относительно текущей страницы.</a:t>
            </a:r>
            <a:endParaRPr lang="ru-RU" dirty="0"/>
          </a:p>
        </p:txBody>
      </p:sp>
    </p:spTree>
    <p:extLst>
      <p:ext uri="{BB962C8B-B14F-4D97-AF65-F5344CB8AC3E}">
        <p14:creationId xmlns:p14="http://schemas.microsoft.com/office/powerpoint/2010/main" val="3226573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848CB6F9-3BEA-CCD0-A933-D59960CA96DE}"/>
              </a:ext>
            </a:extLst>
          </p:cNvPr>
          <p:cNvSpPr/>
          <p:nvPr/>
        </p:nvSpPr>
        <p:spPr>
          <a:xfrm flipH="1">
            <a:off x="1" y="1037992"/>
            <a:ext cx="5948126" cy="4889085"/>
          </a:xfrm>
          <a:prstGeom prst="rect">
            <a:avLst/>
          </a:prstGeom>
          <a:solidFill>
            <a:srgbClr val="444444">
              <a:alpha val="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a:extLst>
              <a:ext uri="{FF2B5EF4-FFF2-40B4-BE49-F238E27FC236}">
                <a16:creationId xmlns:a16="http://schemas.microsoft.com/office/drawing/2014/main" id="{A7C0683D-8C63-EE6A-F43C-1F8FCFCF7C8A}"/>
              </a:ext>
            </a:extLst>
          </p:cNvPr>
          <p:cNvSpPr/>
          <p:nvPr/>
        </p:nvSpPr>
        <p:spPr>
          <a:xfrm>
            <a:off x="0" y="5927077"/>
            <a:ext cx="12192000" cy="93092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a:extLst>
              <a:ext uri="{FF2B5EF4-FFF2-40B4-BE49-F238E27FC236}">
                <a16:creationId xmlns:a16="http://schemas.microsoft.com/office/drawing/2014/main" id="{E1B368C1-E49A-EA67-9222-CAA9EBA21E35}"/>
              </a:ext>
            </a:extLst>
          </p:cNvPr>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9370794F-94A6-39FB-3165-9A84AF900938}"/>
              </a:ext>
            </a:extLst>
          </p:cNvPr>
          <p:cNvSpPr/>
          <p:nvPr/>
        </p:nvSpPr>
        <p:spPr>
          <a:xfrm>
            <a:off x="11483009" y="6190828"/>
            <a:ext cx="500346" cy="332912"/>
          </a:xfrm>
          <a:prstGeom prst="rect">
            <a:avLst/>
          </a:prstGeom>
        </p:spPr>
        <p:txBody>
          <a:bodyPr wrap="square">
            <a:spAutoFit/>
          </a:bodyPr>
          <a:lstStyle/>
          <a:p>
            <a:pP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16</a:t>
            </a:r>
          </a:p>
        </p:txBody>
      </p:sp>
      <p:sp>
        <p:nvSpPr>
          <p:cNvPr id="8" name="Прямоугольник 7">
            <a:extLst>
              <a:ext uri="{FF2B5EF4-FFF2-40B4-BE49-F238E27FC236}">
                <a16:creationId xmlns:a16="http://schemas.microsoft.com/office/drawing/2014/main" id="{0024836B-22F9-AA9E-97F7-055DB0DA76A8}"/>
              </a:ext>
            </a:extLst>
          </p:cNvPr>
          <p:cNvSpPr/>
          <p:nvPr/>
        </p:nvSpPr>
        <p:spPr>
          <a:xfrm>
            <a:off x="609600" y="1220377"/>
            <a:ext cx="4728927" cy="4247317"/>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222222"/>
                </a:solidFill>
                <a:effectLst/>
                <a:latin typeface="Roboto" panose="02000000000000000000" pitchFamily="2" charset="0"/>
              </a:rPr>
              <a:t>Гиперссылки могут быть не только внешними, но и внутренними. Внешние ссылки ведут за пределы текущей </a:t>
            </a:r>
            <a:r>
              <a:rPr kumimoji="0" lang="ru-RU" altLang="ru-RU" b="0" i="0" u="none" strike="noStrike" cap="none" normalizeH="0" baseline="0" dirty="0" err="1">
                <a:ln>
                  <a:noFill/>
                </a:ln>
                <a:solidFill>
                  <a:srgbClr val="222222"/>
                </a:solidFill>
                <a:effectLst/>
                <a:latin typeface="Roboto" panose="02000000000000000000" pitchFamily="2" charset="0"/>
              </a:rPr>
              <a:t>html</a:t>
            </a:r>
            <a:r>
              <a:rPr kumimoji="0" lang="ru-RU" altLang="ru-RU" b="0" i="0" u="none" strike="noStrike" cap="none" normalizeH="0" baseline="0" dirty="0">
                <a:ln>
                  <a:noFill/>
                </a:ln>
                <a:solidFill>
                  <a:srgbClr val="222222"/>
                </a:solidFill>
                <a:effectLst/>
                <a:latin typeface="Roboto" panose="02000000000000000000" pitchFamily="2" charset="0"/>
              </a:rPr>
              <a:t>-страницы — на другую страницу или сайт, а внутренние ссылаются на различные места этой же страницы.</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222222"/>
                </a:solidFill>
                <a:effectLst/>
                <a:latin typeface="Roboto" panose="02000000000000000000" pitchFamily="2" charset="0"/>
              </a:rPr>
              <a:t>Это бывает полезно, когда на странице слишком много текста. В этом случае содержимое страницы можно поделить на разделы (фрагменты) и задать каждому элементу, с которого начинается новый раздел, уникальное имя, которое прописывается в атрибуте </a:t>
            </a:r>
            <a:r>
              <a:rPr kumimoji="0" lang="ru-RU" altLang="ru-RU" b="0" i="0" u="none" strike="noStrike" cap="none" normalizeH="0" baseline="0" dirty="0" err="1">
                <a:ln>
                  <a:noFill/>
                </a:ln>
                <a:solidFill>
                  <a:srgbClr val="000000"/>
                </a:solidFill>
                <a:effectLst/>
                <a:latin typeface="JetBrains Mono"/>
              </a:rPr>
              <a:t>id</a:t>
            </a:r>
            <a:r>
              <a:rPr kumimoji="0" lang="ru-RU" altLang="ru-RU" b="0" i="0" u="none" strike="noStrike" cap="none" normalizeH="0" baseline="0" dirty="0">
                <a:ln>
                  <a:noFill/>
                </a:ln>
                <a:solidFill>
                  <a:srgbClr val="222222"/>
                </a:solidFill>
                <a:effectLst/>
                <a:latin typeface="Roboto" panose="02000000000000000000" pitchFamily="2" charset="0"/>
              </a:rPr>
              <a:t> соответствующего элемента.</a:t>
            </a:r>
            <a:endParaRPr kumimoji="0" lang="ru-RU" altLang="ru-RU" b="0" i="0" u="none" strike="noStrike" cap="none" normalizeH="0" baseline="0" dirty="0">
              <a:ln>
                <a:noFill/>
              </a:ln>
              <a:solidFill>
                <a:schemeClr val="tx1"/>
              </a:solidFill>
              <a:effectLst/>
              <a:latin typeface="Arial" panose="020B0604020202020204" pitchFamily="34" charset="0"/>
            </a:endParaRPr>
          </a:p>
        </p:txBody>
      </p:sp>
      <p:sp>
        <p:nvSpPr>
          <p:cNvPr id="10" name="Прямоугольник 9">
            <a:extLst>
              <a:ext uri="{FF2B5EF4-FFF2-40B4-BE49-F238E27FC236}">
                <a16:creationId xmlns:a16="http://schemas.microsoft.com/office/drawing/2014/main" id="{9C15B584-88B6-79BE-B8AE-94BAE1BBCE3E}"/>
              </a:ext>
            </a:extLst>
          </p:cNvPr>
          <p:cNvSpPr/>
          <p:nvPr/>
        </p:nvSpPr>
        <p:spPr>
          <a:xfrm>
            <a:off x="6174781" y="385876"/>
            <a:ext cx="5770076" cy="1754326"/>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222222"/>
                </a:solidFill>
                <a:effectLst/>
                <a:latin typeface="Roboto" panose="02000000000000000000" pitchFamily="2" charset="0"/>
              </a:rPr>
              <a:t>После этого, чтобы создать ссылку на соответствующий раздел, нужно просто указать в атрибуте </a:t>
            </a:r>
            <a:r>
              <a:rPr kumimoji="0" lang="ru-RU" altLang="ru-RU" b="0" i="0" u="none" strike="noStrike" cap="none" normalizeH="0" baseline="0" dirty="0" err="1">
                <a:ln>
                  <a:noFill/>
                </a:ln>
                <a:solidFill>
                  <a:srgbClr val="000000"/>
                </a:solidFill>
                <a:effectLst/>
                <a:latin typeface="JetBrains Mono"/>
              </a:rPr>
              <a:t>href</a:t>
            </a:r>
            <a:r>
              <a:rPr kumimoji="0" lang="ru-RU" altLang="ru-RU" b="0" i="0" u="none" strike="noStrike" cap="none" normalizeH="0" baseline="0" dirty="0">
                <a:ln>
                  <a:noFill/>
                </a:ln>
                <a:solidFill>
                  <a:srgbClr val="222222"/>
                </a:solidFill>
                <a:effectLst/>
                <a:latin typeface="Roboto" panose="02000000000000000000" pitchFamily="2" charset="0"/>
              </a:rPr>
              <a:t> тега </a:t>
            </a:r>
            <a:r>
              <a:rPr kumimoji="0" lang="ru-RU" altLang="ru-RU" b="0" i="0" u="none" strike="noStrike" cap="none" normalizeH="0" baseline="0" dirty="0">
                <a:ln>
                  <a:noFill/>
                </a:ln>
                <a:solidFill>
                  <a:srgbClr val="000000"/>
                </a:solidFill>
                <a:effectLst/>
                <a:latin typeface="JetBrains Mono"/>
              </a:rPr>
              <a:t>&lt;a&gt;</a:t>
            </a:r>
            <a:r>
              <a:rPr kumimoji="0" lang="ru-RU" altLang="ru-RU" b="0" i="0" u="none" strike="noStrike" cap="none" normalizeH="0" baseline="0" dirty="0">
                <a:ln>
                  <a:noFill/>
                </a:ln>
                <a:solidFill>
                  <a:srgbClr val="222222"/>
                </a:solidFill>
                <a:effectLst/>
                <a:latin typeface="Roboto" panose="02000000000000000000" pitchFamily="2" charset="0"/>
              </a:rPr>
              <a:t> так называемый якорь — указатель на имя раздела (которое было задано в атрибуте </a:t>
            </a:r>
            <a:r>
              <a:rPr kumimoji="0" lang="ru-RU" altLang="ru-RU" b="0" i="0" u="none" strike="noStrike" cap="none" normalizeH="0" baseline="0" dirty="0" err="1">
                <a:ln>
                  <a:noFill/>
                </a:ln>
                <a:solidFill>
                  <a:srgbClr val="000000"/>
                </a:solidFill>
                <a:effectLst/>
                <a:latin typeface="JetBrains Mono"/>
              </a:rPr>
              <a:t>id</a:t>
            </a:r>
            <a:r>
              <a:rPr kumimoji="0" lang="ru-RU" altLang="ru-RU" b="0" i="0" u="none" strike="noStrike" cap="none" normalizeH="0" baseline="0" dirty="0">
                <a:ln>
                  <a:noFill/>
                </a:ln>
                <a:solidFill>
                  <a:srgbClr val="222222"/>
                </a:solidFill>
                <a:effectLst/>
                <a:latin typeface="Roboto" panose="02000000000000000000" pitchFamily="2" charset="0"/>
              </a:rPr>
              <a:t>). Перед именем раздела в указателе всегда ставится знак </a:t>
            </a:r>
            <a:r>
              <a:rPr kumimoji="0" lang="ru-RU" altLang="ru-RU" b="0" i="0" u="none" strike="noStrike" cap="none" normalizeH="0" baseline="0" dirty="0">
                <a:ln>
                  <a:noFill/>
                </a:ln>
                <a:solidFill>
                  <a:srgbClr val="000000"/>
                </a:solidFill>
                <a:effectLst/>
                <a:latin typeface="JetBrains Mono"/>
              </a:rPr>
              <a:t>#</a:t>
            </a:r>
            <a:r>
              <a:rPr kumimoji="0" lang="ru-RU" altLang="ru-RU" b="0" i="0" u="none" strike="noStrike" cap="none" normalizeH="0" baseline="0" dirty="0">
                <a:ln>
                  <a:noFill/>
                </a:ln>
                <a:solidFill>
                  <a:srgbClr val="222222"/>
                </a:solidFill>
                <a:effectLst/>
                <a:latin typeface="Roboto" panose="02000000000000000000" pitchFamily="2" charset="0"/>
              </a:rPr>
              <a:t>.</a:t>
            </a:r>
            <a:r>
              <a:rPr kumimoji="0" lang="ru-RU" altLang="ru-RU" b="0" i="0" u="none" strike="noStrike" cap="none" normalizeH="0" baseline="0" dirty="0">
                <a:ln>
                  <a:noFill/>
                </a:ln>
                <a:solidFill>
                  <a:schemeClr val="tx1"/>
                </a:solidFill>
                <a:effectLst/>
              </a:rPr>
              <a:t> </a:t>
            </a:r>
            <a:endParaRPr kumimoji="0" lang="ru-RU" altLang="ru-RU" b="0" i="0" u="none" strike="noStrike" cap="none" normalizeH="0" baseline="0" dirty="0">
              <a:ln>
                <a:noFill/>
              </a:ln>
              <a:solidFill>
                <a:schemeClr val="tx1"/>
              </a:solidFill>
              <a:effectLst/>
              <a:latin typeface="Arial" panose="020B0604020202020204" pitchFamily="34" charset="0"/>
            </a:endParaRPr>
          </a:p>
        </p:txBody>
      </p:sp>
      <p:sp>
        <p:nvSpPr>
          <p:cNvPr id="11" name="Прямоугольник 10">
            <a:extLst>
              <a:ext uri="{FF2B5EF4-FFF2-40B4-BE49-F238E27FC236}">
                <a16:creationId xmlns:a16="http://schemas.microsoft.com/office/drawing/2014/main" id="{843EB764-8AF5-34EC-B885-BADE1491FC7F}"/>
              </a:ext>
            </a:extLst>
          </p:cNvPr>
          <p:cNvSpPr/>
          <p:nvPr/>
        </p:nvSpPr>
        <p:spPr>
          <a:xfrm>
            <a:off x="-17842" y="-12483"/>
            <a:ext cx="5965969" cy="10411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a:extLst>
              <a:ext uri="{FF2B5EF4-FFF2-40B4-BE49-F238E27FC236}">
                <a16:creationId xmlns:a16="http://schemas.microsoft.com/office/drawing/2014/main" id="{BFB1C67E-74A0-1F1A-73F9-65895DF3FB8A}"/>
              </a:ext>
            </a:extLst>
          </p:cNvPr>
          <p:cNvSpPr/>
          <p:nvPr/>
        </p:nvSpPr>
        <p:spPr>
          <a:xfrm>
            <a:off x="6719306" y="2244080"/>
            <a:ext cx="4795352" cy="830997"/>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rgbClr val="222222"/>
                </a:solidFill>
                <a:effectLst/>
                <a:latin typeface="JetBrains Mono"/>
              </a:rPr>
              <a:t>&lt;a </a:t>
            </a:r>
            <a:r>
              <a:rPr kumimoji="0" lang="ru-RU" altLang="ru-RU" sz="2400" b="1" i="0" u="none" strike="noStrike" cap="none" normalizeH="0" baseline="0" dirty="0" err="1">
                <a:ln>
                  <a:noFill/>
                </a:ln>
                <a:solidFill>
                  <a:srgbClr val="222222"/>
                </a:solidFill>
                <a:effectLst/>
                <a:latin typeface="JetBrains Mono"/>
              </a:rPr>
              <a:t>href</a:t>
            </a:r>
            <a:r>
              <a:rPr kumimoji="0" lang="ru-RU" altLang="ru-RU" sz="2400" b="1" i="0" u="none" strike="noStrike" cap="none" normalizeH="0" baseline="0" dirty="0">
                <a:ln>
                  <a:noFill/>
                </a:ln>
                <a:solidFill>
                  <a:srgbClr val="222222"/>
                </a:solidFill>
                <a:effectLst/>
                <a:latin typeface="JetBrains Mono"/>
              </a:rPr>
              <a:t>="#part1"&gt;Текст ссылки&lt;/a&gt;</a:t>
            </a:r>
            <a:endParaRPr kumimoji="0" lang="ru-RU" altLang="ru-RU" sz="20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rgbClr val="222222"/>
                </a:solidFill>
                <a:effectLst/>
                <a:latin typeface="JetBrains Mono"/>
              </a:rPr>
              <a:t>&lt;h2 </a:t>
            </a:r>
            <a:r>
              <a:rPr kumimoji="0" lang="ru-RU" altLang="ru-RU" sz="2400" b="1" i="0" u="none" strike="noStrike" cap="none" normalizeH="0" baseline="0" dirty="0" err="1">
                <a:ln>
                  <a:noFill/>
                </a:ln>
                <a:solidFill>
                  <a:srgbClr val="222222"/>
                </a:solidFill>
                <a:effectLst/>
                <a:latin typeface="JetBrains Mono"/>
              </a:rPr>
              <a:t>id</a:t>
            </a:r>
            <a:r>
              <a:rPr kumimoji="0" lang="ru-RU" altLang="ru-RU" sz="2400" b="1" i="0" u="none" strike="noStrike" cap="none" normalizeH="0" baseline="0" dirty="0">
                <a:ln>
                  <a:noFill/>
                </a:ln>
                <a:solidFill>
                  <a:srgbClr val="222222"/>
                </a:solidFill>
                <a:effectLst/>
                <a:latin typeface="JetBrains Mono"/>
              </a:rPr>
              <a:t>="part1"&gt;Часть 1&lt;/h2&gt;</a:t>
            </a:r>
            <a:endParaRPr kumimoji="0" lang="ru-RU" altLang="ru-RU" sz="3600" b="1" i="0" u="none" strike="noStrike" cap="none" normalizeH="0" baseline="0" dirty="0">
              <a:ln>
                <a:noFill/>
              </a:ln>
              <a:solidFill>
                <a:schemeClr val="tx1"/>
              </a:solidFill>
              <a:effectLst/>
              <a:latin typeface="Arial" panose="020B0604020202020204" pitchFamily="34" charset="0"/>
            </a:endParaRPr>
          </a:p>
        </p:txBody>
      </p:sp>
      <p:sp>
        <p:nvSpPr>
          <p:cNvPr id="16" name="Прямоугольник 15">
            <a:extLst>
              <a:ext uri="{FF2B5EF4-FFF2-40B4-BE49-F238E27FC236}">
                <a16:creationId xmlns:a16="http://schemas.microsoft.com/office/drawing/2014/main" id="{2DE9A860-29E5-5841-4333-C152ECD829AE}"/>
              </a:ext>
            </a:extLst>
          </p:cNvPr>
          <p:cNvSpPr/>
          <p:nvPr/>
        </p:nvSpPr>
        <p:spPr>
          <a:xfrm>
            <a:off x="6243875" y="3294975"/>
            <a:ext cx="5770076" cy="1477328"/>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a:ln>
                  <a:noFill/>
                </a:ln>
                <a:solidFill>
                  <a:srgbClr val="222222"/>
                </a:solidFill>
                <a:effectLst/>
                <a:latin typeface="Roboto" panose="02000000000000000000" pitchFamily="2" charset="0"/>
              </a:rPr>
              <a:t>Если нужно создать ссылку с одной страницы сайта на определённый раздел другой страницы, то необходимо задать </a:t>
            </a:r>
            <a:r>
              <a:rPr kumimoji="0" lang="ru-RU" altLang="ru-RU" b="0" i="0" u="none" strike="noStrike" cap="none" normalizeH="0" baseline="0" dirty="0" err="1">
                <a:ln>
                  <a:noFill/>
                </a:ln>
                <a:solidFill>
                  <a:srgbClr val="000000"/>
                </a:solidFill>
                <a:effectLst/>
                <a:latin typeface="JetBrains Mono"/>
              </a:rPr>
              <a:t>id</a:t>
            </a:r>
            <a:r>
              <a:rPr kumimoji="0" lang="ru-RU" altLang="ru-RU" b="0" i="0" u="none" strike="noStrike" cap="none" normalizeH="0" baseline="0" dirty="0">
                <a:ln>
                  <a:noFill/>
                </a:ln>
                <a:solidFill>
                  <a:srgbClr val="222222"/>
                </a:solidFill>
                <a:effectLst/>
                <a:latin typeface="Roboto" panose="02000000000000000000" pitchFamily="2" charset="0"/>
              </a:rPr>
              <a:t> для этого раздела страницы, а затем добавить его к абсолютному адресу ссылки:</a:t>
            </a:r>
            <a:r>
              <a:rPr kumimoji="0" lang="ru-RU" altLang="ru-RU" b="0" i="0" u="none" strike="noStrike" cap="none" normalizeH="0" baseline="0" dirty="0">
                <a:ln>
                  <a:noFill/>
                </a:ln>
                <a:solidFill>
                  <a:schemeClr val="tx1"/>
                </a:solidFill>
                <a:effectLst/>
              </a:rPr>
              <a:t> </a:t>
            </a:r>
            <a:endParaRPr kumimoji="0" lang="ru-RU" altLang="ru-RU" b="0" i="0" u="none" strike="noStrike" cap="none" normalizeH="0" baseline="0" dirty="0">
              <a:ln>
                <a:noFill/>
              </a:ln>
              <a:solidFill>
                <a:schemeClr val="tx1"/>
              </a:solidFill>
              <a:effectLst/>
              <a:latin typeface="Arial" panose="020B0604020202020204" pitchFamily="34" charset="0"/>
            </a:endParaRPr>
          </a:p>
        </p:txBody>
      </p:sp>
      <p:sp>
        <p:nvSpPr>
          <p:cNvPr id="18" name="Прямоугольник 17">
            <a:extLst>
              <a:ext uri="{FF2B5EF4-FFF2-40B4-BE49-F238E27FC236}">
                <a16:creationId xmlns:a16="http://schemas.microsoft.com/office/drawing/2014/main" id="{8F8FFBB4-8D99-DFE8-C369-278DC3EEC815}"/>
              </a:ext>
            </a:extLst>
          </p:cNvPr>
          <p:cNvSpPr/>
          <p:nvPr/>
        </p:nvSpPr>
        <p:spPr>
          <a:xfrm>
            <a:off x="6522105" y="5224542"/>
            <a:ext cx="5350504" cy="33855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pt-BR" sz="1600" b="1" i="0" dirty="0">
                <a:solidFill>
                  <a:srgbClr val="222222"/>
                </a:solidFill>
                <a:effectLst/>
                <a:latin typeface="JetBrains Mono"/>
              </a:rPr>
              <a:t>&lt;a href="http://site.ru/main.html#part1"&gt;Текст ссылки&lt;/a&gt;</a:t>
            </a:r>
            <a:endParaRPr kumimoji="0" lang="ru-RU" altLang="ru-RU" sz="16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96652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84D8782E-C6EB-3620-8A84-5994B31B2354}"/>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5" name="Прямоугольник 4">
            <a:extLst>
              <a:ext uri="{FF2B5EF4-FFF2-40B4-BE49-F238E27FC236}">
                <a16:creationId xmlns:a16="http://schemas.microsoft.com/office/drawing/2014/main" id="{132E72C2-1C65-33B7-9A57-FBBA898DCE11}"/>
              </a:ext>
            </a:extLst>
          </p:cNvPr>
          <p:cNvSpPr/>
          <p:nvPr/>
        </p:nvSpPr>
        <p:spPr>
          <a:xfrm>
            <a:off x="5391" y="0"/>
            <a:ext cx="12204413" cy="6858000"/>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Объект 2">
            <a:extLst>
              <a:ext uri="{FF2B5EF4-FFF2-40B4-BE49-F238E27FC236}">
                <a16:creationId xmlns:a16="http://schemas.microsoft.com/office/drawing/2014/main" id="{9D25758B-7CF0-FD79-2F1F-ED5DF9DFF8C4}"/>
              </a:ext>
            </a:extLst>
          </p:cNvPr>
          <p:cNvSpPr txBox="1">
            <a:spLocks/>
          </p:cNvSpPr>
          <p:nvPr/>
        </p:nvSpPr>
        <p:spPr>
          <a:xfrm>
            <a:off x="4535504" y="2579092"/>
            <a:ext cx="2932095" cy="2753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1600" dirty="0">
              <a:latin typeface="Arial" panose="020B0604020202020204" pitchFamily="34" charset="0"/>
              <a:cs typeface="Arial" panose="020B0604020202020204" pitchFamily="34" charset="0"/>
            </a:endParaRPr>
          </a:p>
        </p:txBody>
      </p:sp>
      <p:sp>
        <p:nvSpPr>
          <p:cNvPr id="7" name="Прямоугольник 6">
            <a:extLst>
              <a:ext uri="{FF2B5EF4-FFF2-40B4-BE49-F238E27FC236}">
                <a16:creationId xmlns:a16="http://schemas.microsoft.com/office/drawing/2014/main" id="{0360A91D-FA58-781D-9E79-542F706DF9EB}"/>
              </a:ext>
            </a:extLst>
          </p:cNvPr>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a:extLst>
              <a:ext uri="{FF2B5EF4-FFF2-40B4-BE49-F238E27FC236}">
                <a16:creationId xmlns:a16="http://schemas.microsoft.com/office/drawing/2014/main" id="{4CB9D3E7-A70A-0537-E720-DAA56EDB1375}"/>
              </a:ext>
            </a:extLst>
          </p:cNvPr>
          <p:cNvSpPr/>
          <p:nvPr/>
        </p:nvSpPr>
        <p:spPr>
          <a:xfrm>
            <a:off x="11483009" y="6190828"/>
            <a:ext cx="500346" cy="332912"/>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18</a:t>
            </a:r>
          </a:p>
        </p:txBody>
      </p:sp>
      <p:sp>
        <p:nvSpPr>
          <p:cNvPr id="10" name="Прямоугольник 9">
            <a:extLst>
              <a:ext uri="{FF2B5EF4-FFF2-40B4-BE49-F238E27FC236}">
                <a16:creationId xmlns:a16="http://schemas.microsoft.com/office/drawing/2014/main" id="{5F449485-528B-D091-E592-89B3F56F2040}"/>
              </a:ext>
            </a:extLst>
          </p:cNvPr>
          <p:cNvSpPr/>
          <p:nvPr/>
        </p:nvSpPr>
        <p:spPr>
          <a:xfrm>
            <a:off x="1207470" y="2497852"/>
            <a:ext cx="9777059" cy="4274972"/>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a:extLst>
              <a:ext uri="{FF2B5EF4-FFF2-40B4-BE49-F238E27FC236}">
                <a16:creationId xmlns:a16="http://schemas.microsoft.com/office/drawing/2014/main" id="{5CBACE9D-6B11-5C88-7936-8357C3DE2BA1}"/>
              </a:ext>
            </a:extLst>
          </p:cNvPr>
          <p:cNvSpPr/>
          <p:nvPr/>
        </p:nvSpPr>
        <p:spPr>
          <a:xfrm>
            <a:off x="1376244" y="2711908"/>
            <a:ext cx="9457314" cy="4154984"/>
          </a:xfrm>
          <a:prstGeom prst="rect">
            <a:avLst/>
          </a:prstGeom>
        </p:spPr>
        <p:txBody>
          <a:bodyPr wrap="square">
            <a:spAutoFit/>
          </a:bodyPr>
          <a:lstStyle/>
          <a:p>
            <a:pPr algn="just" rtl="0">
              <a:buFont typeface="Arial" panose="020B0604020202020204" pitchFamily="34" charset="0"/>
              <a:buChar char="•"/>
            </a:pPr>
            <a:r>
              <a:rPr lang="ru-RU" sz="2400" b="0" i="0" dirty="0">
                <a:solidFill>
                  <a:srgbClr val="222222"/>
                </a:solidFill>
                <a:effectLst/>
                <a:latin typeface="Roboto" panose="02000000000000000000" pitchFamily="2" charset="0"/>
              </a:rPr>
              <a:t> Перемести папку </a:t>
            </a:r>
            <a:r>
              <a:rPr lang="ru-RU" sz="2400" b="0" i="0" dirty="0" err="1">
                <a:solidFill>
                  <a:srgbClr val="222222"/>
                </a:solidFill>
                <a:effectLst/>
                <a:latin typeface="Roboto" panose="02000000000000000000" pitchFamily="2" charset="0"/>
              </a:rPr>
              <a:t>Examples</a:t>
            </a:r>
            <a:r>
              <a:rPr lang="ru-RU" sz="2400" b="0" i="0" dirty="0">
                <a:solidFill>
                  <a:srgbClr val="222222"/>
                </a:solidFill>
                <a:effectLst/>
                <a:latin typeface="Roboto" panose="02000000000000000000" pitchFamily="2" charset="0"/>
              </a:rPr>
              <a:t> в папку с твоей первой веб-страницей.</a:t>
            </a:r>
          </a:p>
          <a:p>
            <a:pPr algn="just" rtl="0">
              <a:buFont typeface="Arial" panose="020B0604020202020204" pitchFamily="34" charset="0"/>
              <a:buChar char="•"/>
            </a:pPr>
            <a:r>
              <a:rPr lang="ru-RU" sz="2400" b="0" i="0" dirty="0">
                <a:solidFill>
                  <a:srgbClr val="222222"/>
                </a:solidFill>
                <a:effectLst/>
                <a:latin typeface="Roboto" panose="02000000000000000000" pitchFamily="2" charset="0"/>
              </a:rPr>
              <a:t> Открой редактор </a:t>
            </a:r>
            <a:r>
              <a:rPr lang="ru-RU" sz="2400" b="0" i="0" dirty="0" err="1">
                <a:solidFill>
                  <a:srgbClr val="222222"/>
                </a:solidFill>
                <a:effectLst/>
                <a:latin typeface="Roboto" panose="02000000000000000000" pitchFamily="2" charset="0"/>
              </a:rPr>
              <a:t>Brackets</a:t>
            </a:r>
            <a:r>
              <a:rPr lang="ru-RU" sz="2400" b="0" i="0" dirty="0">
                <a:solidFill>
                  <a:srgbClr val="222222"/>
                </a:solidFill>
                <a:effectLst/>
                <a:latin typeface="Roboto" panose="02000000000000000000" pitchFamily="2" charset="0"/>
              </a:rPr>
              <a:t>, а в нём директорию с твоей первой веб-страницей.</a:t>
            </a:r>
          </a:p>
          <a:p>
            <a:pPr algn="just" rtl="0">
              <a:buFont typeface="Arial" panose="020B0604020202020204" pitchFamily="34" charset="0"/>
              <a:buChar char="•"/>
            </a:pPr>
            <a:r>
              <a:rPr lang="ru-RU" sz="2400" b="0" i="0" dirty="0">
                <a:solidFill>
                  <a:srgbClr val="222222"/>
                </a:solidFill>
                <a:effectLst/>
                <a:latin typeface="Roboto" panose="02000000000000000000" pitchFamily="2" charset="0"/>
              </a:rPr>
              <a:t> В файле index.html добавь в конце страницы новый подзаголовок с текстом </a:t>
            </a:r>
            <a:r>
              <a:rPr lang="ru-RU" sz="2400" b="1" i="0" dirty="0">
                <a:solidFill>
                  <a:srgbClr val="222222"/>
                </a:solidFill>
                <a:effectLst/>
                <a:latin typeface="Roboto" panose="02000000000000000000" pitchFamily="2" charset="0"/>
              </a:rPr>
              <a:t>Мои эксперименты</a:t>
            </a:r>
            <a:r>
              <a:rPr lang="ru-RU" sz="2400" b="0" i="0" dirty="0">
                <a:solidFill>
                  <a:srgbClr val="222222"/>
                </a:solidFill>
                <a:effectLst/>
                <a:latin typeface="Roboto" panose="02000000000000000000" pitchFamily="2" charset="0"/>
              </a:rPr>
              <a:t>.</a:t>
            </a:r>
          </a:p>
          <a:p>
            <a:pPr algn="just">
              <a:buFont typeface="Arial" panose="020B0604020202020204" pitchFamily="34" charset="0"/>
              <a:buChar char="•"/>
            </a:pPr>
            <a:r>
              <a:rPr lang="ru-RU" sz="2400" b="0" i="0" dirty="0">
                <a:solidFill>
                  <a:srgbClr val="222222"/>
                </a:solidFill>
                <a:effectLst/>
                <a:latin typeface="Roboto" panose="02000000000000000000" pitchFamily="2" charset="0"/>
              </a:rPr>
              <a:t> Под заголовком создай маркированный список с перечнем страниц, которые мы создавали в ходе экспериментов (не забывай про удобство использования сокращённых записей </a:t>
            </a:r>
            <a:r>
              <a:rPr lang="ru-RU" sz="2400" b="0" i="0" dirty="0" err="1">
                <a:solidFill>
                  <a:srgbClr val="222222"/>
                </a:solidFill>
                <a:effectLst/>
                <a:latin typeface="Roboto" panose="02000000000000000000" pitchFamily="2" charset="0"/>
              </a:rPr>
              <a:t>Emmet</a:t>
            </a:r>
            <a:r>
              <a:rPr lang="ru-RU" sz="2400" b="0" i="0" dirty="0">
                <a:solidFill>
                  <a:srgbClr val="222222"/>
                </a:solidFill>
                <a:effectLst/>
                <a:latin typeface="Roboto" panose="02000000000000000000" pitchFamily="2" charset="0"/>
              </a:rPr>
              <a:t>, в данном случае </a:t>
            </a:r>
            <a:r>
              <a:rPr kumimoji="0" lang="ru-RU" altLang="ru-RU" sz="2400" b="0" i="0" u="none" strike="noStrike" cap="none" normalizeH="0" baseline="0" dirty="0" err="1">
                <a:ln>
                  <a:noFill/>
                </a:ln>
                <a:solidFill>
                  <a:srgbClr val="000000"/>
                </a:solidFill>
                <a:effectLst/>
                <a:latin typeface="JetBrains Mono"/>
              </a:rPr>
              <a:t>ul</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err="1">
                <a:ln>
                  <a:noFill/>
                </a:ln>
                <a:solidFill>
                  <a:srgbClr val="000000"/>
                </a:solidFill>
                <a:effectLst/>
                <a:latin typeface="JetBrains Mono"/>
              </a:rPr>
              <a:t>li</a:t>
            </a:r>
            <a:r>
              <a:rPr kumimoji="0" lang="ru-RU" altLang="ru-RU" sz="2400" b="0" i="0" u="none" strike="noStrike" cap="none" normalizeH="0" baseline="0" dirty="0">
                <a:ln>
                  <a:noFill/>
                </a:ln>
                <a:solidFill>
                  <a:srgbClr val="000000"/>
                </a:solidFill>
                <a:effectLst/>
                <a:latin typeface="JetBrains Mono"/>
              </a:rPr>
              <a:t>*3</a:t>
            </a:r>
            <a:r>
              <a:rPr kumimoji="0" lang="ru-RU" altLang="ru-RU" sz="2400" b="0" i="0" u="none" strike="noStrike" cap="none" normalizeH="0" baseline="0" dirty="0">
                <a:ln>
                  <a:noFill/>
                </a:ln>
                <a:solidFill>
                  <a:srgbClr val="222222"/>
                </a:solidFill>
                <a:effectLst/>
                <a:latin typeface="Roboto" panose="02000000000000000000" pitchFamily="2" charset="0"/>
              </a:rPr>
              <a:t>):</a:t>
            </a:r>
            <a:r>
              <a:rPr kumimoji="0" lang="ru-RU" altLang="ru-RU" sz="2400" b="0" i="0" u="none" strike="noStrike" cap="none" normalizeH="0" baseline="0" dirty="0">
                <a:ln>
                  <a:noFill/>
                </a:ln>
                <a:solidFill>
                  <a:schemeClr val="tx1"/>
                </a:solidFill>
                <a:effectLst/>
              </a:rPr>
              <a:t> </a:t>
            </a:r>
            <a:endParaRPr kumimoji="0" lang="ru-RU" altLang="ru-RU" sz="2400" b="0" i="0" u="none" strike="noStrike" cap="none" normalizeH="0" baseline="0" dirty="0">
              <a:ln>
                <a:noFill/>
              </a:ln>
              <a:solidFill>
                <a:schemeClr val="tx1"/>
              </a:solidFill>
              <a:effectLst/>
              <a:latin typeface="Arial" panose="020B0604020202020204" pitchFamily="34" charset="0"/>
            </a:endParaRPr>
          </a:p>
          <a:p>
            <a:pPr algn="just" rtl="0">
              <a:buFont typeface="Arial" panose="020B0604020202020204" pitchFamily="34" charset="0"/>
              <a:buChar char="•"/>
            </a:pPr>
            <a:endParaRPr lang="ru-RU" sz="2400" b="0" i="0" dirty="0">
              <a:solidFill>
                <a:srgbClr val="222222"/>
              </a:solidFill>
              <a:effectLst/>
              <a:latin typeface="Roboto" panose="02000000000000000000" pitchFamily="2" charset="0"/>
            </a:endParaRPr>
          </a:p>
        </p:txBody>
      </p:sp>
      <p:sp>
        <p:nvSpPr>
          <p:cNvPr id="12" name="Прямоугольник 11">
            <a:extLst>
              <a:ext uri="{FF2B5EF4-FFF2-40B4-BE49-F238E27FC236}">
                <a16:creationId xmlns:a16="http://schemas.microsoft.com/office/drawing/2014/main" id="{3D1CDD78-1FE1-986B-5D4D-7EFF1019E953}"/>
              </a:ext>
            </a:extLst>
          </p:cNvPr>
          <p:cNvSpPr/>
          <p:nvPr/>
        </p:nvSpPr>
        <p:spPr>
          <a:xfrm>
            <a:off x="1234236" y="240675"/>
            <a:ext cx="9777059" cy="2016502"/>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Прямоугольник 12">
            <a:extLst>
              <a:ext uri="{FF2B5EF4-FFF2-40B4-BE49-F238E27FC236}">
                <a16:creationId xmlns:a16="http://schemas.microsoft.com/office/drawing/2014/main" id="{F23DFCE3-EDE0-CFAE-2935-89E16C0B01B6}"/>
              </a:ext>
            </a:extLst>
          </p:cNvPr>
          <p:cNvSpPr/>
          <p:nvPr/>
        </p:nvSpPr>
        <p:spPr>
          <a:xfrm>
            <a:off x="1329481" y="343669"/>
            <a:ext cx="9457314" cy="1477328"/>
          </a:xfrm>
          <a:prstGeom prst="rect">
            <a:avLst/>
          </a:prstGeom>
        </p:spPr>
        <p:txBody>
          <a:bodyPr wrap="square">
            <a:spAutoFit/>
          </a:bodyPr>
          <a:lstStyle/>
          <a:p>
            <a:r>
              <a:rPr lang="ru-RU" b="0" i="0" dirty="0">
                <a:solidFill>
                  <a:srgbClr val="222222"/>
                </a:solidFill>
                <a:effectLst/>
                <a:latin typeface="Roboto" panose="02000000000000000000" pitchFamily="2" charset="0"/>
              </a:rPr>
              <a:t>Теперь пришло время применить полученную информацию о создании гиперссылок на практике. Создадим на нашей первой веб-странице список со ссылками на страницы с нашими экспериментами. Получится некое меню навигации, благодаря которому можно будет быстро перемещаться по всем страницам и созданным нами примерам.</a:t>
            </a:r>
            <a:endParaRPr lang="ru-RU" dirty="0">
              <a:latin typeface="Arial" panose="020B0604020202020204" pitchFamily="34" charset="0"/>
              <a:cs typeface="Arial" panose="020B0604020202020204" pitchFamily="34" charset="0"/>
            </a:endParaRPr>
          </a:p>
        </p:txBody>
      </p:sp>
      <p:sp>
        <p:nvSpPr>
          <p:cNvPr id="14" name="Rectangle 1">
            <a:extLst>
              <a:ext uri="{FF2B5EF4-FFF2-40B4-BE49-F238E27FC236}">
                <a16:creationId xmlns:a16="http://schemas.microsoft.com/office/drawing/2014/main" id="{ED4DFCA6-58C7-ED95-2AA6-D59C90BCAA41}"/>
              </a:ext>
            </a:extLst>
          </p:cNvPr>
          <p:cNvSpPr>
            <a:spLocks noChangeArrowheads="1"/>
          </p:cNvSpPr>
          <p:nvPr/>
        </p:nvSpPr>
        <p:spPr bwMode="auto">
          <a:xfrm>
            <a:off x="6003634" y="43934"/>
            <a:ext cx="184731" cy="369332"/>
          </a:xfrm>
          <a:prstGeom prst="rect">
            <a:avLst/>
          </a:prstGeom>
          <a:solidFill>
            <a:srgbClr val="F3F4F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931123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19" name="Прямоугольник 18"/>
          <p:cNvSpPr/>
          <p:nvPr/>
        </p:nvSpPr>
        <p:spPr>
          <a:xfrm>
            <a:off x="5391" y="0"/>
            <a:ext cx="12204413" cy="6858000"/>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6" name="Объект 2"/>
          <p:cNvSpPr txBox="1">
            <a:spLocks/>
          </p:cNvSpPr>
          <p:nvPr/>
        </p:nvSpPr>
        <p:spPr>
          <a:xfrm>
            <a:off x="4535504" y="2579092"/>
            <a:ext cx="2932095" cy="2753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1600" dirty="0">
              <a:latin typeface="Arial" panose="020B0604020202020204" pitchFamily="34" charset="0"/>
              <a:cs typeface="Arial" panose="020B0604020202020204" pitchFamily="34" charset="0"/>
            </a:endParaRPr>
          </a:p>
        </p:txBody>
      </p:sp>
      <p:sp>
        <p:nvSpPr>
          <p:cNvPr id="29" name="Прямоугольник 28"/>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11483009" y="6190828"/>
            <a:ext cx="500346" cy="332912"/>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18</a:t>
            </a:r>
          </a:p>
        </p:txBody>
      </p:sp>
      <p:pic>
        <p:nvPicPr>
          <p:cNvPr id="4" name="Рисунок 3">
            <a:extLst>
              <a:ext uri="{FF2B5EF4-FFF2-40B4-BE49-F238E27FC236}">
                <a16:creationId xmlns:a16="http://schemas.microsoft.com/office/drawing/2014/main" id="{94CD0B5B-EA4C-89A4-AFB5-6187FA8A45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00676"/>
            <a:ext cx="8534400" cy="5600700"/>
          </a:xfrm>
          <a:prstGeom prst="rect">
            <a:avLst/>
          </a:prstGeom>
        </p:spPr>
      </p:pic>
      <p:sp>
        <p:nvSpPr>
          <p:cNvPr id="10" name="Прямоугольник 9"/>
          <p:cNvSpPr/>
          <p:nvPr/>
        </p:nvSpPr>
        <p:spPr>
          <a:xfrm>
            <a:off x="6036663" y="1513994"/>
            <a:ext cx="6046274" cy="3702867"/>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6001551" y="1720840"/>
            <a:ext cx="5848539" cy="3416320"/>
          </a:xfrm>
          <a:prstGeom prst="rect">
            <a:avLst/>
          </a:prstGeom>
        </p:spPr>
        <p:txBody>
          <a:bodyPr wrap="square">
            <a:spAutoFit/>
          </a:bodyPr>
          <a:lstStyle/>
          <a:p>
            <a:pPr lvl="1" eaLnBrk="0" fontAlgn="base" hangingPunct="0">
              <a:spcBef>
                <a:spcPct val="0"/>
              </a:spcBef>
              <a:spcAft>
                <a:spcPct val="0"/>
              </a:spcAft>
              <a:buFontTx/>
              <a:buChar char="•"/>
            </a:pPr>
            <a:r>
              <a:rPr kumimoji="0" lang="ru-RU" altLang="ru-RU" sz="2400" b="0" i="0" u="none" strike="noStrike" cap="none" normalizeH="0" baseline="0" dirty="0">
                <a:ln>
                  <a:noFill/>
                </a:ln>
                <a:solidFill>
                  <a:srgbClr val="222222"/>
                </a:solidFill>
                <a:effectLst/>
                <a:latin typeface="Roboto" panose="02000000000000000000" pitchFamily="2" charset="0"/>
              </a:rPr>
              <a:t> Оберни текст элементов списка в теги </a:t>
            </a:r>
            <a:r>
              <a:rPr kumimoji="0" lang="ru-RU" altLang="ru-RU" sz="2400" b="0" i="0" u="none" strike="noStrike" cap="none" normalizeH="0" baseline="0" dirty="0">
                <a:ln>
                  <a:noFill/>
                </a:ln>
                <a:solidFill>
                  <a:srgbClr val="000000"/>
                </a:solidFill>
                <a:effectLst/>
                <a:latin typeface="JetBrains Mono"/>
              </a:rPr>
              <a:t>&lt;a&gt;&lt;/a&gt;</a:t>
            </a:r>
            <a:r>
              <a:rPr kumimoji="0" lang="ru-RU" altLang="ru-RU" sz="2400" b="0" i="0" u="none" strike="noStrike" cap="none" normalizeH="0" baseline="0" dirty="0">
                <a:ln>
                  <a:noFill/>
                </a:ln>
                <a:solidFill>
                  <a:srgbClr val="222222"/>
                </a:solidFill>
                <a:effectLst/>
                <a:latin typeface="Roboto" panose="02000000000000000000" pitchFamily="2" charset="0"/>
              </a:rPr>
              <a:t> и укажи относительные пути к соответствующим страницам в атрибутах </a:t>
            </a:r>
            <a:r>
              <a:rPr kumimoji="0" lang="ru-RU" altLang="ru-RU" sz="2400" b="0" i="0" u="none" strike="noStrike" cap="none" normalizeH="0" baseline="0" dirty="0" err="1">
                <a:ln>
                  <a:noFill/>
                </a:ln>
                <a:solidFill>
                  <a:srgbClr val="000000"/>
                </a:solidFill>
                <a:effectLst/>
                <a:latin typeface="JetBrains Mono"/>
              </a:rPr>
              <a:t>href</a:t>
            </a:r>
            <a:r>
              <a:rPr kumimoji="0" lang="ru-RU" altLang="ru-RU" sz="2400" b="0" i="0" u="none" strike="noStrike" cap="none" normalizeH="0" baseline="0" dirty="0">
                <a:ln>
                  <a:noFill/>
                </a:ln>
                <a:solidFill>
                  <a:srgbClr val="222222"/>
                </a:solidFill>
                <a:effectLst/>
                <a:latin typeface="Roboto" panose="02000000000000000000" pitchFamily="2" charset="0"/>
              </a:rPr>
              <a:t> (редактор будет подсказывать тебе имена директорий и файлов для создания относительных ссылок):</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22151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19" name="Прямоугольник 18"/>
          <p:cNvSpPr/>
          <p:nvPr/>
        </p:nvSpPr>
        <p:spPr>
          <a:xfrm>
            <a:off x="5391" y="0"/>
            <a:ext cx="12204413" cy="6858000"/>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рямоугольник 28"/>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11502887" y="6190828"/>
            <a:ext cx="500346" cy="332912"/>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19</a:t>
            </a:r>
          </a:p>
        </p:txBody>
      </p:sp>
      <p:pic>
        <p:nvPicPr>
          <p:cNvPr id="5" name="Рисунок 4">
            <a:extLst>
              <a:ext uri="{FF2B5EF4-FFF2-40B4-BE49-F238E27FC236}">
                <a16:creationId xmlns:a16="http://schemas.microsoft.com/office/drawing/2014/main" id="{C72DBF63-7888-E02A-8173-8448D2A19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5992" y="1033363"/>
            <a:ext cx="8534400" cy="5600700"/>
          </a:xfrm>
          <a:prstGeom prst="rect">
            <a:avLst/>
          </a:prstGeom>
        </p:spPr>
      </p:pic>
      <p:sp>
        <p:nvSpPr>
          <p:cNvPr id="26" name="Объект 2"/>
          <p:cNvSpPr txBox="1">
            <a:spLocks/>
          </p:cNvSpPr>
          <p:nvPr/>
        </p:nvSpPr>
        <p:spPr>
          <a:xfrm>
            <a:off x="4535504" y="2579092"/>
            <a:ext cx="2932095" cy="2753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1600" dirty="0">
              <a:latin typeface="Arial" panose="020B0604020202020204" pitchFamily="34" charset="0"/>
              <a:cs typeface="Arial" panose="020B0604020202020204" pitchFamily="34" charset="0"/>
            </a:endParaRPr>
          </a:p>
        </p:txBody>
      </p:sp>
      <p:sp>
        <p:nvSpPr>
          <p:cNvPr id="10" name="Прямоугольник 9"/>
          <p:cNvSpPr/>
          <p:nvPr/>
        </p:nvSpPr>
        <p:spPr>
          <a:xfrm>
            <a:off x="-46407" y="0"/>
            <a:ext cx="6046274" cy="3702867"/>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439475" y="98068"/>
            <a:ext cx="5481458" cy="341632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3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altLang="ru-RU" sz="3600" b="0" i="0" u="none" strike="noStrike" cap="none" normalizeH="0" baseline="0" dirty="0">
                <a:ln>
                  <a:noFill/>
                </a:ln>
                <a:solidFill>
                  <a:srgbClr val="222222"/>
                </a:solidFill>
                <a:effectLst/>
                <a:latin typeface="Roboto" panose="02000000000000000000" pitchFamily="2" charset="0"/>
              </a:rPr>
              <a:t>Переключись на файл lists.html и добавь к каждому заголовку уникальный </a:t>
            </a:r>
            <a:r>
              <a:rPr kumimoji="0" lang="ru-RU" altLang="ru-RU" sz="3600" b="0" i="0" u="none" strike="noStrike" cap="none" normalizeH="0" baseline="0" dirty="0" err="1">
                <a:ln>
                  <a:noFill/>
                </a:ln>
                <a:solidFill>
                  <a:srgbClr val="000000"/>
                </a:solidFill>
                <a:effectLst/>
                <a:latin typeface="JetBrains Mono"/>
              </a:rPr>
              <a:t>id</a:t>
            </a:r>
            <a:r>
              <a:rPr kumimoji="0" lang="ru-RU" altLang="ru-RU" sz="3600" b="0" i="0" u="none" strike="noStrike" cap="none" normalizeH="0" baseline="0" dirty="0">
                <a:ln>
                  <a:noFill/>
                </a:ln>
                <a:solidFill>
                  <a:srgbClr val="222222"/>
                </a:solidFill>
                <a:effectLst/>
                <a:latin typeface="Roboto" panose="02000000000000000000" pitchFamily="2"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3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50782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b="16048"/>
          <a:stretch/>
        </p:blipFill>
        <p:spPr>
          <a:xfrm>
            <a:off x="-55472" y="0"/>
            <a:ext cx="12247472" cy="6858000"/>
          </a:xfrm>
          <a:prstGeom prst="rect">
            <a:avLst/>
          </a:prstGeom>
        </p:spPr>
      </p:pic>
      <p:sp>
        <p:nvSpPr>
          <p:cNvPr id="5" name="Прямоугольник 4"/>
          <p:cNvSpPr/>
          <p:nvPr/>
        </p:nvSpPr>
        <p:spPr>
          <a:xfrm>
            <a:off x="-56155" y="0"/>
            <a:ext cx="12248154" cy="6858000"/>
          </a:xfrm>
          <a:prstGeom prst="rect">
            <a:avLst/>
          </a:prstGeom>
          <a:solidFill>
            <a:srgbClr val="9434F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p:cNvSpPr/>
          <p:nvPr/>
        </p:nvSpPr>
        <p:spPr>
          <a:xfrm>
            <a:off x="-56156" y="588474"/>
            <a:ext cx="12248156" cy="52761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a:t>В этом уроке ты узнаешь, какие бывают ссылки, какова их структура, какие элементы HTML могут быть ссылками или содержать в себе ссылки на связанные ресурсы и документы, а также познакомишься с некоторыми неочевидными типами ссылок в HTML-документах.</a:t>
            </a:r>
            <a:endParaRPr lang="ru-RU" dirty="0"/>
          </a:p>
        </p:txBody>
      </p:sp>
      <p:sp>
        <p:nvSpPr>
          <p:cNvPr id="7" name="Прямоугольник 6"/>
          <p:cNvSpPr/>
          <p:nvPr/>
        </p:nvSpPr>
        <p:spPr>
          <a:xfrm>
            <a:off x="315992" y="923473"/>
            <a:ext cx="11451937" cy="2585323"/>
          </a:xfrm>
          <a:prstGeom prst="rect">
            <a:avLst/>
          </a:prstGeom>
        </p:spPr>
        <p:txBody>
          <a:bodyPr wrap="square">
            <a:spAutoFit/>
          </a:bodyPr>
          <a:lstStyle/>
          <a:p>
            <a:r>
              <a:rPr lang="ru-RU" dirty="0"/>
              <a:t>HTML — это язык гипертекстовой разметки. А ты знаешь, что такое гипертекст? Этот термин был придуман задолго до создания самого языка HTML. Идея гипертекста заключалась в том, что страницы с гипертекстом можно просматривать не последовательно, как обычно читают книгу, а в произвольном порядке, переходя от страницы к страницы по специальным меткам — гиперссылкам.</a:t>
            </a:r>
          </a:p>
          <a:p>
            <a:endParaRPr lang="ru-RU" dirty="0"/>
          </a:p>
          <a:p>
            <a:r>
              <a:rPr lang="ru-RU" dirty="0"/>
              <a:t>Именно возможность вставлять на страницы ссылки для быстрых переходов между различными документами сделала Интернет настолько популярным и удобным в использовании. В несколько кликов можно «побывать» на разных континентах, просмотреть кучу информации, а затем вернуться обратно. Миллионы гиперссылок связывают между собой все документы, размещённые в сети Интернет, эти связи и образуют Всемирную паутину.</a:t>
            </a:r>
          </a:p>
        </p:txBody>
      </p:sp>
      <p:sp>
        <p:nvSpPr>
          <p:cNvPr id="8" name="Прямоугольник 7"/>
          <p:cNvSpPr/>
          <p:nvPr/>
        </p:nvSpPr>
        <p:spPr>
          <a:xfrm>
            <a:off x="11483009" y="6088585"/>
            <a:ext cx="500346" cy="545478"/>
          </a:xfrm>
          <a:prstGeom prst="rect">
            <a:avLst/>
          </a:prstGeom>
          <a:solidFill>
            <a:srgbClr val="444444"/>
          </a:solidFill>
          <a:ln w="28575">
            <a:solidFill>
              <a:srgbClr val="5BD4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a:t>
            </a:r>
          </a:p>
        </p:txBody>
      </p:sp>
      <p:sp>
        <p:nvSpPr>
          <p:cNvPr id="2" name="Прямоугольник 1"/>
          <p:cNvSpPr/>
          <p:nvPr/>
        </p:nvSpPr>
        <p:spPr>
          <a:xfrm>
            <a:off x="281245" y="4097270"/>
            <a:ext cx="11451937" cy="1569660"/>
          </a:xfrm>
          <a:prstGeom prst="rect">
            <a:avLst/>
          </a:prstGeom>
        </p:spPr>
        <p:txBody>
          <a:bodyPr wrap="square">
            <a:spAutoFit/>
          </a:bodyPr>
          <a:lstStyle/>
          <a:p>
            <a:pPr algn="just"/>
            <a:r>
              <a:rPr lang="ru-RU" sz="2400" b="1" dirty="0"/>
              <a:t>В этом уроке ты узнаешь, какие бывают ссылки, какова их структура, какие элементы HTML могут быть ссылками или содержать в себе ссылки на связанные ресурсы и документы, а также познакомишься с некоторыми неочевидными типами ссылок в HTML-документах.</a:t>
            </a:r>
          </a:p>
        </p:txBody>
      </p:sp>
      <p:sp>
        <p:nvSpPr>
          <p:cNvPr id="10" name="Прямоугольник 9"/>
          <p:cNvSpPr/>
          <p:nvPr/>
        </p:nvSpPr>
        <p:spPr>
          <a:xfrm>
            <a:off x="-66260" y="3771090"/>
            <a:ext cx="12248154" cy="344357"/>
          </a:xfrm>
          <a:prstGeom prst="rect">
            <a:avLst/>
          </a:prstGeom>
          <a:solidFill>
            <a:srgbClr val="9434F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3606739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19" name="Прямоугольник 18"/>
          <p:cNvSpPr/>
          <p:nvPr/>
        </p:nvSpPr>
        <p:spPr>
          <a:xfrm>
            <a:off x="5391" y="0"/>
            <a:ext cx="12204413" cy="6858000"/>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рямоугольник 28"/>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11502887" y="6190828"/>
            <a:ext cx="500346" cy="332912"/>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20</a:t>
            </a:r>
          </a:p>
        </p:txBody>
      </p:sp>
      <p:pic>
        <p:nvPicPr>
          <p:cNvPr id="5" name="Рисунок 4">
            <a:extLst>
              <a:ext uri="{FF2B5EF4-FFF2-40B4-BE49-F238E27FC236}">
                <a16:creationId xmlns:a16="http://schemas.microsoft.com/office/drawing/2014/main" id="{C72DBF63-7888-E02A-8173-8448D2A19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5992" y="1033363"/>
            <a:ext cx="8534400" cy="5600700"/>
          </a:xfrm>
          <a:prstGeom prst="rect">
            <a:avLst/>
          </a:prstGeom>
        </p:spPr>
      </p:pic>
      <p:sp>
        <p:nvSpPr>
          <p:cNvPr id="26" name="Объект 2"/>
          <p:cNvSpPr txBox="1">
            <a:spLocks/>
          </p:cNvSpPr>
          <p:nvPr/>
        </p:nvSpPr>
        <p:spPr>
          <a:xfrm>
            <a:off x="4535504" y="2579092"/>
            <a:ext cx="2932095" cy="2753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1600" dirty="0">
              <a:latin typeface="Arial" panose="020B0604020202020204" pitchFamily="34" charset="0"/>
              <a:cs typeface="Arial" panose="020B0604020202020204" pitchFamily="34" charset="0"/>
            </a:endParaRPr>
          </a:p>
        </p:txBody>
      </p:sp>
      <p:sp>
        <p:nvSpPr>
          <p:cNvPr id="10" name="Прямоугольник 9"/>
          <p:cNvSpPr/>
          <p:nvPr/>
        </p:nvSpPr>
        <p:spPr>
          <a:xfrm>
            <a:off x="-46407" y="0"/>
            <a:ext cx="6046274" cy="3702867"/>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439475" y="98068"/>
            <a:ext cx="5481458" cy="341632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3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altLang="ru-RU" sz="3600" b="0" i="0" u="none" strike="noStrike" cap="none" normalizeH="0" baseline="0" dirty="0">
                <a:ln>
                  <a:noFill/>
                </a:ln>
                <a:solidFill>
                  <a:srgbClr val="222222"/>
                </a:solidFill>
                <a:effectLst/>
                <a:latin typeface="Roboto" panose="02000000000000000000" pitchFamily="2" charset="0"/>
              </a:rPr>
              <a:t>Переключись на файл lists.html и добавь к каждому заголовку уникальный </a:t>
            </a:r>
            <a:r>
              <a:rPr kumimoji="0" lang="ru-RU" altLang="ru-RU" sz="3600" b="0" i="0" u="none" strike="noStrike" cap="none" normalizeH="0" baseline="0" dirty="0" err="1">
                <a:ln>
                  <a:noFill/>
                </a:ln>
                <a:solidFill>
                  <a:srgbClr val="000000"/>
                </a:solidFill>
                <a:effectLst/>
                <a:latin typeface="JetBrains Mono"/>
              </a:rPr>
              <a:t>id</a:t>
            </a:r>
            <a:r>
              <a:rPr kumimoji="0" lang="ru-RU" altLang="ru-RU" sz="3600" b="0" i="0" u="none" strike="noStrike" cap="none" normalizeH="0" baseline="0" dirty="0">
                <a:ln>
                  <a:noFill/>
                </a:ln>
                <a:solidFill>
                  <a:srgbClr val="222222"/>
                </a:solidFill>
                <a:effectLst/>
                <a:latin typeface="Roboto" panose="02000000000000000000" pitchFamily="2"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3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91228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19" name="Прямоугольник 18"/>
          <p:cNvSpPr/>
          <p:nvPr/>
        </p:nvSpPr>
        <p:spPr>
          <a:xfrm>
            <a:off x="5391" y="0"/>
            <a:ext cx="12204413" cy="6858000"/>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рямоугольник 28"/>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11502887" y="6190828"/>
            <a:ext cx="500346" cy="332912"/>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21</a:t>
            </a:r>
          </a:p>
        </p:txBody>
      </p:sp>
      <p:sp>
        <p:nvSpPr>
          <p:cNvPr id="26" name="Объект 2"/>
          <p:cNvSpPr txBox="1">
            <a:spLocks/>
          </p:cNvSpPr>
          <p:nvPr/>
        </p:nvSpPr>
        <p:spPr>
          <a:xfrm>
            <a:off x="4535504" y="2579092"/>
            <a:ext cx="2932095" cy="2753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1600" dirty="0">
              <a:latin typeface="Arial" panose="020B0604020202020204" pitchFamily="34" charset="0"/>
              <a:cs typeface="Arial" panose="020B0604020202020204" pitchFamily="34" charset="0"/>
            </a:endParaRPr>
          </a:p>
        </p:txBody>
      </p:sp>
      <p:pic>
        <p:nvPicPr>
          <p:cNvPr id="4" name="Рисунок 3">
            <a:extLst>
              <a:ext uri="{FF2B5EF4-FFF2-40B4-BE49-F238E27FC236}">
                <a16:creationId xmlns:a16="http://schemas.microsoft.com/office/drawing/2014/main" id="{FB54A1B3-55D4-4C87-B9C8-A769FA4092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976" y="487885"/>
            <a:ext cx="8534400" cy="5600700"/>
          </a:xfrm>
          <a:prstGeom prst="rect">
            <a:avLst/>
          </a:prstGeom>
        </p:spPr>
      </p:pic>
      <p:sp>
        <p:nvSpPr>
          <p:cNvPr id="10" name="Прямоугольник 9"/>
          <p:cNvSpPr/>
          <p:nvPr/>
        </p:nvSpPr>
        <p:spPr>
          <a:xfrm>
            <a:off x="6096000" y="2161781"/>
            <a:ext cx="6046274" cy="3702867"/>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6339155" y="2458942"/>
            <a:ext cx="5481458" cy="3108543"/>
          </a:xfrm>
          <a:prstGeom prst="rect">
            <a:avLst/>
          </a:prstGeom>
        </p:spPr>
        <p:txBody>
          <a:bodyPr wrap="square">
            <a:spAutoFit/>
          </a:bodyPr>
          <a:lstStyle/>
          <a:p>
            <a:pPr algn="l" rtl="0">
              <a:buFont typeface="Arial" panose="020B0604020202020204" pitchFamily="34" charset="0"/>
              <a:buChar char="•"/>
            </a:pPr>
            <a:r>
              <a:rPr lang="ru-RU" sz="2800" b="0" i="0" dirty="0">
                <a:solidFill>
                  <a:srgbClr val="222222"/>
                </a:solidFill>
                <a:effectLst/>
                <a:latin typeface="Roboto" panose="02000000000000000000" pitchFamily="2" charset="0"/>
              </a:rPr>
              <a:t>Сохрани изменения и вернись в файл index.html.</a:t>
            </a:r>
          </a:p>
          <a:p>
            <a:pPr algn="just" rtl="0">
              <a:buFont typeface="Arial" panose="020B0604020202020204" pitchFamily="34" charset="0"/>
              <a:buChar char="•"/>
            </a:pPr>
            <a:r>
              <a:rPr lang="ru-RU" sz="2800" b="0" i="0" dirty="0">
                <a:solidFill>
                  <a:srgbClr val="222222"/>
                </a:solidFill>
                <a:effectLst/>
                <a:latin typeface="Roboto" panose="02000000000000000000" pitchFamily="2" charset="0"/>
              </a:rPr>
              <a:t>Добавь в первый элемент списка вложенный список со ссылками на соответствующие разделы документа lists.html:</a:t>
            </a:r>
          </a:p>
        </p:txBody>
      </p:sp>
    </p:spTree>
    <p:extLst>
      <p:ext uri="{BB962C8B-B14F-4D97-AF65-F5344CB8AC3E}">
        <p14:creationId xmlns:p14="http://schemas.microsoft.com/office/powerpoint/2010/main" val="33331616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19" name="Прямоугольник 18"/>
          <p:cNvSpPr/>
          <p:nvPr/>
        </p:nvSpPr>
        <p:spPr>
          <a:xfrm>
            <a:off x="5391" y="0"/>
            <a:ext cx="12204413" cy="6858000"/>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рямоугольник 28"/>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11502887" y="6190828"/>
            <a:ext cx="500346" cy="332912"/>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22</a:t>
            </a:r>
          </a:p>
        </p:txBody>
      </p:sp>
      <p:sp>
        <p:nvSpPr>
          <p:cNvPr id="3" name="Rectangle 1">
            <a:extLst>
              <a:ext uri="{FF2B5EF4-FFF2-40B4-BE49-F238E27FC236}">
                <a16:creationId xmlns:a16="http://schemas.microsoft.com/office/drawing/2014/main" id="{D9D84C82-696A-76D8-6A48-806381B1715A}"/>
              </a:ext>
            </a:extLst>
          </p:cNvPr>
          <p:cNvSpPr>
            <a:spLocks noChangeArrowheads="1"/>
          </p:cNvSpPr>
          <p:nvPr/>
        </p:nvSpPr>
        <p:spPr bwMode="auto">
          <a:xfrm>
            <a:off x="0" y="-298749"/>
            <a:ext cx="65" cy="597499"/>
          </a:xfrm>
          <a:prstGeom prst="rect">
            <a:avLst/>
          </a:prstGeom>
          <a:solidFill>
            <a:srgbClr val="F3F4F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pic>
        <p:nvPicPr>
          <p:cNvPr id="6" name="Рисунок 5">
            <a:extLst>
              <a:ext uri="{FF2B5EF4-FFF2-40B4-BE49-F238E27FC236}">
                <a16:creationId xmlns:a16="http://schemas.microsoft.com/office/drawing/2014/main" id="{00D9B7CD-B2CB-C0BA-FBEE-0B49957594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452" y="-50414"/>
            <a:ext cx="10185870" cy="6684477"/>
          </a:xfrm>
          <a:prstGeom prst="rect">
            <a:avLst/>
          </a:prstGeom>
        </p:spPr>
      </p:pic>
      <p:sp>
        <p:nvSpPr>
          <p:cNvPr id="26" name="Объект 2"/>
          <p:cNvSpPr txBox="1">
            <a:spLocks/>
          </p:cNvSpPr>
          <p:nvPr/>
        </p:nvSpPr>
        <p:spPr>
          <a:xfrm>
            <a:off x="4535504" y="2579092"/>
            <a:ext cx="2932095" cy="2753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1600" dirty="0">
              <a:latin typeface="Arial" panose="020B0604020202020204" pitchFamily="34" charset="0"/>
              <a:cs typeface="Arial" panose="020B0604020202020204" pitchFamily="34" charset="0"/>
            </a:endParaRPr>
          </a:p>
        </p:txBody>
      </p:sp>
      <p:sp>
        <p:nvSpPr>
          <p:cNvPr id="10" name="Прямоугольник 9"/>
          <p:cNvSpPr/>
          <p:nvPr/>
        </p:nvSpPr>
        <p:spPr>
          <a:xfrm>
            <a:off x="590914" y="286557"/>
            <a:ext cx="9873885" cy="2753945"/>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834769" y="663580"/>
            <a:ext cx="9386173" cy="2246769"/>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2800" b="0" i="0" u="none" strike="noStrike" cap="none" normalizeH="0" baseline="0" dirty="0">
                <a:ln>
                  <a:noFill/>
                </a:ln>
                <a:solidFill>
                  <a:srgbClr val="222222"/>
                </a:solidFill>
                <a:effectLst/>
                <a:latin typeface="Roboto" panose="02000000000000000000" pitchFamily="2" charset="0"/>
              </a:rPr>
              <a:t>Снова переключись на файл lists.html и добавь в конце каждого раздела ссылку на главную страницу (элемент </a:t>
            </a:r>
            <a:r>
              <a:rPr kumimoji="0" lang="ru-RU" altLang="ru-RU" sz="2800" b="0" i="0" u="none" strike="noStrike" cap="none" normalizeH="0" baseline="0" dirty="0">
                <a:ln>
                  <a:noFill/>
                </a:ln>
                <a:solidFill>
                  <a:srgbClr val="000000"/>
                </a:solidFill>
                <a:effectLst/>
                <a:latin typeface="JetBrains Mono"/>
              </a:rPr>
              <a:t>&lt;a&gt;</a:t>
            </a:r>
            <a:r>
              <a:rPr kumimoji="0" lang="ru-RU" altLang="ru-RU" sz="2800" b="0" i="0" u="none" strike="noStrike" cap="none" normalizeH="0" baseline="0" dirty="0">
                <a:ln>
                  <a:noFill/>
                </a:ln>
                <a:solidFill>
                  <a:srgbClr val="222222"/>
                </a:solidFill>
                <a:effectLst/>
                <a:latin typeface="Roboto" panose="02000000000000000000" pitchFamily="2" charset="0"/>
              </a:rPr>
              <a:t> является строчным, поэтому лучше поместить его в абзац):</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58552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19" name="Прямоугольник 18"/>
          <p:cNvSpPr/>
          <p:nvPr/>
        </p:nvSpPr>
        <p:spPr>
          <a:xfrm>
            <a:off x="5391" y="0"/>
            <a:ext cx="12204413" cy="6858000"/>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рямоугольник 28"/>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11502887" y="6190828"/>
            <a:ext cx="500346" cy="332912"/>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23</a:t>
            </a:r>
          </a:p>
        </p:txBody>
      </p:sp>
      <p:sp>
        <p:nvSpPr>
          <p:cNvPr id="26" name="Объект 2"/>
          <p:cNvSpPr txBox="1">
            <a:spLocks/>
          </p:cNvSpPr>
          <p:nvPr/>
        </p:nvSpPr>
        <p:spPr>
          <a:xfrm>
            <a:off x="4535504" y="2579092"/>
            <a:ext cx="2932095" cy="2753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1600" dirty="0">
              <a:latin typeface="Arial" panose="020B0604020202020204" pitchFamily="34" charset="0"/>
              <a:cs typeface="Arial" panose="020B0604020202020204" pitchFamily="34" charset="0"/>
            </a:endParaRPr>
          </a:p>
        </p:txBody>
      </p:sp>
      <p:pic>
        <p:nvPicPr>
          <p:cNvPr id="7" name="Рисунок 6">
            <a:extLst>
              <a:ext uri="{FF2B5EF4-FFF2-40B4-BE49-F238E27FC236}">
                <a16:creationId xmlns:a16="http://schemas.microsoft.com/office/drawing/2014/main" id="{5D7802B4-1CE0-C5CC-F4D0-B6795EFD53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911" y="27005"/>
            <a:ext cx="10461401" cy="6865294"/>
          </a:xfrm>
          <a:prstGeom prst="rect">
            <a:avLst/>
          </a:prstGeom>
        </p:spPr>
      </p:pic>
      <p:sp>
        <p:nvSpPr>
          <p:cNvPr id="10" name="Прямоугольник 9"/>
          <p:cNvSpPr/>
          <p:nvPr/>
        </p:nvSpPr>
        <p:spPr>
          <a:xfrm>
            <a:off x="590914" y="32968"/>
            <a:ext cx="9873885" cy="2753945"/>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1078626" y="193729"/>
            <a:ext cx="9386173" cy="2246769"/>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2000" b="0" i="0" u="none" strike="noStrike" cap="none" normalizeH="0" baseline="0" dirty="0">
                <a:ln>
                  <a:noFill/>
                </a:ln>
                <a:solidFill>
                  <a:srgbClr val="222222"/>
                </a:solidFill>
                <a:effectLst/>
                <a:latin typeface="Roboto" panose="02000000000000000000" pitchFamily="2" charset="0"/>
              </a:rPr>
              <a:t>Добавь к ссылкам атрибут </a:t>
            </a:r>
            <a:r>
              <a:rPr kumimoji="0" lang="ru-RU" altLang="ru-RU" sz="2000" b="0" i="0" u="none" strike="noStrike" cap="none" normalizeH="0" baseline="0" dirty="0" err="1">
                <a:ln>
                  <a:noFill/>
                </a:ln>
                <a:solidFill>
                  <a:srgbClr val="000000"/>
                </a:solidFill>
                <a:effectLst/>
                <a:latin typeface="JetBrains Mono"/>
              </a:rPr>
              <a:t>rel</a:t>
            </a:r>
            <a:r>
              <a:rPr kumimoji="0" lang="ru-RU" altLang="ru-RU" sz="2000" b="0" i="0" u="none" strike="noStrike" cap="none" normalizeH="0" baseline="0" dirty="0">
                <a:ln>
                  <a:noFill/>
                </a:ln>
                <a:solidFill>
                  <a:srgbClr val="000000"/>
                </a:solidFill>
                <a:effectLst/>
                <a:latin typeface="JetBrains Mono"/>
              </a:rPr>
              <a:t>="</a:t>
            </a:r>
            <a:r>
              <a:rPr kumimoji="0" lang="ru-RU" altLang="ru-RU" sz="2000" b="0" i="0" u="none" strike="noStrike" cap="none" normalizeH="0" baseline="0" dirty="0" err="1">
                <a:ln>
                  <a:noFill/>
                </a:ln>
                <a:solidFill>
                  <a:srgbClr val="000000"/>
                </a:solidFill>
                <a:effectLst/>
                <a:latin typeface="JetBrains Mono"/>
              </a:rPr>
              <a:t>prev</a:t>
            </a:r>
            <a:r>
              <a:rPr kumimoji="0" lang="ru-RU" altLang="ru-RU" sz="2000" b="0" i="0" u="none" strike="noStrike" cap="none" normalizeH="0" baseline="0" dirty="0">
                <a:ln>
                  <a:noFill/>
                </a:ln>
                <a:solidFill>
                  <a:srgbClr val="000000"/>
                </a:solidFill>
                <a:effectLst/>
                <a:latin typeface="JetBrains Mono"/>
              </a:rPr>
              <a:t>"</a:t>
            </a:r>
            <a:r>
              <a:rPr kumimoji="0" lang="ru-RU" altLang="ru-RU" sz="2000" b="0" i="0" u="none" strike="noStrike" cap="none" normalizeH="0" baseline="0" dirty="0">
                <a:ln>
                  <a:noFill/>
                </a:ln>
                <a:solidFill>
                  <a:srgbClr val="222222"/>
                </a:solidFill>
                <a:effectLst/>
                <a:latin typeface="Roboto" panose="02000000000000000000" pitchFamily="2" charset="0"/>
              </a:rPr>
              <a:t> и сохрани изменения в файле.</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2000" b="0" i="0" u="none" strike="noStrike" cap="none" normalizeH="0" baseline="0" dirty="0">
                <a:ln>
                  <a:noFill/>
                </a:ln>
                <a:solidFill>
                  <a:srgbClr val="222222"/>
                </a:solidFill>
                <a:effectLst/>
                <a:latin typeface="Roboto" panose="02000000000000000000" pitchFamily="2" charset="0"/>
              </a:rPr>
              <a:t>Для всех ссылок на странице index.html укажи атрибут </a:t>
            </a:r>
            <a:r>
              <a:rPr kumimoji="0" lang="ru-RU" altLang="ru-RU" sz="2000" b="0" i="0" u="none" strike="noStrike" cap="none" normalizeH="0" baseline="0" dirty="0" err="1">
                <a:ln>
                  <a:noFill/>
                </a:ln>
                <a:solidFill>
                  <a:srgbClr val="000000"/>
                </a:solidFill>
                <a:effectLst/>
                <a:latin typeface="JetBrains Mono"/>
              </a:rPr>
              <a:t>rel</a:t>
            </a:r>
            <a:r>
              <a:rPr kumimoji="0" lang="ru-RU" altLang="ru-RU" sz="2000" b="0" i="0" u="none" strike="noStrike" cap="none" normalizeH="0" baseline="0" dirty="0">
                <a:ln>
                  <a:noFill/>
                </a:ln>
                <a:solidFill>
                  <a:srgbClr val="000000"/>
                </a:solidFill>
                <a:effectLst/>
                <a:latin typeface="JetBrains Mono"/>
              </a:rPr>
              <a:t>="</a:t>
            </a:r>
            <a:r>
              <a:rPr kumimoji="0" lang="ru-RU" altLang="ru-RU" sz="2000" b="0" i="0" u="none" strike="noStrike" cap="none" normalizeH="0" baseline="0" dirty="0" err="1">
                <a:ln>
                  <a:noFill/>
                </a:ln>
                <a:solidFill>
                  <a:srgbClr val="000000"/>
                </a:solidFill>
                <a:effectLst/>
                <a:latin typeface="JetBrains Mono"/>
              </a:rPr>
              <a:t>next</a:t>
            </a:r>
            <a:r>
              <a:rPr kumimoji="0" lang="ru-RU" altLang="ru-RU" sz="2000" b="0" i="0" u="none" strike="noStrike" cap="none" normalizeH="0" baseline="0" dirty="0">
                <a:ln>
                  <a:noFill/>
                </a:ln>
                <a:solidFill>
                  <a:srgbClr val="000000"/>
                </a:solidFill>
                <a:effectLst/>
                <a:latin typeface="JetBrains Mono"/>
              </a:rPr>
              <a:t>"</a:t>
            </a:r>
            <a:r>
              <a:rPr kumimoji="0" lang="ru-RU" altLang="ru-RU" sz="2000" b="0" i="0" u="none" strike="noStrike" cap="none" normalizeH="0" baseline="0" dirty="0">
                <a:ln>
                  <a:noFill/>
                </a:ln>
                <a:solidFill>
                  <a:srgbClr val="222222"/>
                </a:solidFill>
                <a:effectLst/>
                <a:latin typeface="Roboto" panose="02000000000000000000" pitchFamily="2"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2000" b="0" i="0" u="none" strike="noStrike" cap="none" normalizeH="0" baseline="0" dirty="0">
                <a:ln>
                  <a:noFill/>
                </a:ln>
                <a:solidFill>
                  <a:srgbClr val="222222"/>
                </a:solidFill>
                <a:effectLst/>
                <a:latin typeface="Roboto" panose="02000000000000000000" pitchFamily="2" charset="0"/>
              </a:rPr>
              <a:t>В начале документа index.html укажи </a:t>
            </a:r>
            <a:r>
              <a:rPr kumimoji="0" lang="ru-RU" altLang="ru-RU" sz="2000" b="0" i="0" u="none" strike="noStrike" cap="none" normalizeH="0" baseline="0" dirty="0">
                <a:ln>
                  <a:noFill/>
                </a:ln>
                <a:solidFill>
                  <a:srgbClr val="000000"/>
                </a:solidFill>
                <a:effectLst/>
                <a:latin typeface="JetBrains Mono"/>
              </a:rPr>
              <a:t>&lt;!DOCTYPE </a:t>
            </a:r>
            <a:r>
              <a:rPr kumimoji="0" lang="ru-RU" altLang="ru-RU" sz="2000" b="0" i="0" u="none" strike="noStrike" cap="none" normalizeH="0" baseline="0" dirty="0" err="1">
                <a:ln>
                  <a:noFill/>
                </a:ln>
                <a:solidFill>
                  <a:srgbClr val="000000"/>
                </a:solidFill>
                <a:effectLst/>
                <a:latin typeface="JetBrains Mono"/>
              </a:rPr>
              <a:t>html</a:t>
            </a:r>
            <a:r>
              <a:rPr kumimoji="0" lang="ru-RU" altLang="ru-RU" sz="2000" b="0" i="0" u="none" strike="noStrike" cap="none" normalizeH="0" baseline="0" dirty="0">
                <a:ln>
                  <a:noFill/>
                </a:ln>
                <a:solidFill>
                  <a:srgbClr val="000000"/>
                </a:solidFill>
                <a:effectLst/>
                <a:latin typeface="JetBrains Mono"/>
              </a:rPr>
              <a:t>&gt;</a:t>
            </a:r>
            <a:r>
              <a:rPr kumimoji="0" lang="ru-RU" altLang="ru-RU" sz="2000" b="0" i="0" u="none" strike="noStrike" cap="none" normalizeH="0" baseline="0" dirty="0">
                <a:ln>
                  <a:noFill/>
                </a:ln>
                <a:solidFill>
                  <a:srgbClr val="222222"/>
                </a:solidFill>
                <a:effectLst/>
                <a:latin typeface="Roboto" panose="02000000000000000000" pitchFamily="2" charset="0"/>
              </a:rPr>
              <a:t>, а в разделе </a:t>
            </a:r>
            <a:r>
              <a:rPr kumimoji="0" lang="ru-RU" altLang="ru-RU" sz="2000" b="0" i="0" u="none" strike="noStrike" cap="none" normalizeH="0" baseline="0" dirty="0">
                <a:ln>
                  <a:noFill/>
                </a:ln>
                <a:solidFill>
                  <a:srgbClr val="000000"/>
                </a:solidFill>
                <a:effectLst/>
                <a:latin typeface="JetBrains Mono"/>
              </a:rPr>
              <a:t>&lt;</a:t>
            </a:r>
            <a:r>
              <a:rPr kumimoji="0" lang="ru-RU" altLang="ru-RU" sz="2000" b="0" i="0" u="none" strike="noStrike" cap="none" normalizeH="0" baseline="0" dirty="0" err="1">
                <a:ln>
                  <a:noFill/>
                </a:ln>
                <a:solidFill>
                  <a:srgbClr val="000000"/>
                </a:solidFill>
                <a:effectLst/>
                <a:latin typeface="JetBrains Mono"/>
              </a:rPr>
              <a:t>head</a:t>
            </a:r>
            <a:r>
              <a:rPr kumimoji="0" lang="ru-RU" altLang="ru-RU" sz="2000" b="0" i="0" u="none" strike="noStrike" cap="none" normalizeH="0" baseline="0" dirty="0">
                <a:ln>
                  <a:noFill/>
                </a:ln>
                <a:solidFill>
                  <a:srgbClr val="000000"/>
                </a:solidFill>
                <a:effectLst/>
                <a:latin typeface="JetBrains Mono"/>
              </a:rPr>
              <a:t>&gt;&lt;/</a:t>
            </a:r>
            <a:r>
              <a:rPr kumimoji="0" lang="ru-RU" altLang="ru-RU" sz="2000" b="0" i="0" u="none" strike="noStrike" cap="none" normalizeH="0" baseline="0" dirty="0" err="1">
                <a:ln>
                  <a:noFill/>
                </a:ln>
                <a:solidFill>
                  <a:srgbClr val="000000"/>
                </a:solidFill>
                <a:effectLst/>
                <a:latin typeface="JetBrains Mono"/>
              </a:rPr>
              <a:t>head</a:t>
            </a:r>
            <a:r>
              <a:rPr kumimoji="0" lang="ru-RU" altLang="ru-RU" sz="2000" b="0" i="0" u="none" strike="noStrike" cap="none" normalizeH="0" baseline="0" dirty="0">
                <a:ln>
                  <a:noFill/>
                </a:ln>
                <a:solidFill>
                  <a:srgbClr val="000000"/>
                </a:solidFill>
                <a:effectLst/>
                <a:latin typeface="JetBrains Mono"/>
              </a:rPr>
              <a:t>&gt;</a:t>
            </a:r>
            <a:r>
              <a:rPr kumimoji="0" lang="ru-RU" altLang="ru-RU" sz="2000" b="0" i="0" u="none" strike="noStrike" cap="none" normalizeH="0" baseline="0" dirty="0">
                <a:ln>
                  <a:noFill/>
                </a:ln>
                <a:solidFill>
                  <a:srgbClr val="222222"/>
                </a:solidFill>
                <a:effectLst/>
                <a:latin typeface="Roboto" panose="02000000000000000000" pitchFamily="2" charset="0"/>
              </a:rPr>
              <a:t> добавь </a:t>
            </a:r>
            <a:r>
              <a:rPr kumimoji="0" lang="ru-RU" altLang="ru-RU" sz="2000" b="0" i="0" u="none" strike="noStrike" cap="none" normalizeH="0" baseline="0" dirty="0" err="1">
                <a:ln>
                  <a:noFill/>
                </a:ln>
                <a:solidFill>
                  <a:srgbClr val="222222"/>
                </a:solidFill>
                <a:effectLst/>
                <a:latin typeface="Roboto" panose="02000000000000000000" pitchFamily="2" charset="0"/>
              </a:rPr>
              <a:t>метатег</a:t>
            </a:r>
            <a:r>
              <a:rPr kumimoji="0" lang="ru-RU" altLang="ru-RU" sz="2000" b="0" i="0" u="none" strike="noStrike" cap="none" normalizeH="0" baseline="0" dirty="0">
                <a:ln>
                  <a:noFill/>
                </a:ln>
                <a:solidFill>
                  <a:srgbClr val="222222"/>
                </a:solidFill>
                <a:effectLst/>
                <a:latin typeface="Roboto" panose="02000000000000000000" pitchFamily="2" charset="0"/>
              </a:rPr>
              <a:t> с указанием кодировки </a:t>
            </a:r>
            <a:r>
              <a:rPr kumimoji="0" lang="ru-RU" altLang="ru-RU" sz="2000" b="0" i="0" u="none" strike="noStrike" cap="none" normalizeH="0" baseline="0" dirty="0">
                <a:ln>
                  <a:noFill/>
                </a:ln>
                <a:solidFill>
                  <a:srgbClr val="000000"/>
                </a:solidFill>
                <a:effectLst/>
                <a:latin typeface="JetBrains Mono"/>
              </a:rPr>
              <a:t>&lt;</a:t>
            </a:r>
            <a:r>
              <a:rPr kumimoji="0" lang="ru-RU" altLang="ru-RU" sz="2000" b="0" i="0" u="none" strike="noStrike" cap="none" normalizeH="0" baseline="0" dirty="0" err="1">
                <a:ln>
                  <a:noFill/>
                </a:ln>
                <a:solidFill>
                  <a:srgbClr val="000000"/>
                </a:solidFill>
                <a:effectLst/>
                <a:latin typeface="JetBrains Mono"/>
              </a:rPr>
              <a:t>meta</a:t>
            </a:r>
            <a:r>
              <a:rPr kumimoji="0" lang="ru-RU" altLang="ru-RU" sz="2000" b="0" i="0" u="none" strike="noStrike" cap="none" normalizeH="0" baseline="0" dirty="0">
                <a:ln>
                  <a:noFill/>
                </a:ln>
                <a:solidFill>
                  <a:srgbClr val="000000"/>
                </a:solidFill>
                <a:effectLst/>
                <a:latin typeface="JetBrains Mono"/>
              </a:rPr>
              <a:t> </a:t>
            </a:r>
            <a:r>
              <a:rPr kumimoji="0" lang="ru-RU" altLang="ru-RU" sz="2000" b="0" i="0" u="none" strike="noStrike" cap="none" normalizeH="0" baseline="0" dirty="0" err="1">
                <a:ln>
                  <a:noFill/>
                </a:ln>
                <a:solidFill>
                  <a:srgbClr val="000000"/>
                </a:solidFill>
                <a:effectLst/>
                <a:latin typeface="JetBrains Mono"/>
              </a:rPr>
              <a:t>charset</a:t>
            </a:r>
            <a:r>
              <a:rPr kumimoji="0" lang="ru-RU" altLang="ru-RU" sz="2000" b="0" i="0" u="none" strike="noStrike" cap="none" normalizeH="0" baseline="0" dirty="0">
                <a:ln>
                  <a:noFill/>
                </a:ln>
                <a:solidFill>
                  <a:srgbClr val="000000"/>
                </a:solidFill>
                <a:effectLst/>
                <a:latin typeface="JetBrains Mono"/>
              </a:rPr>
              <a:t>="UTF-8"&gt;</a:t>
            </a:r>
            <a:r>
              <a:rPr kumimoji="0" lang="ru-RU" altLang="ru-RU" sz="2000" b="0" i="0" u="none" strike="noStrike" cap="none" normalizeH="0" baseline="0" dirty="0">
                <a:ln>
                  <a:noFill/>
                </a:ln>
                <a:solidFill>
                  <a:srgbClr val="222222"/>
                </a:solidFill>
                <a:effectLst/>
                <a:latin typeface="Roboto" panose="02000000000000000000" pitchFamily="2"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2000" b="0" i="0" u="none" strike="noStrike" cap="none" normalizeH="0" baseline="0" dirty="0">
                <a:ln>
                  <a:noFill/>
                </a:ln>
                <a:solidFill>
                  <a:srgbClr val="222222"/>
                </a:solidFill>
                <a:effectLst/>
                <a:latin typeface="Roboto" panose="02000000000000000000" pitchFamily="2" charset="0"/>
              </a:rPr>
              <a:t>Сохрани все внесённые изменения и протестируй работу созданных гиперссылок в браузере. </a:t>
            </a:r>
            <a:endParaRPr kumimoji="0" lang="ru-RU" altLang="ru-RU"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447854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0" y="5927077"/>
            <a:ext cx="12192000" cy="93092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a:extLst>
              <a:ext uri="{FF2B5EF4-FFF2-40B4-BE49-F238E27FC236}">
                <a16:creationId xmlns:a16="http://schemas.microsoft.com/office/drawing/2014/main" id="{5455F166-96C9-2343-AFEC-02718B8757C9}"/>
              </a:ext>
            </a:extLst>
          </p:cNvPr>
          <p:cNvSpPr/>
          <p:nvPr/>
        </p:nvSpPr>
        <p:spPr>
          <a:xfrm>
            <a:off x="5948127" y="5801485"/>
            <a:ext cx="6243872" cy="10411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ик 9"/>
          <p:cNvSpPr/>
          <p:nvPr/>
        </p:nvSpPr>
        <p:spPr>
          <a:xfrm flipH="1">
            <a:off x="1" y="1037992"/>
            <a:ext cx="5948126" cy="4889085"/>
          </a:xfrm>
          <a:prstGeom prst="rect">
            <a:avLst/>
          </a:prstGeom>
          <a:solidFill>
            <a:srgbClr val="444444">
              <a:alpha val="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9" name="Прямоугольник 38"/>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Прямоугольник 39"/>
          <p:cNvSpPr/>
          <p:nvPr/>
        </p:nvSpPr>
        <p:spPr>
          <a:xfrm>
            <a:off x="11483009" y="6190828"/>
            <a:ext cx="500346" cy="332912"/>
          </a:xfrm>
          <a:prstGeom prst="rect">
            <a:avLst/>
          </a:prstGeom>
        </p:spPr>
        <p:txBody>
          <a:bodyPr wrap="square">
            <a:spAutoFit/>
          </a:bodyPr>
          <a:lstStyle/>
          <a:p>
            <a:pP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24</a:t>
            </a:r>
          </a:p>
        </p:txBody>
      </p:sp>
      <p:sp>
        <p:nvSpPr>
          <p:cNvPr id="2" name="Прямоугольник 1"/>
          <p:cNvSpPr/>
          <p:nvPr/>
        </p:nvSpPr>
        <p:spPr>
          <a:xfrm>
            <a:off x="536714" y="1232879"/>
            <a:ext cx="4972848" cy="4524315"/>
          </a:xfrm>
          <a:prstGeom prst="rect">
            <a:avLst/>
          </a:prstGeom>
        </p:spPr>
        <p:txBody>
          <a:bodyPr wrap="square">
            <a:spAutoFit/>
          </a:bodyPr>
          <a:lstStyle/>
          <a:p>
            <a:pPr marL="285750" indent="-285750">
              <a:buFont typeface="Arial" panose="020B0604020202020204" pitchFamily="34" charset="0"/>
              <a:buChar char="•"/>
            </a:pPr>
            <a:r>
              <a:rPr lang="ru-RU" sz="2400" b="0" i="0" dirty="0">
                <a:solidFill>
                  <a:srgbClr val="222222"/>
                </a:solidFill>
                <a:effectLst/>
                <a:latin typeface="Roboto" panose="02000000000000000000" pitchFamily="2" charset="0"/>
              </a:rPr>
              <a:t>Свою первую веб-страницу мы создавали в Блокноте, поэтому она была создана в кодировке windows-1251, а остальные документы были созданы в кодировке utf-8. Чтобы при переходах по ссылкам все веб-страницы отображались в одной кодировке, мы и добавили соответствующий </a:t>
            </a:r>
            <a:r>
              <a:rPr lang="ru-RU" sz="2400" b="0" i="0" dirty="0" err="1">
                <a:solidFill>
                  <a:srgbClr val="222222"/>
                </a:solidFill>
                <a:effectLst/>
                <a:latin typeface="Roboto" panose="02000000000000000000" pitchFamily="2" charset="0"/>
              </a:rPr>
              <a:t>метатег</a:t>
            </a:r>
            <a:r>
              <a:rPr lang="ru-RU" sz="2400" b="0" i="0" dirty="0">
                <a:solidFill>
                  <a:srgbClr val="222222"/>
                </a:solidFill>
                <a:effectLst/>
                <a:latin typeface="Roboto" panose="02000000000000000000" pitchFamily="2" charset="0"/>
              </a:rPr>
              <a:t> в файл index.html.</a:t>
            </a:r>
            <a:endParaRPr lang="ru-RU" sz="2400" dirty="0">
              <a:latin typeface="Arial" panose="020B0604020202020204" pitchFamily="34" charset="0"/>
              <a:cs typeface="Arial" panose="020B0604020202020204" pitchFamily="34" charset="0"/>
            </a:endParaRPr>
          </a:p>
        </p:txBody>
      </p:sp>
      <p:sp>
        <p:nvSpPr>
          <p:cNvPr id="3" name="Прямоугольник 2"/>
          <p:cNvSpPr/>
          <p:nvPr/>
        </p:nvSpPr>
        <p:spPr>
          <a:xfrm>
            <a:off x="6213279" y="1220377"/>
            <a:ext cx="5770076" cy="5016758"/>
          </a:xfrm>
          <a:prstGeom prst="rect">
            <a:avLst/>
          </a:prstGeom>
        </p:spPr>
        <p:txBody>
          <a:bodyPr wrap="square">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000" b="0" i="0" u="none" strike="noStrike" cap="none" normalizeH="0" baseline="0" dirty="0">
                <a:ln>
                  <a:noFill/>
                </a:ln>
                <a:solidFill>
                  <a:srgbClr val="222222"/>
                </a:solidFill>
                <a:effectLst/>
                <a:latin typeface="Roboto" panose="02000000000000000000" pitchFamily="2" charset="0"/>
              </a:rPr>
              <a:t>Остальные проделанные действия должны быть тебе понятны: мы создали меню со ссылками на страницы экспериментов с главной страницы, затем добавили ссылки на разделы внутри страницы со списками, а на самой странице со списками добавили ссылки на главную страницу в конце каждого раздела. При помощи атрибутов </a:t>
            </a:r>
            <a:r>
              <a:rPr kumimoji="0" lang="ru-RU" altLang="ru-RU" sz="2000" b="0" i="0" u="none" strike="noStrike" cap="none" normalizeH="0" baseline="0" dirty="0" err="1">
                <a:ln>
                  <a:noFill/>
                </a:ln>
                <a:solidFill>
                  <a:srgbClr val="000000"/>
                </a:solidFill>
                <a:effectLst/>
                <a:latin typeface="JetBrains Mono"/>
              </a:rPr>
              <a:t>rel</a:t>
            </a:r>
            <a:r>
              <a:rPr kumimoji="0" lang="ru-RU" altLang="ru-RU" sz="2000" b="0" i="0" u="none" strike="noStrike" cap="none" normalizeH="0" baseline="0" dirty="0">
                <a:ln>
                  <a:noFill/>
                </a:ln>
                <a:solidFill>
                  <a:srgbClr val="222222"/>
                </a:solidFill>
                <a:effectLst/>
                <a:latin typeface="Roboto" panose="02000000000000000000" pitchFamily="2" charset="0"/>
              </a:rPr>
              <a:t> мы указали логическую взаимосвязь страниц, на которые указывают ссылки.</a:t>
            </a:r>
            <a:r>
              <a:rPr kumimoji="0" lang="ru-RU" altLang="ru-RU" sz="2000" b="0" i="0" u="none" strike="noStrike" cap="none" normalizeH="0" baseline="0" dirty="0">
                <a:ln>
                  <a:noFill/>
                </a:ln>
                <a:solidFill>
                  <a:schemeClr val="tx1"/>
                </a:solidFill>
                <a:effectLst/>
              </a:rPr>
              <a:t> </a:t>
            </a:r>
          </a:p>
          <a:p>
            <a:pPr marL="0" marR="0" lvl="0" indent="0" algn="just" defTabSz="914400" rtl="0" eaLnBrk="0" fontAlgn="base" latinLnBrk="0" hangingPunct="0">
              <a:lnSpc>
                <a:spcPct val="100000"/>
              </a:lnSpc>
              <a:spcBef>
                <a:spcPct val="0"/>
              </a:spcBef>
              <a:spcAft>
                <a:spcPct val="0"/>
              </a:spcAft>
              <a:buClrTx/>
              <a:buSzTx/>
              <a:buFontTx/>
              <a:buNone/>
              <a:tabLst/>
            </a:pPr>
            <a:r>
              <a:rPr lang="ru-RU" sz="2000" b="0" i="0" dirty="0">
                <a:solidFill>
                  <a:srgbClr val="222222"/>
                </a:solidFill>
                <a:effectLst/>
                <a:latin typeface="Roboto" panose="02000000000000000000" pitchFamily="2" charset="0"/>
              </a:rPr>
              <a:t>Для того чтобы завершить работу, тебе следует добавить ссылки на главную страницу со страниц spec.html и table.html. Можешь также добавить внутри этих страниц разделы и создать ссылки на них с главной страницы.</a:t>
            </a:r>
            <a:endParaRPr kumimoji="0" lang="ru-RU" altLang="ru-RU" sz="2000" b="0" i="0" u="none" strike="noStrike" cap="none" normalizeH="0" baseline="0" dirty="0">
              <a:ln>
                <a:noFill/>
              </a:ln>
              <a:solidFill>
                <a:schemeClr val="tx1"/>
              </a:solidFill>
              <a:effectLst/>
              <a:latin typeface="Arial" panose="020B0604020202020204" pitchFamily="34" charset="0"/>
            </a:endParaRPr>
          </a:p>
        </p:txBody>
      </p:sp>
      <p:sp>
        <p:nvSpPr>
          <p:cNvPr id="8" name="Прямоугольник 7"/>
          <p:cNvSpPr/>
          <p:nvPr/>
        </p:nvSpPr>
        <p:spPr>
          <a:xfrm>
            <a:off x="-17842" y="-12483"/>
            <a:ext cx="12209842" cy="10411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1673065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1487FA81-98D5-B063-7CB6-5FF82F8E4EB4}"/>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5" name="Прямоугольник 4">
            <a:extLst>
              <a:ext uri="{FF2B5EF4-FFF2-40B4-BE49-F238E27FC236}">
                <a16:creationId xmlns:a16="http://schemas.microsoft.com/office/drawing/2014/main" id="{52D0D925-118A-47CE-3310-27FED6455950}"/>
              </a:ext>
            </a:extLst>
          </p:cNvPr>
          <p:cNvSpPr/>
          <p:nvPr/>
        </p:nvSpPr>
        <p:spPr>
          <a:xfrm>
            <a:off x="5391" y="0"/>
            <a:ext cx="12204413" cy="6858000"/>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a:extLst>
              <a:ext uri="{FF2B5EF4-FFF2-40B4-BE49-F238E27FC236}">
                <a16:creationId xmlns:a16="http://schemas.microsoft.com/office/drawing/2014/main" id="{D452FF7E-4AD0-3BCD-5EBB-B564C9D026AF}"/>
              </a:ext>
            </a:extLst>
          </p:cNvPr>
          <p:cNvSpPr/>
          <p:nvPr/>
        </p:nvSpPr>
        <p:spPr>
          <a:xfrm>
            <a:off x="590914" y="286558"/>
            <a:ext cx="11177016" cy="176201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a:extLst>
              <a:ext uri="{FF2B5EF4-FFF2-40B4-BE49-F238E27FC236}">
                <a16:creationId xmlns:a16="http://schemas.microsoft.com/office/drawing/2014/main" id="{AF303A1D-5A11-5954-694B-2EB1E155F34C}"/>
              </a:ext>
            </a:extLst>
          </p:cNvPr>
          <p:cNvSpPr/>
          <p:nvPr/>
        </p:nvSpPr>
        <p:spPr>
          <a:xfrm>
            <a:off x="834769" y="475069"/>
            <a:ext cx="10668118" cy="1384995"/>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lang="ru-RU" sz="2800" b="0" i="0" dirty="0">
                <a:solidFill>
                  <a:srgbClr val="222222"/>
                </a:solidFill>
                <a:effectLst/>
                <a:latin typeface="Roboto" panose="02000000000000000000" pitchFamily="2" charset="0"/>
              </a:rPr>
              <a:t>Основное содержимое гипертекстовых страниц — это текст и изображения. Так вот, изображение, как и текст, можно сделать гиперссылкой:</a:t>
            </a:r>
            <a:endParaRPr kumimoji="0" lang="ru-RU" altLang="ru-RU" sz="2800" b="0" i="0" u="none" strike="noStrike" cap="none" normalizeH="0" baseline="0" dirty="0">
              <a:ln>
                <a:noFill/>
              </a:ln>
              <a:solidFill>
                <a:schemeClr val="tx1"/>
              </a:solidFill>
              <a:effectLst/>
              <a:latin typeface="Arial" panose="020B0604020202020204" pitchFamily="34" charset="0"/>
            </a:endParaRPr>
          </a:p>
        </p:txBody>
      </p:sp>
      <p:sp>
        <p:nvSpPr>
          <p:cNvPr id="14" name="TextBox 13">
            <a:extLst>
              <a:ext uri="{FF2B5EF4-FFF2-40B4-BE49-F238E27FC236}">
                <a16:creationId xmlns:a16="http://schemas.microsoft.com/office/drawing/2014/main" id="{69CAB8EB-E413-2DCF-0FF6-A97A43D5B56C}"/>
              </a:ext>
            </a:extLst>
          </p:cNvPr>
          <p:cNvSpPr txBox="1"/>
          <p:nvPr/>
        </p:nvSpPr>
        <p:spPr>
          <a:xfrm>
            <a:off x="927534" y="2237087"/>
            <a:ext cx="8932043" cy="584775"/>
          </a:xfrm>
          <a:prstGeom prst="rect">
            <a:avLst/>
          </a:prstGeom>
          <a:noFill/>
        </p:spPr>
        <p:txBody>
          <a:bodyPr wrap="square">
            <a:spAutoFit/>
          </a:bodyPr>
          <a:lstStyle/>
          <a:p>
            <a:r>
              <a:rPr lang="en-US" sz="3200" b="1" i="0" dirty="0">
                <a:solidFill>
                  <a:srgbClr val="222222"/>
                </a:solidFill>
                <a:effectLst/>
                <a:latin typeface="JetBrains Mono"/>
              </a:rPr>
              <a:t>&lt;a </a:t>
            </a:r>
            <a:r>
              <a:rPr lang="en-US" sz="3200" b="1" i="0" dirty="0" err="1">
                <a:solidFill>
                  <a:srgbClr val="222222"/>
                </a:solidFill>
                <a:effectLst/>
                <a:latin typeface="JetBrains Mono"/>
              </a:rPr>
              <a:t>href</a:t>
            </a:r>
            <a:r>
              <a:rPr lang="en-US" sz="3200" b="1" i="0" dirty="0">
                <a:solidFill>
                  <a:srgbClr val="222222"/>
                </a:solidFill>
                <a:effectLst/>
                <a:latin typeface="JetBrains Mono"/>
              </a:rPr>
              <a:t>="aboutme.html"&gt;&lt;</a:t>
            </a:r>
            <a:r>
              <a:rPr lang="en-US" sz="3200" b="1" i="0" dirty="0" err="1">
                <a:solidFill>
                  <a:srgbClr val="222222"/>
                </a:solidFill>
                <a:effectLst/>
                <a:latin typeface="JetBrains Mono"/>
              </a:rPr>
              <a:t>img</a:t>
            </a:r>
            <a:r>
              <a:rPr lang="en-US" sz="3200" b="1" i="0" dirty="0">
                <a:solidFill>
                  <a:srgbClr val="222222"/>
                </a:solidFill>
                <a:effectLst/>
                <a:latin typeface="JetBrains Mono"/>
              </a:rPr>
              <a:t> </a:t>
            </a:r>
            <a:r>
              <a:rPr lang="en-US" sz="3200" b="1" i="0" dirty="0" err="1">
                <a:solidFill>
                  <a:srgbClr val="222222"/>
                </a:solidFill>
                <a:effectLst/>
                <a:latin typeface="JetBrains Mono"/>
              </a:rPr>
              <a:t>src</a:t>
            </a:r>
            <a:r>
              <a:rPr lang="en-US" sz="3200" b="1" i="0" dirty="0">
                <a:solidFill>
                  <a:srgbClr val="222222"/>
                </a:solidFill>
                <a:effectLst/>
                <a:latin typeface="JetBrains Mono"/>
              </a:rPr>
              <a:t>="foto.jpg"&gt;&lt;/a&gt;</a:t>
            </a:r>
            <a:endParaRPr lang="ru-RU" sz="3200" b="1" dirty="0"/>
          </a:p>
        </p:txBody>
      </p:sp>
      <p:sp>
        <p:nvSpPr>
          <p:cNvPr id="15" name="Прямоугольник 14">
            <a:extLst>
              <a:ext uri="{FF2B5EF4-FFF2-40B4-BE49-F238E27FC236}">
                <a16:creationId xmlns:a16="http://schemas.microsoft.com/office/drawing/2014/main" id="{A1E6C6CA-FFEA-37A9-0DC5-C55A67B2C56E}"/>
              </a:ext>
            </a:extLst>
          </p:cNvPr>
          <p:cNvSpPr/>
          <p:nvPr/>
        </p:nvSpPr>
        <p:spPr>
          <a:xfrm>
            <a:off x="590914" y="3332792"/>
            <a:ext cx="11177016" cy="3238650"/>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Прямоугольник 15">
            <a:extLst>
              <a:ext uri="{FF2B5EF4-FFF2-40B4-BE49-F238E27FC236}">
                <a16:creationId xmlns:a16="http://schemas.microsoft.com/office/drawing/2014/main" id="{17D315A2-60A8-45C4-2805-3B2BD08D70BB}"/>
              </a:ext>
            </a:extLst>
          </p:cNvPr>
          <p:cNvSpPr/>
          <p:nvPr/>
        </p:nvSpPr>
        <p:spPr>
          <a:xfrm>
            <a:off x="834769" y="3521304"/>
            <a:ext cx="10668118" cy="3108543"/>
          </a:xfrm>
          <a:prstGeom prst="rect">
            <a:avLst/>
          </a:prstGeom>
        </p:spPr>
        <p:txBody>
          <a:bodyPr wrap="square">
            <a:spAutoFit/>
          </a:bodyPr>
          <a:lstStyle/>
          <a:p>
            <a:pPr algn="just" rtl="0"/>
            <a:r>
              <a:rPr lang="ru-RU" sz="2800" b="0" i="0" dirty="0">
                <a:solidFill>
                  <a:srgbClr val="222222"/>
                </a:solidFill>
                <a:effectLst/>
                <a:latin typeface="Roboto" panose="02000000000000000000" pitchFamily="2" charset="0"/>
              </a:rPr>
              <a:t>При наведении курсора мыши на графическую ссылку (ссылку-изображение) он меняет свой вид.</a:t>
            </a:r>
          </a:p>
          <a:p>
            <a:pPr algn="just" rtl="0"/>
            <a:r>
              <a:rPr lang="ru-RU" sz="2800" b="0" i="0" dirty="0">
                <a:solidFill>
                  <a:srgbClr val="222222"/>
                </a:solidFill>
                <a:effectLst/>
                <a:latin typeface="Roboto" panose="02000000000000000000" pitchFamily="2" charset="0"/>
              </a:rPr>
              <a:t>В задании к четвёртому уроку тебе требовалось создать небольшую веб-страницу о себе, теперь ты можешь поместить эту страницу в папку с первой веб-страницей, а свою фотографию на странице index.html сделать гиперссылкой на неё</a:t>
            </a:r>
          </a:p>
        </p:txBody>
      </p:sp>
      <p:sp>
        <p:nvSpPr>
          <p:cNvPr id="6" name="Прямоугольник 5">
            <a:extLst>
              <a:ext uri="{FF2B5EF4-FFF2-40B4-BE49-F238E27FC236}">
                <a16:creationId xmlns:a16="http://schemas.microsoft.com/office/drawing/2014/main" id="{D5750B09-B9AB-4CCF-289B-0BBEAD5CFAA0}"/>
              </a:ext>
            </a:extLst>
          </p:cNvPr>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B94B536F-E12E-D4FF-B9F4-1B5BEB9FB04E}"/>
              </a:ext>
            </a:extLst>
          </p:cNvPr>
          <p:cNvSpPr/>
          <p:nvPr/>
        </p:nvSpPr>
        <p:spPr>
          <a:xfrm>
            <a:off x="11502887" y="6190828"/>
            <a:ext cx="500346" cy="332912"/>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25</a:t>
            </a:r>
          </a:p>
        </p:txBody>
      </p:sp>
    </p:spTree>
    <p:extLst>
      <p:ext uri="{BB962C8B-B14F-4D97-AF65-F5344CB8AC3E}">
        <p14:creationId xmlns:p14="http://schemas.microsoft.com/office/powerpoint/2010/main" val="373929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6E1BF4C4-6172-540A-1E44-2BF4034E486D}"/>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5" name="Прямоугольник 4">
            <a:extLst>
              <a:ext uri="{FF2B5EF4-FFF2-40B4-BE49-F238E27FC236}">
                <a16:creationId xmlns:a16="http://schemas.microsoft.com/office/drawing/2014/main" id="{547113EE-0CDD-A605-7D4D-39C806BA252F}"/>
              </a:ext>
            </a:extLst>
          </p:cNvPr>
          <p:cNvSpPr/>
          <p:nvPr/>
        </p:nvSpPr>
        <p:spPr>
          <a:xfrm>
            <a:off x="-12413" y="-32968"/>
            <a:ext cx="12204413" cy="6858000"/>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a:extLst>
              <a:ext uri="{FF2B5EF4-FFF2-40B4-BE49-F238E27FC236}">
                <a16:creationId xmlns:a16="http://schemas.microsoft.com/office/drawing/2014/main" id="{5DD1F9FF-8847-EC89-A89A-E73E3CA5AEB7}"/>
              </a:ext>
            </a:extLst>
          </p:cNvPr>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E11D72E5-4E49-5A31-B015-50E2F9A2A77C}"/>
              </a:ext>
            </a:extLst>
          </p:cNvPr>
          <p:cNvSpPr/>
          <p:nvPr/>
        </p:nvSpPr>
        <p:spPr>
          <a:xfrm>
            <a:off x="11502887" y="6190828"/>
            <a:ext cx="500346" cy="332912"/>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26</a:t>
            </a:r>
          </a:p>
        </p:txBody>
      </p:sp>
      <p:sp>
        <p:nvSpPr>
          <p:cNvPr id="8" name="Объект 2">
            <a:extLst>
              <a:ext uri="{FF2B5EF4-FFF2-40B4-BE49-F238E27FC236}">
                <a16:creationId xmlns:a16="http://schemas.microsoft.com/office/drawing/2014/main" id="{28F4274B-9BF2-1C3D-B29F-A40C0954C5FB}"/>
              </a:ext>
            </a:extLst>
          </p:cNvPr>
          <p:cNvSpPr txBox="1">
            <a:spLocks/>
          </p:cNvSpPr>
          <p:nvPr/>
        </p:nvSpPr>
        <p:spPr>
          <a:xfrm>
            <a:off x="4535504" y="2579092"/>
            <a:ext cx="2932095" cy="2753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1600" dirty="0">
              <a:latin typeface="Arial" panose="020B0604020202020204" pitchFamily="34" charset="0"/>
              <a:cs typeface="Arial" panose="020B0604020202020204" pitchFamily="34" charset="0"/>
            </a:endParaRPr>
          </a:p>
        </p:txBody>
      </p:sp>
      <p:pic>
        <p:nvPicPr>
          <p:cNvPr id="13" name="Рисунок 12">
            <a:extLst>
              <a:ext uri="{FF2B5EF4-FFF2-40B4-BE49-F238E27FC236}">
                <a16:creationId xmlns:a16="http://schemas.microsoft.com/office/drawing/2014/main" id="{5AAFFDF4-12AE-98B9-BAF4-74D194FFED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5441" y="288836"/>
            <a:ext cx="8534400" cy="5600700"/>
          </a:xfrm>
          <a:prstGeom prst="rect">
            <a:avLst/>
          </a:prstGeom>
        </p:spPr>
      </p:pic>
      <p:sp>
        <p:nvSpPr>
          <p:cNvPr id="10" name="Прямоугольник 9">
            <a:extLst>
              <a:ext uri="{FF2B5EF4-FFF2-40B4-BE49-F238E27FC236}">
                <a16:creationId xmlns:a16="http://schemas.microsoft.com/office/drawing/2014/main" id="{057659CE-EA9D-A322-FFC0-35CAADBF76BC}"/>
              </a:ext>
            </a:extLst>
          </p:cNvPr>
          <p:cNvSpPr/>
          <p:nvPr/>
        </p:nvSpPr>
        <p:spPr>
          <a:xfrm>
            <a:off x="365760" y="-32968"/>
            <a:ext cx="3908067" cy="6923936"/>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a:extLst>
              <a:ext uri="{FF2B5EF4-FFF2-40B4-BE49-F238E27FC236}">
                <a16:creationId xmlns:a16="http://schemas.microsoft.com/office/drawing/2014/main" id="{DA6CAAE5-2553-CFD0-F785-64CEBE3CEA58}"/>
              </a:ext>
            </a:extLst>
          </p:cNvPr>
          <p:cNvSpPr/>
          <p:nvPr/>
        </p:nvSpPr>
        <p:spPr>
          <a:xfrm>
            <a:off x="609890" y="106685"/>
            <a:ext cx="3419806" cy="6817251"/>
          </a:xfrm>
          <a:prstGeom prst="rect">
            <a:avLst/>
          </a:prstGeom>
        </p:spPr>
        <p:txBody>
          <a:bodyPr wrap="square">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900" b="0" i="0" u="none" strike="noStrike" cap="none" normalizeH="0" baseline="0" dirty="0">
                <a:ln>
                  <a:noFill/>
                </a:ln>
                <a:solidFill>
                  <a:srgbClr val="222222"/>
                </a:solidFill>
                <a:effectLst/>
                <a:latin typeface="Roboto" panose="02000000000000000000" pitchFamily="2" charset="0"/>
              </a:rPr>
              <a:t>Помимо превращения всего изображения в гиперссылку, существует также способ создания гиперссылок на связанные документы из отдельных его частей. Тебе этот способ знаком из урока по работе с изображениями.</a:t>
            </a:r>
            <a:endParaRPr kumimoji="0" lang="ru-RU" altLang="ru-RU" sz="1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900" b="0" i="0" u="none" strike="noStrike" cap="none" normalizeH="0" baseline="0" dirty="0">
                <a:ln>
                  <a:noFill/>
                </a:ln>
                <a:solidFill>
                  <a:srgbClr val="222222"/>
                </a:solidFill>
                <a:effectLst/>
                <a:latin typeface="Roboto" panose="02000000000000000000" pitchFamily="2" charset="0"/>
              </a:rPr>
              <a:t>Ссылки задаются в атрибуте </a:t>
            </a:r>
            <a:r>
              <a:rPr kumimoji="0" lang="ru-RU" altLang="ru-RU" sz="1900" b="0" i="0" u="none" strike="noStrike" cap="none" normalizeH="0" baseline="0" dirty="0" err="1">
                <a:ln>
                  <a:noFill/>
                </a:ln>
                <a:solidFill>
                  <a:srgbClr val="000000"/>
                </a:solidFill>
                <a:effectLst/>
                <a:latin typeface="JetBrains Mono"/>
              </a:rPr>
              <a:t>href</a:t>
            </a:r>
            <a:r>
              <a:rPr kumimoji="0" lang="ru-RU" altLang="ru-RU" sz="1900" b="0" i="0" u="none" strike="noStrike" cap="none" normalizeH="0" baseline="0" dirty="0">
                <a:ln>
                  <a:noFill/>
                </a:ln>
                <a:solidFill>
                  <a:srgbClr val="222222"/>
                </a:solidFill>
                <a:effectLst/>
                <a:latin typeface="Roboto" panose="02000000000000000000" pitchFamily="2" charset="0"/>
              </a:rPr>
              <a:t> элемента </a:t>
            </a:r>
            <a:r>
              <a:rPr kumimoji="0" lang="ru-RU" altLang="ru-RU" sz="1900" b="0" i="0" u="none" strike="noStrike" cap="none" normalizeH="0" baseline="0" dirty="0">
                <a:ln>
                  <a:noFill/>
                </a:ln>
                <a:solidFill>
                  <a:srgbClr val="000000"/>
                </a:solidFill>
                <a:effectLst/>
                <a:latin typeface="JetBrains Mono"/>
              </a:rPr>
              <a:t>&lt;</a:t>
            </a:r>
            <a:r>
              <a:rPr kumimoji="0" lang="ru-RU" altLang="ru-RU" sz="1900" b="0" i="0" u="none" strike="noStrike" cap="none" normalizeH="0" baseline="0" dirty="0" err="1">
                <a:ln>
                  <a:noFill/>
                </a:ln>
                <a:solidFill>
                  <a:srgbClr val="000000"/>
                </a:solidFill>
                <a:effectLst/>
                <a:latin typeface="JetBrains Mono"/>
              </a:rPr>
              <a:t>area</a:t>
            </a:r>
            <a:r>
              <a:rPr kumimoji="0" lang="ru-RU" altLang="ru-RU" sz="1900" b="0" i="0" u="none" strike="noStrike" cap="none" normalizeH="0" baseline="0" dirty="0">
                <a:ln>
                  <a:noFill/>
                </a:ln>
                <a:solidFill>
                  <a:srgbClr val="000000"/>
                </a:solidFill>
                <a:effectLst/>
                <a:latin typeface="JetBrains Mono"/>
              </a:rPr>
              <a:t>&gt;</a:t>
            </a:r>
            <a:r>
              <a:rPr kumimoji="0" lang="ru-RU" altLang="ru-RU" sz="1900" b="0" i="0" u="none" strike="noStrike" cap="none" normalizeH="0" baseline="0" dirty="0">
                <a:ln>
                  <a:noFill/>
                </a:ln>
                <a:solidFill>
                  <a:srgbClr val="222222"/>
                </a:solidFill>
                <a:effectLst/>
                <a:latin typeface="Roboto" panose="02000000000000000000" pitchFamily="2" charset="0"/>
              </a:rPr>
              <a:t>, являющегося элементом карты изображения и задающего активную область на изображении.</a:t>
            </a:r>
            <a:endParaRPr kumimoji="0" lang="ru-RU" altLang="ru-RU" sz="19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1900" b="0" i="0" u="none" strike="noStrike" cap="none" normalizeH="0" baseline="0" dirty="0">
                <a:ln>
                  <a:noFill/>
                </a:ln>
                <a:solidFill>
                  <a:srgbClr val="222222"/>
                </a:solidFill>
                <a:effectLst/>
                <a:latin typeface="Roboto" panose="02000000000000000000" pitchFamily="2" charset="0"/>
              </a:rPr>
              <a:t>Для гиперссылок, создаваемых элементом </a:t>
            </a:r>
            <a:r>
              <a:rPr kumimoji="0" lang="ru-RU" altLang="ru-RU" sz="1900" b="0" i="0" u="none" strike="noStrike" cap="none" normalizeH="0" baseline="0" dirty="0">
                <a:ln>
                  <a:noFill/>
                </a:ln>
                <a:solidFill>
                  <a:srgbClr val="000000"/>
                </a:solidFill>
                <a:effectLst/>
                <a:latin typeface="JetBrains Mono"/>
              </a:rPr>
              <a:t>&lt;</a:t>
            </a:r>
            <a:r>
              <a:rPr kumimoji="0" lang="ru-RU" altLang="ru-RU" sz="1900" b="0" i="0" u="none" strike="noStrike" cap="none" normalizeH="0" baseline="0" dirty="0" err="1">
                <a:ln>
                  <a:noFill/>
                </a:ln>
                <a:solidFill>
                  <a:srgbClr val="000000"/>
                </a:solidFill>
                <a:effectLst/>
                <a:latin typeface="JetBrains Mono"/>
              </a:rPr>
              <a:t>area</a:t>
            </a:r>
            <a:r>
              <a:rPr kumimoji="0" lang="ru-RU" altLang="ru-RU" sz="1900" b="0" i="0" u="none" strike="noStrike" cap="none" normalizeH="0" baseline="0" dirty="0">
                <a:ln>
                  <a:noFill/>
                </a:ln>
                <a:solidFill>
                  <a:srgbClr val="000000"/>
                </a:solidFill>
                <a:effectLst/>
                <a:latin typeface="JetBrains Mono"/>
              </a:rPr>
              <a:t>&gt;</a:t>
            </a:r>
            <a:r>
              <a:rPr kumimoji="0" lang="ru-RU" altLang="ru-RU" sz="1900" b="0" i="0" u="none" strike="noStrike" cap="none" normalizeH="0" baseline="0" dirty="0">
                <a:ln>
                  <a:noFill/>
                </a:ln>
                <a:solidFill>
                  <a:srgbClr val="222222"/>
                </a:solidFill>
                <a:effectLst/>
                <a:latin typeface="Roboto" panose="02000000000000000000" pitchFamily="2" charset="0"/>
              </a:rPr>
              <a:t>, доступны все те же атрибуты, что и для гиперссылок, создаваемых элементом </a:t>
            </a:r>
            <a:r>
              <a:rPr kumimoji="0" lang="ru-RU" altLang="ru-RU" sz="1900" b="0" i="0" u="none" strike="noStrike" cap="none" normalizeH="0" baseline="0" dirty="0">
                <a:ln>
                  <a:noFill/>
                </a:ln>
                <a:solidFill>
                  <a:srgbClr val="000000"/>
                </a:solidFill>
                <a:effectLst/>
                <a:latin typeface="JetBrains Mono"/>
              </a:rPr>
              <a:t>&lt;a&gt;</a:t>
            </a:r>
            <a:r>
              <a:rPr kumimoji="0" lang="ru-RU" altLang="ru-RU" sz="1900" b="0" i="0" u="none" strike="noStrike" cap="none" normalizeH="0" baseline="0" dirty="0">
                <a:ln>
                  <a:noFill/>
                </a:ln>
                <a:solidFill>
                  <a:srgbClr val="222222"/>
                </a:solidFill>
                <a:effectLst/>
                <a:latin typeface="Roboto" panose="02000000000000000000" pitchFamily="2" charset="0"/>
              </a:rPr>
              <a:t>.</a:t>
            </a:r>
            <a:endParaRPr kumimoji="0" lang="ru-RU" altLang="ru-RU" sz="19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409955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1" y="0"/>
            <a:ext cx="12192000" cy="6088585"/>
          </a:xfrm>
          <a:prstGeom prst="rect">
            <a:avLst/>
          </a:prstGeom>
          <a:solidFill>
            <a:srgbClr val="33CCF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p>
        </p:txBody>
      </p:sp>
      <p:sp>
        <p:nvSpPr>
          <p:cNvPr id="14" name="Прямоугольник 13"/>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a:p>
        </p:txBody>
      </p:sp>
      <p:sp>
        <p:nvSpPr>
          <p:cNvPr id="15" name="Прямоугольник 14"/>
          <p:cNvSpPr/>
          <p:nvPr/>
        </p:nvSpPr>
        <p:spPr>
          <a:xfrm>
            <a:off x="11483008" y="6190828"/>
            <a:ext cx="508796" cy="278859"/>
          </a:xfrm>
          <a:prstGeom prst="rect">
            <a:avLst/>
          </a:prstGeom>
        </p:spPr>
        <p:txBody>
          <a:bodyPr wrap="square">
            <a:spAutoFit/>
          </a:bodyPr>
          <a:lstStyle/>
          <a:p>
            <a:pPr algn="ctr">
              <a:lnSpc>
                <a:spcPct val="101000"/>
              </a:lnSpc>
              <a:spcAft>
                <a:spcPts val="800"/>
              </a:spcAft>
            </a:pPr>
            <a:r>
              <a:rPr lang="ru-RU" sz="12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27</a:t>
            </a:r>
          </a:p>
        </p:txBody>
      </p:sp>
      <p:sp>
        <p:nvSpPr>
          <p:cNvPr id="16" name="Прямоугольник 15"/>
          <p:cNvSpPr/>
          <p:nvPr/>
        </p:nvSpPr>
        <p:spPr>
          <a:xfrm>
            <a:off x="1186774" y="149027"/>
            <a:ext cx="9922214" cy="1224043"/>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p>
        </p:txBody>
      </p:sp>
      <p:sp>
        <p:nvSpPr>
          <p:cNvPr id="17" name="Прямоугольник 16"/>
          <p:cNvSpPr/>
          <p:nvPr/>
        </p:nvSpPr>
        <p:spPr>
          <a:xfrm>
            <a:off x="1494818" y="325045"/>
            <a:ext cx="9202366" cy="923330"/>
          </a:xfrm>
          <a:prstGeom prst="rect">
            <a:avLst/>
          </a:prstGeom>
        </p:spPr>
        <p:txBody>
          <a:bodyPr wrap="square">
            <a:spAutoFit/>
          </a:bodyPr>
          <a:lstStyle/>
          <a:p>
            <a:pPr lvl="0" algn="just" eaLnBrk="0" fontAlgn="base" hangingPunct="0">
              <a:spcBef>
                <a:spcPct val="0"/>
              </a:spcBef>
              <a:spcAft>
                <a:spcPct val="0"/>
              </a:spcAft>
            </a:pPr>
            <a:r>
              <a:rPr lang="ru-RU" b="0" i="0" dirty="0">
                <a:solidFill>
                  <a:srgbClr val="222222"/>
                </a:solidFill>
                <a:effectLst/>
                <a:latin typeface="Roboto" panose="02000000000000000000" pitchFamily="2" charset="0"/>
              </a:rPr>
              <a:t>Гиперссылки могут ссылаться не только на веб-страницы, но и на файлы любого другого формата, например, на исполняемые файлы (.</a:t>
            </a:r>
            <a:r>
              <a:rPr lang="ru-RU" b="0" i="0" dirty="0" err="1">
                <a:solidFill>
                  <a:srgbClr val="222222"/>
                </a:solidFill>
                <a:effectLst/>
                <a:latin typeface="Roboto" panose="02000000000000000000" pitchFamily="2" charset="0"/>
              </a:rPr>
              <a:t>exe</a:t>
            </a:r>
            <a:r>
              <a:rPr lang="ru-RU" b="0" i="0" dirty="0">
                <a:solidFill>
                  <a:srgbClr val="222222"/>
                </a:solidFill>
                <a:effectLst/>
                <a:latin typeface="Roboto" panose="02000000000000000000" pitchFamily="2" charset="0"/>
              </a:rPr>
              <a:t>), архивы (.</a:t>
            </a:r>
            <a:r>
              <a:rPr lang="ru-RU" b="0" i="0" dirty="0" err="1">
                <a:solidFill>
                  <a:srgbClr val="222222"/>
                </a:solidFill>
                <a:effectLst/>
                <a:latin typeface="Roboto" panose="02000000000000000000" pitchFamily="2" charset="0"/>
              </a:rPr>
              <a:t>rar</a:t>
            </a:r>
            <a:r>
              <a:rPr lang="ru-RU" b="0" i="0" dirty="0">
                <a:solidFill>
                  <a:srgbClr val="222222"/>
                </a:solidFill>
                <a:effectLst/>
                <a:latin typeface="Roboto" panose="02000000000000000000" pitchFamily="2" charset="0"/>
              </a:rPr>
              <a:t>, .</a:t>
            </a:r>
            <a:r>
              <a:rPr lang="ru-RU" b="0" i="0" dirty="0" err="1">
                <a:solidFill>
                  <a:srgbClr val="222222"/>
                </a:solidFill>
                <a:effectLst/>
                <a:latin typeface="Roboto" panose="02000000000000000000" pitchFamily="2" charset="0"/>
              </a:rPr>
              <a:t>zip</a:t>
            </a:r>
            <a:r>
              <a:rPr lang="ru-RU" b="0" i="0" dirty="0">
                <a:solidFill>
                  <a:srgbClr val="222222"/>
                </a:solidFill>
                <a:effectLst/>
                <a:latin typeface="Roboto" panose="02000000000000000000" pitchFamily="2" charset="0"/>
              </a:rPr>
              <a:t>), изображения, видео- или аудиофайлы. В этом случае ссылка записывается так:</a:t>
            </a:r>
            <a:endParaRPr lang="ru-RU" altLang="ru-RU" dirty="0">
              <a:latin typeface="Arial" panose="020B0604020202020204" pitchFamily="34" charset="0"/>
            </a:endParaRPr>
          </a:p>
        </p:txBody>
      </p:sp>
      <p:sp>
        <p:nvSpPr>
          <p:cNvPr id="18" name="Прямоугольник 17"/>
          <p:cNvSpPr/>
          <p:nvPr/>
        </p:nvSpPr>
        <p:spPr>
          <a:xfrm>
            <a:off x="2241597" y="1457742"/>
            <a:ext cx="7417800" cy="523220"/>
          </a:xfrm>
          <a:prstGeom prst="rect">
            <a:avLst/>
          </a:prstGeom>
        </p:spPr>
        <p:txBody>
          <a:bodyPr wrap="none">
            <a:spAutoFit/>
          </a:bodyPr>
          <a:lstStyle/>
          <a:p>
            <a:r>
              <a:rPr lang="pt-BR" sz="2800" b="1" i="0" dirty="0">
                <a:solidFill>
                  <a:srgbClr val="222222"/>
                </a:solidFill>
                <a:effectLst/>
                <a:latin typeface="JetBrains Mono"/>
              </a:rPr>
              <a:t>&lt;a href="http://site.ru/1.rar"&gt;Текст ссылки&lt;/a&gt;</a:t>
            </a:r>
            <a:endParaRPr lang="ru-RU" sz="2800" b="1" dirty="0"/>
          </a:p>
        </p:txBody>
      </p:sp>
      <p:sp>
        <p:nvSpPr>
          <p:cNvPr id="19" name="Прямоугольник 18"/>
          <p:cNvSpPr/>
          <p:nvPr/>
        </p:nvSpPr>
        <p:spPr>
          <a:xfrm>
            <a:off x="1186774" y="2046457"/>
            <a:ext cx="9922214" cy="1224044"/>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p>
        </p:txBody>
      </p:sp>
      <p:sp>
        <p:nvSpPr>
          <p:cNvPr id="20" name="Прямоугольник 19"/>
          <p:cNvSpPr/>
          <p:nvPr/>
        </p:nvSpPr>
        <p:spPr>
          <a:xfrm>
            <a:off x="1242638" y="2127141"/>
            <a:ext cx="9706724" cy="1015663"/>
          </a:xfrm>
          <a:prstGeom prst="rect">
            <a:avLst/>
          </a:prstGeom>
        </p:spPr>
        <p:txBody>
          <a:bodyPr wrap="square">
            <a:spAutoFit/>
          </a:bodyPr>
          <a:lstStyle/>
          <a:p>
            <a:pPr lvl="0" algn="just" eaLnBrk="0" fontAlgn="base" hangingPunct="0">
              <a:spcBef>
                <a:spcPct val="0"/>
              </a:spcBef>
              <a:spcAft>
                <a:spcPct val="0"/>
              </a:spcAft>
            </a:pPr>
            <a:r>
              <a:rPr lang="ru-RU" sz="2000" b="0" i="0" dirty="0">
                <a:solidFill>
                  <a:srgbClr val="222222"/>
                </a:solidFill>
                <a:effectLst/>
                <a:latin typeface="Roboto" panose="02000000000000000000" pitchFamily="2" charset="0"/>
              </a:rPr>
              <a:t>Есть и более интересные возможности: по клику на ссылке можно не только переходить на другие страницы и скачивать файлы, но и совершать звонки на телефоны, отправлять сообщения электронной почты или звонить по Скайпу.</a:t>
            </a:r>
          </a:p>
        </p:txBody>
      </p:sp>
      <p:sp>
        <p:nvSpPr>
          <p:cNvPr id="21" name="Прямоугольник 20"/>
          <p:cNvSpPr/>
          <p:nvPr/>
        </p:nvSpPr>
        <p:spPr>
          <a:xfrm>
            <a:off x="1186774" y="3335996"/>
            <a:ext cx="8707589" cy="954107"/>
          </a:xfrm>
          <a:prstGeom prst="rect">
            <a:avLst/>
          </a:prstGeom>
        </p:spPr>
        <p:txBody>
          <a:bodyPr wrap="square">
            <a:spAutoFit/>
          </a:bodyPr>
          <a:lstStyle/>
          <a:p>
            <a:r>
              <a:rPr lang="ru-RU" sz="2800" b="1" i="0" dirty="0">
                <a:solidFill>
                  <a:srgbClr val="222222"/>
                </a:solidFill>
                <a:effectLst/>
                <a:latin typeface="Roboto" panose="02000000000000000000" pitchFamily="2" charset="0"/>
              </a:rPr>
              <a:t>Ссылка на телефонный номер:</a:t>
            </a:r>
            <a:endParaRPr lang="ru-RU" altLang="ru-RU" sz="2800" b="1" dirty="0">
              <a:latin typeface="Arial" panose="020B0604020202020204" pitchFamily="34" charset="0"/>
            </a:endParaRPr>
          </a:p>
          <a:p>
            <a:r>
              <a:rPr lang="en-US" sz="2800" b="1" i="0" dirty="0">
                <a:solidFill>
                  <a:srgbClr val="222222"/>
                </a:solidFill>
                <a:effectLst/>
                <a:latin typeface="JetBrains Mono"/>
              </a:rPr>
              <a:t>&lt;a </a:t>
            </a:r>
            <a:r>
              <a:rPr lang="en-US" sz="2800" b="1" i="0" dirty="0" err="1">
                <a:solidFill>
                  <a:srgbClr val="222222"/>
                </a:solidFill>
                <a:effectLst/>
                <a:latin typeface="JetBrains Mono"/>
              </a:rPr>
              <a:t>href</a:t>
            </a:r>
            <a:r>
              <a:rPr lang="en-US" sz="2800" b="1" i="0" dirty="0">
                <a:solidFill>
                  <a:srgbClr val="222222"/>
                </a:solidFill>
                <a:effectLst/>
                <a:latin typeface="JetBrains Mono"/>
              </a:rPr>
              <a:t>="</a:t>
            </a:r>
            <a:r>
              <a:rPr lang="en-US" sz="2800" b="1" i="0" dirty="0" err="1">
                <a:solidFill>
                  <a:srgbClr val="222222"/>
                </a:solidFill>
                <a:effectLst/>
                <a:latin typeface="JetBrains Mono"/>
              </a:rPr>
              <a:t>tel</a:t>
            </a:r>
            <a:r>
              <a:rPr lang="en-US" sz="2800" b="1" i="0" dirty="0">
                <a:solidFill>
                  <a:srgbClr val="222222"/>
                </a:solidFill>
                <a:effectLst/>
                <a:latin typeface="JetBrains Mono"/>
              </a:rPr>
              <a:t>:+74951234567"&gt;+7 (495) 123-45-67&lt;/a&gt;</a:t>
            </a:r>
            <a:endParaRPr lang="ru-RU" sz="2800" b="1" dirty="0"/>
          </a:p>
        </p:txBody>
      </p:sp>
      <p:sp>
        <p:nvSpPr>
          <p:cNvPr id="27" name="Прямоугольник 26"/>
          <p:cNvSpPr/>
          <p:nvPr/>
        </p:nvSpPr>
        <p:spPr>
          <a:xfrm>
            <a:off x="1186774" y="4719772"/>
            <a:ext cx="9352484" cy="954107"/>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solidFill>
                  <a:srgbClr val="222222"/>
                </a:solidFill>
                <a:effectLst/>
                <a:latin typeface="Roboto" panose="02000000000000000000" pitchFamily="2" charset="0"/>
              </a:rPr>
              <a:t>Ссылка на адрес электронной почты:</a:t>
            </a:r>
            <a:endParaRPr kumimoji="0" lang="ru-RU" altLang="ru-RU" sz="24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solidFill>
                  <a:srgbClr val="222222"/>
                </a:solidFill>
                <a:effectLst/>
                <a:latin typeface="JetBrains Mono"/>
              </a:rPr>
              <a:t>&lt;a </a:t>
            </a:r>
            <a:r>
              <a:rPr kumimoji="0" lang="ru-RU" altLang="ru-RU" sz="2800" b="1" i="0" u="none" strike="noStrike" cap="none" normalizeH="0" baseline="0" dirty="0" err="1">
                <a:ln>
                  <a:noFill/>
                </a:ln>
                <a:solidFill>
                  <a:srgbClr val="222222"/>
                </a:solidFill>
                <a:effectLst/>
                <a:latin typeface="JetBrains Mono"/>
              </a:rPr>
              <a:t>href</a:t>
            </a:r>
            <a:r>
              <a:rPr kumimoji="0" lang="ru-RU" altLang="ru-RU" sz="2800" b="1" i="0" u="none" strike="noStrike" cap="none" normalizeH="0" baseline="0" dirty="0">
                <a:ln>
                  <a:noFill/>
                </a:ln>
                <a:solidFill>
                  <a:srgbClr val="222222"/>
                </a:solidFill>
                <a:effectLst/>
                <a:latin typeface="JetBrains Mono"/>
              </a:rPr>
              <a:t>="mailto:example@mail.ru"&gt;example@mail.ru&lt;/a&gt;</a:t>
            </a:r>
            <a:endParaRPr kumimoji="0" lang="ru-RU" altLang="ru-RU" sz="40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186575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1" y="0"/>
            <a:ext cx="12192000" cy="6088585"/>
          </a:xfrm>
          <a:prstGeom prst="rect">
            <a:avLst/>
          </a:prstGeom>
          <a:solidFill>
            <a:srgbClr val="33CCF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dirty="0"/>
          </a:p>
        </p:txBody>
      </p:sp>
      <p:sp>
        <p:nvSpPr>
          <p:cNvPr id="14" name="Прямоугольник 13"/>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a:p>
        </p:txBody>
      </p:sp>
      <p:sp>
        <p:nvSpPr>
          <p:cNvPr id="15" name="Прямоугольник 14"/>
          <p:cNvSpPr/>
          <p:nvPr/>
        </p:nvSpPr>
        <p:spPr>
          <a:xfrm>
            <a:off x="11483008" y="6190828"/>
            <a:ext cx="508796" cy="278859"/>
          </a:xfrm>
          <a:prstGeom prst="rect">
            <a:avLst/>
          </a:prstGeom>
        </p:spPr>
        <p:txBody>
          <a:bodyPr wrap="square">
            <a:spAutoFit/>
          </a:bodyPr>
          <a:lstStyle/>
          <a:p>
            <a:pPr algn="ctr">
              <a:lnSpc>
                <a:spcPct val="101000"/>
              </a:lnSpc>
              <a:spcAft>
                <a:spcPts val="800"/>
              </a:spcAft>
            </a:pPr>
            <a:r>
              <a:rPr lang="ru-RU" sz="12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28</a:t>
            </a:r>
          </a:p>
        </p:txBody>
      </p:sp>
      <p:sp>
        <p:nvSpPr>
          <p:cNvPr id="18" name="Прямоугольник 17"/>
          <p:cNvSpPr/>
          <p:nvPr/>
        </p:nvSpPr>
        <p:spPr>
          <a:xfrm>
            <a:off x="1186773" y="461766"/>
            <a:ext cx="9586263" cy="1077218"/>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200" b="1" i="0" u="none" strike="noStrike" cap="none" normalizeH="0" baseline="0" dirty="0">
                <a:ln>
                  <a:noFill/>
                </a:ln>
                <a:solidFill>
                  <a:srgbClr val="222222"/>
                </a:solidFill>
                <a:effectLst/>
                <a:latin typeface="Roboto" panose="02000000000000000000" pitchFamily="2" charset="0"/>
              </a:rPr>
              <a:t>Ссылка на Скайп (открыть чат):</a:t>
            </a:r>
            <a:endParaRPr kumimoji="0" lang="ru-RU" altLang="ru-RU" sz="32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200" b="1" i="0" u="none" strike="noStrike" cap="none" normalizeH="0" baseline="0" dirty="0">
                <a:ln>
                  <a:noFill/>
                </a:ln>
                <a:solidFill>
                  <a:srgbClr val="222222"/>
                </a:solidFill>
                <a:effectLst/>
                <a:latin typeface="JetBrains Mono"/>
              </a:rPr>
              <a:t>&lt;a </a:t>
            </a:r>
            <a:r>
              <a:rPr kumimoji="0" lang="ru-RU" altLang="ru-RU" sz="3200" b="1" i="0" u="none" strike="noStrike" cap="none" normalizeH="0" baseline="0" dirty="0" err="1">
                <a:ln>
                  <a:noFill/>
                </a:ln>
                <a:solidFill>
                  <a:srgbClr val="222222"/>
                </a:solidFill>
                <a:effectLst/>
                <a:latin typeface="JetBrains Mono"/>
              </a:rPr>
              <a:t>href</a:t>
            </a:r>
            <a:r>
              <a:rPr kumimoji="0" lang="ru-RU" altLang="ru-RU" sz="3200" b="1" i="0" u="none" strike="noStrike" cap="none" normalizeH="0" baseline="0" dirty="0">
                <a:ln>
                  <a:noFill/>
                </a:ln>
                <a:solidFill>
                  <a:srgbClr val="222222"/>
                </a:solidFill>
                <a:effectLst/>
                <a:latin typeface="JetBrains Mono"/>
              </a:rPr>
              <a:t>="</a:t>
            </a:r>
            <a:r>
              <a:rPr kumimoji="0" lang="ru-RU" altLang="ru-RU" sz="3200" b="1" i="0" u="none" strike="noStrike" cap="none" normalizeH="0" baseline="0" dirty="0" err="1">
                <a:ln>
                  <a:noFill/>
                </a:ln>
                <a:solidFill>
                  <a:srgbClr val="222222"/>
                </a:solidFill>
                <a:effectLst/>
                <a:latin typeface="JetBrains Mono"/>
              </a:rPr>
              <a:t>skype:имя-пользователя?chat</a:t>
            </a:r>
            <a:r>
              <a:rPr kumimoji="0" lang="ru-RU" altLang="ru-RU" sz="3200" b="1" i="0" u="none" strike="noStrike" cap="none" normalizeH="0" baseline="0" dirty="0">
                <a:ln>
                  <a:noFill/>
                </a:ln>
                <a:solidFill>
                  <a:srgbClr val="222222"/>
                </a:solidFill>
                <a:effectLst/>
                <a:latin typeface="JetBrains Mono"/>
              </a:rPr>
              <a:t>"&gt;Skype&lt;/a&gt;</a:t>
            </a:r>
            <a:endParaRPr kumimoji="0" lang="ru-RU" altLang="ru-RU" sz="3200" b="1" i="0" u="none" strike="noStrike" cap="none" normalizeH="0" baseline="0" dirty="0">
              <a:ln>
                <a:noFill/>
              </a:ln>
              <a:solidFill>
                <a:schemeClr val="tx1"/>
              </a:solidFill>
              <a:effectLst/>
              <a:latin typeface="Arial" panose="020B0604020202020204" pitchFamily="34" charset="0"/>
            </a:endParaRPr>
          </a:p>
        </p:txBody>
      </p:sp>
      <p:sp>
        <p:nvSpPr>
          <p:cNvPr id="21" name="Прямоугольник 20"/>
          <p:cNvSpPr/>
          <p:nvPr/>
        </p:nvSpPr>
        <p:spPr>
          <a:xfrm>
            <a:off x="1186772" y="2138228"/>
            <a:ext cx="9586263" cy="156966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200" b="1" i="0" u="none" strike="noStrike" cap="none" normalizeH="0" baseline="0" dirty="0">
                <a:ln>
                  <a:noFill/>
                </a:ln>
                <a:solidFill>
                  <a:srgbClr val="222222"/>
                </a:solidFill>
                <a:effectLst/>
                <a:latin typeface="Roboto" panose="02000000000000000000" pitchFamily="2" charset="0"/>
              </a:rPr>
              <a:t>Ссылка на Скайп (добавить в список контактов):</a:t>
            </a:r>
            <a:endParaRPr kumimoji="0" lang="ru-RU" altLang="ru-RU" sz="32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200" b="1" i="0" u="none" strike="noStrike" cap="none" normalizeH="0" baseline="0" dirty="0">
                <a:ln>
                  <a:noFill/>
                </a:ln>
                <a:solidFill>
                  <a:srgbClr val="222222"/>
                </a:solidFill>
                <a:effectLst/>
                <a:latin typeface="JetBrains Mono"/>
              </a:rPr>
              <a:t>&lt;a </a:t>
            </a:r>
            <a:r>
              <a:rPr kumimoji="0" lang="ru-RU" altLang="ru-RU" sz="3200" b="1" i="0" u="none" strike="noStrike" cap="none" normalizeH="0" baseline="0" dirty="0" err="1">
                <a:ln>
                  <a:noFill/>
                </a:ln>
                <a:solidFill>
                  <a:srgbClr val="222222"/>
                </a:solidFill>
                <a:effectLst/>
                <a:latin typeface="JetBrains Mono"/>
              </a:rPr>
              <a:t>href</a:t>
            </a:r>
            <a:r>
              <a:rPr kumimoji="0" lang="ru-RU" altLang="ru-RU" sz="3200" b="1" i="0" u="none" strike="noStrike" cap="none" normalizeH="0" baseline="0" dirty="0">
                <a:ln>
                  <a:noFill/>
                </a:ln>
                <a:solidFill>
                  <a:srgbClr val="222222"/>
                </a:solidFill>
                <a:effectLst/>
                <a:latin typeface="JetBrains Mono"/>
              </a:rPr>
              <a:t>="</a:t>
            </a:r>
            <a:r>
              <a:rPr kumimoji="0" lang="ru-RU" altLang="ru-RU" sz="3200" b="1" i="0" u="none" strike="noStrike" cap="none" normalizeH="0" baseline="0" dirty="0" err="1">
                <a:ln>
                  <a:noFill/>
                </a:ln>
                <a:solidFill>
                  <a:srgbClr val="222222"/>
                </a:solidFill>
                <a:effectLst/>
                <a:latin typeface="JetBrains Mono"/>
              </a:rPr>
              <a:t>skype:имя-пользователя?add</a:t>
            </a:r>
            <a:r>
              <a:rPr kumimoji="0" lang="ru-RU" altLang="ru-RU" sz="3200" b="1" i="0" u="none" strike="noStrike" cap="none" normalizeH="0" baseline="0" dirty="0">
                <a:ln>
                  <a:noFill/>
                </a:ln>
                <a:solidFill>
                  <a:srgbClr val="222222"/>
                </a:solidFill>
                <a:effectLst/>
                <a:latin typeface="JetBrains Mono"/>
              </a:rPr>
              <a:t>"&gt;Skype&lt;/a&gt;</a:t>
            </a:r>
            <a:endParaRPr kumimoji="0" lang="ru-RU" altLang="ru-RU" sz="3200" b="1" i="0" u="none" strike="noStrike" cap="none" normalizeH="0" baseline="0" dirty="0">
              <a:ln>
                <a:noFill/>
              </a:ln>
              <a:solidFill>
                <a:schemeClr val="tx1"/>
              </a:solidFill>
              <a:effectLst/>
              <a:latin typeface="Arial" panose="020B0604020202020204" pitchFamily="34" charset="0"/>
            </a:endParaRPr>
          </a:p>
        </p:txBody>
      </p:sp>
      <p:sp>
        <p:nvSpPr>
          <p:cNvPr id="27" name="Прямоугольник 26"/>
          <p:cNvSpPr/>
          <p:nvPr/>
        </p:nvSpPr>
        <p:spPr>
          <a:xfrm>
            <a:off x="1186772" y="4307132"/>
            <a:ext cx="10296234" cy="1077218"/>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200" b="1" i="0" u="none" strike="noStrike" cap="none" normalizeH="0" baseline="0" dirty="0">
                <a:ln>
                  <a:noFill/>
                </a:ln>
                <a:solidFill>
                  <a:srgbClr val="222222"/>
                </a:solidFill>
                <a:effectLst/>
                <a:latin typeface="Roboto" panose="02000000000000000000" pitchFamily="2" charset="0"/>
              </a:rPr>
              <a:t>Ссылка на Скайп (отправить файл):</a:t>
            </a:r>
            <a:endParaRPr kumimoji="0" lang="ru-RU" altLang="ru-RU" sz="32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200" b="1" i="0" u="none" strike="noStrike" cap="none" normalizeH="0" baseline="0" dirty="0">
                <a:ln>
                  <a:noFill/>
                </a:ln>
                <a:solidFill>
                  <a:srgbClr val="222222"/>
                </a:solidFill>
                <a:effectLst/>
                <a:latin typeface="JetBrains Mono"/>
              </a:rPr>
              <a:t>&lt;a </a:t>
            </a:r>
            <a:r>
              <a:rPr kumimoji="0" lang="ru-RU" altLang="ru-RU" sz="3200" b="1" i="0" u="none" strike="noStrike" cap="none" normalizeH="0" baseline="0" dirty="0" err="1">
                <a:ln>
                  <a:noFill/>
                </a:ln>
                <a:solidFill>
                  <a:srgbClr val="222222"/>
                </a:solidFill>
                <a:effectLst/>
                <a:latin typeface="JetBrains Mono"/>
              </a:rPr>
              <a:t>href</a:t>
            </a:r>
            <a:r>
              <a:rPr kumimoji="0" lang="ru-RU" altLang="ru-RU" sz="3200" b="1" i="0" u="none" strike="noStrike" cap="none" normalizeH="0" baseline="0" dirty="0">
                <a:ln>
                  <a:noFill/>
                </a:ln>
                <a:solidFill>
                  <a:srgbClr val="222222"/>
                </a:solidFill>
                <a:effectLst/>
                <a:latin typeface="JetBrains Mono"/>
              </a:rPr>
              <a:t>="</a:t>
            </a:r>
            <a:r>
              <a:rPr kumimoji="0" lang="ru-RU" altLang="ru-RU" sz="3200" b="1" i="0" u="none" strike="noStrike" cap="none" normalizeH="0" baseline="0" dirty="0" err="1">
                <a:ln>
                  <a:noFill/>
                </a:ln>
                <a:solidFill>
                  <a:srgbClr val="222222"/>
                </a:solidFill>
                <a:effectLst/>
                <a:latin typeface="JetBrains Mono"/>
              </a:rPr>
              <a:t>skype:имя-пользователя?sendfile</a:t>
            </a:r>
            <a:r>
              <a:rPr kumimoji="0" lang="ru-RU" altLang="ru-RU" sz="3200" b="1" i="0" u="none" strike="noStrike" cap="none" normalizeH="0" baseline="0" dirty="0">
                <a:ln>
                  <a:noFill/>
                </a:ln>
                <a:solidFill>
                  <a:srgbClr val="222222"/>
                </a:solidFill>
                <a:effectLst/>
                <a:latin typeface="JetBrains Mono"/>
              </a:rPr>
              <a:t>"&gt;Skype&lt;/a&gt;</a:t>
            </a:r>
            <a:endParaRPr kumimoji="0" lang="ru-RU" altLang="ru-RU" sz="3200" b="1" i="0" u="none" strike="noStrike" cap="none" normalizeH="0" baseline="0" dirty="0">
              <a:ln>
                <a:noFill/>
              </a:ln>
              <a:solidFill>
                <a:schemeClr val="tx1"/>
              </a:solidFill>
              <a:effectLst/>
              <a:latin typeface="Arial" panose="020B0604020202020204" pitchFamily="34" charset="0"/>
            </a:endParaRPr>
          </a:p>
        </p:txBody>
      </p:sp>
      <p:sp>
        <p:nvSpPr>
          <p:cNvPr id="3" name="Rectangle 2">
            <a:extLst>
              <a:ext uri="{FF2B5EF4-FFF2-40B4-BE49-F238E27FC236}">
                <a16:creationId xmlns:a16="http://schemas.microsoft.com/office/drawing/2014/main" id="{6D728224-973A-792D-C609-BDAFB0D47856}"/>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sp>
        <p:nvSpPr>
          <p:cNvPr id="4" name="Rectangle 3">
            <a:extLst>
              <a:ext uri="{FF2B5EF4-FFF2-40B4-BE49-F238E27FC236}">
                <a16:creationId xmlns:a16="http://schemas.microsoft.com/office/drawing/2014/main" id="{F53FF476-1D87-39D7-E5F1-23FF5DCBF337}"/>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383286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DE0C42EA-556D-B7E7-3E4A-46B0CA04AB28}"/>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0" y="0"/>
            <a:ext cx="12204414" cy="6854972"/>
          </a:xfrm>
          <a:prstGeom prst="rect">
            <a:avLst/>
          </a:prstGeom>
        </p:spPr>
      </p:pic>
      <p:sp>
        <p:nvSpPr>
          <p:cNvPr id="5" name="Прямоугольник 4">
            <a:extLst>
              <a:ext uri="{FF2B5EF4-FFF2-40B4-BE49-F238E27FC236}">
                <a16:creationId xmlns:a16="http://schemas.microsoft.com/office/drawing/2014/main" id="{AF6EE20F-6BE0-EE06-5352-6F6B1BDF47F4}"/>
              </a:ext>
            </a:extLst>
          </p:cNvPr>
          <p:cNvSpPr/>
          <p:nvPr/>
        </p:nvSpPr>
        <p:spPr>
          <a:xfrm>
            <a:off x="0" y="-3028"/>
            <a:ext cx="12204413" cy="6858000"/>
          </a:xfrm>
          <a:prstGeom prst="rect">
            <a:avLst/>
          </a:prstGeom>
          <a:solidFill>
            <a:srgbClr val="44444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a:extLst>
              <a:ext uri="{FF2B5EF4-FFF2-40B4-BE49-F238E27FC236}">
                <a16:creationId xmlns:a16="http://schemas.microsoft.com/office/drawing/2014/main" id="{4288434C-7120-B4FB-3458-25D492C0E20F}"/>
              </a:ext>
            </a:extLst>
          </p:cNvPr>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a:extLst>
              <a:ext uri="{FF2B5EF4-FFF2-40B4-BE49-F238E27FC236}">
                <a16:creationId xmlns:a16="http://schemas.microsoft.com/office/drawing/2014/main" id="{4E127FB4-5737-CA82-A00E-774E1644D3A7}"/>
              </a:ext>
            </a:extLst>
          </p:cNvPr>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6</a:t>
            </a:r>
          </a:p>
        </p:txBody>
      </p:sp>
      <p:sp>
        <p:nvSpPr>
          <p:cNvPr id="8" name="Прямоугольник 7">
            <a:extLst>
              <a:ext uri="{FF2B5EF4-FFF2-40B4-BE49-F238E27FC236}">
                <a16:creationId xmlns:a16="http://schemas.microsoft.com/office/drawing/2014/main" id="{36F3E039-D4DE-AD3D-67DC-F21A51801104}"/>
              </a:ext>
            </a:extLst>
          </p:cNvPr>
          <p:cNvSpPr/>
          <p:nvPr/>
        </p:nvSpPr>
        <p:spPr>
          <a:xfrm>
            <a:off x="558296" y="1475715"/>
            <a:ext cx="11075408" cy="4050442"/>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a:extLst>
              <a:ext uri="{FF2B5EF4-FFF2-40B4-BE49-F238E27FC236}">
                <a16:creationId xmlns:a16="http://schemas.microsoft.com/office/drawing/2014/main" id="{CA380FA6-B15E-997E-0CD5-EC422B6EC481}"/>
              </a:ext>
            </a:extLst>
          </p:cNvPr>
          <p:cNvSpPr/>
          <p:nvPr/>
        </p:nvSpPr>
        <p:spPr>
          <a:xfrm>
            <a:off x="1094945" y="1645837"/>
            <a:ext cx="10388064" cy="3785652"/>
          </a:xfrm>
          <a:prstGeom prst="rect">
            <a:avLst/>
          </a:prstGeom>
        </p:spPr>
        <p:txBody>
          <a:bodyPr wrap="square">
            <a:spAutoFit/>
          </a:bodyPr>
          <a:lstStyle/>
          <a:p>
            <a:pPr algn="l" rtl="0"/>
            <a:r>
              <a:rPr lang="en-US" sz="2400" dirty="0">
                <a:solidFill>
                  <a:srgbClr val="222222"/>
                </a:solidFill>
                <a:latin typeface="Roboto" panose="02000000000000000000" pitchFamily="2" charset="0"/>
              </a:rPr>
              <a:t>E</a:t>
            </a:r>
            <a:r>
              <a:rPr lang="ru-RU" sz="2400" b="0" i="0" dirty="0" err="1">
                <a:solidFill>
                  <a:srgbClr val="222222"/>
                </a:solidFill>
                <a:effectLst/>
                <a:latin typeface="Roboto" panose="02000000000000000000" pitchFamily="2" charset="0"/>
              </a:rPr>
              <a:t>щё</a:t>
            </a:r>
            <a:r>
              <a:rPr lang="ru-RU" sz="2400" b="0" i="0" dirty="0">
                <a:solidFill>
                  <a:srgbClr val="222222"/>
                </a:solidFill>
                <a:effectLst/>
                <a:latin typeface="Roboto" panose="02000000000000000000" pitchFamily="2" charset="0"/>
              </a:rPr>
              <a:t> один неочевидный способ создания гиперссылки на веб-странице — это размещение на ней формы для взаимодействия с пользователем.</a:t>
            </a:r>
          </a:p>
          <a:p>
            <a:pPr algn="l" rtl="0"/>
            <a:r>
              <a:rPr lang="ru-RU" sz="2400" b="1" i="0" dirty="0">
                <a:solidFill>
                  <a:srgbClr val="222222"/>
                </a:solidFill>
                <a:effectLst/>
                <a:latin typeface="Roboto" panose="02000000000000000000" pitchFamily="2" charset="0"/>
              </a:rPr>
              <a:t>Форма</a:t>
            </a:r>
            <a:r>
              <a:rPr lang="ru-RU" sz="2400" b="0" i="0" dirty="0">
                <a:solidFill>
                  <a:srgbClr val="222222"/>
                </a:solidFill>
                <a:effectLst/>
                <a:latin typeface="Roboto" panose="02000000000000000000" pitchFamily="2" charset="0"/>
              </a:rPr>
              <a:t> — это компонент веб-страницы с элементами управления, такими как текстовые поля, кнопки, флажки, диапазон или поле выбора цвета.</a:t>
            </a:r>
          </a:p>
          <a:p>
            <a:pPr algn="l" rtl="0"/>
            <a:r>
              <a:rPr lang="ru-RU" sz="2400" b="0" i="0" dirty="0">
                <a:solidFill>
                  <a:srgbClr val="222222"/>
                </a:solidFill>
                <a:effectLst/>
                <a:latin typeface="Roboto" panose="02000000000000000000" pitchFamily="2" charset="0"/>
              </a:rPr>
              <a:t>Пользователь может взаимодействовать с такой формой, предоставляя данные, которые затем могут быть отправлены на сервер для дальнейшей обработки.</a:t>
            </a:r>
          </a:p>
          <a:p>
            <a:pPr algn="l" rtl="0"/>
            <a:endParaRPr lang="ru-RU" sz="2400" b="0" i="0" dirty="0">
              <a:solidFill>
                <a:srgbClr val="222222"/>
              </a:solidFill>
              <a:effectLst/>
              <a:latin typeface="Roboto" panose="02000000000000000000" pitchFamily="2" charset="0"/>
            </a:endParaRPr>
          </a:p>
        </p:txBody>
      </p:sp>
    </p:spTree>
    <p:extLst>
      <p:ext uri="{BB962C8B-B14F-4D97-AF65-F5344CB8AC3E}">
        <p14:creationId xmlns:p14="http://schemas.microsoft.com/office/powerpoint/2010/main" val="1355794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b="16048"/>
          <a:stretch/>
        </p:blipFill>
        <p:spPr>
          <a:xfrm>
            <a:off x="-55472" y="0"/>
            <a:ext cx="12247472" cy="6858000"/>
          </a:xfrm>
          <a:prstGeom prst="rect">
            <a:avLst/>
          </a:prstGeom>
        </p:spPr>
      </p:pic>
      <p:sp>
        <p:nvSpPr>
          <p:cNvPr id="5" name="Прямоугольник 4"/>
          <p:cNvSpPr/>
          <p:nvPr/>
        </p:nvSpPr>
        <p:spPr>
          <a:xfrm>
            <a:off x="-56155" y="0"/>
            <a:ext cx="12248154" cy="6858000"/>
          </a:xfrm>
          <a:prstGeom prst="rect">
            <a:avLst/>
          </a:prstGeom>
          <a:solidFill>
            <a:srgbClr val="9434F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p:cNvSpPr/>
          <p:nvPr/>
        </p:nvSpPr>
        <p:spPr>
          <a:xfrm>
            <a:off x="407297" y="1294645"/>
            <a:ext cx="11325885" cy="40197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672292" y="1671476"/>
            <a:ext cx="10791260" cy="830997"/>
          </a:xfrm>
          <a:prstGeom prst="rect">
            <a:avLst/>
          </a:prstGeom>
        </p:spPr>
        <p:txBody>
          <a:bodyPr wrap="square">
            <a:spAutoFit/>
          </a:bodyPr>
          <a:lstStyle/>
          <a:p>
            <a:pPr algn="just"/>
            <a:r>
              <a:rPr lang="ru-RU" sz="2400" dirty="0"/>
              <a:t>Ссылки представляют собой связь между двумя ресурсами, одним из которых является текущий документ. Ссылки в HTML-документе бывают двух категорий</a:t>
            </a:r>
          </a:p>
        </p:txBody>
      </p:sp>
      <p:sp>
        <p:nvSpPr>
          <p:cNvPr id="8" name="Прямоугольник 7"/>
          <p:cNvSpPr/>
          <p:nvPr/>
        </p:nvSpPr>
        <p:spPr>
          <a:xfrm>
            <a:off x="11483009" y="6088585"/>
            <a:ext cx="500346" cy="545478"/>
          </a:xfrm>
          <a:prstGeom prst="rect">
            <a:avLst/>
          </a:prstGeom>
          <a:solidFill>
            <a:srgbClr val="444444"/>
          </a:solidFill>
          <a:ln w="28575">
            <a:solidFill>
              <a:srgbClr val="5BD4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a:t>
            </a:r>
          </a:p>
        </p:txBody>
      </p:sp>
      <p:pic>
        <p:nvPicPr>
          <p:cNvPr id="10" name="Рисунок 9"/>
          <p:cNvPicPr>
            <a:picLocks noChangeAspect="1"/>
          </p:cNvPicPr>
          <p:nvPr/>
        </p:nvPicPr>
        <p:blipFill rotWithShape="1">
          <a:blip r:embed="rId3" cstate="print">
            <a:extLst>
              <a:ext uri="{28A0092B-C50C-407E-A947-70E740481C1C}">
                <a14:useLocalDpi xmlns:a14="http://schemas.microsoft.com/office/drawing/2010/main" val="0"/>
              </a:ext>
            </a:extLst>
          </a:blip>
          <a:srcRect r="40622"/>
          <a:stretch/>
        </p:blipFill>
        <p:spPr>
          <a:xfrm>
            <a:off x="1243336" y="2837525"/>
            <a:ext cx="4004525" cy="4020475"/>
          </a:xfrm>
          <a:prstGeom prst="rect">
            <a:avLst/>
          </a:prstGeom>
        </p:spPr>
      </p:pic>
      <p:sp>
        <p:nvSpPr>
          <p:cNvPr id="3" name="Прямоугольник 2"/>
          <p:cNvSpPr/>
          <p:nvPr/>
        </p:nvSpPr>
        <p:spPr>
          <a:xfrm>
            <a:off x="1794455" y="3032073"/>
            <a:ext cx="2835965" cy="1813689"/>
          </a:xfrm>
          <a:prstGeom prst="rect">
            <a:avLst/>
          </a:prstGeom>
          <a:solidFill>
            <a:srgbClr val="943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2129672" y="3199475"/>
            <a:ext cx="2841991" cy="1384995"/>
          </a:xfrm>
          <a:prstGeom prst="rect">
            <a:avLst/>
          </a:prstGeom>
        </p:spPr>
        <p:txBody>
          <a:bodyPr wrap="square">
            <a:spAutoFit/>
          </a:bodyPr>
          <a:lstStyle/>
          <a:p>
            <a:r>
              <a:rPr lang="ru-RU" sz="2800" b="1" dirty="0">
                <a:solidFill>
                  <a:schemeClr val="bg1"/>
                </a:solidFill>
                <a:latin typeface="Roboto"/>
              </a:rPr>
              <a:t>Ссылки на внешние документы</a:t>
            </a:r>
            <a:endParaRPr lang="ru-RU" sz="2800" dirty="0">
              <a:solidFill>
                <a:schemeClr val="bg1"/>
              </a:solidFill>
            </a:endParaRPr>
          </a:p>
        </p:txBody>
      </p:sp>
      <p:pic>
        <p:nvPicPr>
          <p:cNvPr id="13" name="Рисунок 12"/>
          <p:cNvPicPr>
            <a:picLocks noChangeAspect="1"/>
          </p:cNvPicPr>
          <p:nvPr/>
        </p:nvPicPr>
        <p:blipFill rotWithShape="1">
          <a:blip r:embed="rId4" cstate="print">
            <a:extLst>
              <a:ext uri="{28A0092B-C50C-407E-A947-70E740481C1C}">
                <a14:useLocalDpi xmlns:a14="http://schemas.microsoft.com/office/drawing/2010/main" val="0"/>
              </a:ext>
            </a:extLst>
          </a:blip>
          <a:srcRect r="40622"/>
          <a:stretch/>
        </p:blipFill>
        <p:spPr>
          <a:xfrm>
            <a:off x="6957520" y="2837525"/>
            <a:ext cx="3843002" cy="4020475"/>
          </a:xfrm>
          <a:prstGeom prst="rect">
            <a:avLst/>
          </a:prstGeom>
        </p:spPr>
      </p:pic>
      <p:sp>
        <p:nvSpPr>
          <p:cNvPr id="11" name="Прямоугольник 10"/>
          <p:cNvSpPr/>
          <p:nvPr/>
        </p:nvSpPr>
        <p:spPr>
          <a:xfrm>
            <a:off x="7432035" y="3133463"/>
            <a:ext cx="2835965" cy="1813689"/>
          </a:xfrm>
          <a:prstGeom prst="rect">
            <a:avLst/>
          </a:prstGeom>
          <a:solidFill>
            <a:srgbClr val="943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7550818" y="3535508"/>
            <a:ext cx="2841991" cy="523220"/>
          </a:xfrm>
          <a:prstGeom prst="rect">
            <a:avLst/>
          </a:prstGeom>
        </p:spPr>
        <p:txBody>
          <a:bodyPr wrap="square">
            <a:spAutoFit/>
          </a:bodyPr>
          <a:lstStyle/>
          <a:p>
            <a:r>
              <a:rPr lang="ru-RU" sz="2800" b="1" dirty="0">
                <a:solidFill>
                  <a:schemeClr val="bg1"/>
                </a:solidFill>
                <a:latin typeface="Roboto"/>
              </a:rPr>
              <a:t>Гиперссылки</a:t>
            </a:r>
            <a:endParaRPr lang="ru-RU" sz="2800" dirty="0">
              <a:solidFill>
                <a:schemeClr val="bg1"/>
              </a:solidFill>
            </a:endParaRPr>
          </a:p>
        </p:txBody>
      </p:sp>
    </p:spTree>
    <p:extLst>
      <p:ext uri="{BB962C8B-B14F-4D97-AF65-F5344CB8AC3E}">
        <p14:creationId xmlns:p14="http://schemas.microsoft.com/office/powerpoint/2010/main" val="8080934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b="5909"/>
          <a:stretch/>
        </p:blipFill>
        <p:spPr>
          <a:xfrm>
            <a:off x="-12412" y="0"/>
            <a:ext cx="12204412" cy="6858000"/>
          </a:xfrm>
          <a:prstGeom prst="rect">
            <a:avLst/>
          </a:prstGeom>
        </p:spPr>
      </p:pic>
      <p:sp>
        <p:nvSpPr>
          <p:cNvPr id="5" name="Прямоугольник 4"/>
          <p:cNvSpPr/>
          <p:nvPr/>
        </p:nvSpPr>
        <p:spPr>
          <a:xfrm>
            <a:off x="-15127" y="-11788"/>
            <a:ext cx="12209842" cy="6870486"/>
          </a:xfrm>
          <a:prstGeom prst="rect">
            <a:avLst/>
          </a:prstGeom>
          <a:solidFill>
            <a:srgbClr val="33CCFF">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17842" y="635876"/>
            <a:ext cx="12209842" cy="5887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11483009" y="6190828"/>
            <a:ext cx="500346" cy="332912"/>
          </a:xfrm>
          <a:prstGeom prst="rect">
            <a:avLst/>
          </a:prstGeom>
        </p:spPr>
        <p:txBody>
          <a:bodyPr wrap="square">
            <a:spAutoFit/>
          </a:bodyPr>
          <a:lstStyle/>
          <a:p>
            <a:pP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30</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2" name="Прямоугольник 1"/>
          <p:cNvSpPr/>
          <p:nvPr/>
        </p:nvSpPr>
        <p:spPr>
          <a:xfrm>
            <a:off x="259784" y="931001"/>
            <a:ext cx="5751968" cy="5355312"/>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dirty="0">
                <a:ln>
                  <a:noFill/>
                </a:ln>
                <a:solidFill>
                  <a:srgbClr val="222222"/>
                </a:solidFill>
                <a:effectLst/>
                <a:latin typeface="Roboto" panose="02000000000000000000" pitchFamily="2" charset="0"/>
              </a:rPr>
              <a:t>Элемент </a:t>
            </a:r>
            <a:r>
              <a:rPr kumimoji="0" lang="ru-RU" altLang="ru-RU" sz="1800" b="0" i="0" u="none" strike="noStrike" cap="none" normalizeH="0" baseline="0" dirty="0">
                <a:ln>
                  <a:noFill/>
                </a:ln>
                <a:solidFill>
                  <a:srgbClr val="000000"/>
                </a:solidFill>
                <a:effectLst/>
                <a:latin typeface="JetBrains Mono"/>
              </a:rPr>
              <a:t>&lt;</a:t>
            </a:r>
            <a:r>
              <a:rPr kumimoji="0" lang="ru-RU" altLang="ru-RU" sz="1800" b="0" i="0" u="none" strike="noStrike" cap="none" normalizeH="0" baseline="0" dirty="0" err="1">
                <a:ln>
                  <a:noFill/>
                </a:ln>
                <a:solidFill>
                  <a:srgbClr val="000000"/>
                </a:solidFill>
                <a:effectLst/>
                <a:latin typeface="JetBrains Mono"/>
              </a:rPr>
              <a:t>form</a:t>
            </a:r>
            <a:r>
              <a:rPr kumimoji="0" lang="ru-RU" altLang="ru-RU" sz="1800" b="0" i="0" u="none" strike="noStrike" cap="none" normalizeH="0" baseline="0" dirty="0">
                <a:ln>
                  <a:noFill/>
                </a:ln>
                <a:solidFill>
                  <a:srgbClr val="000000"/>
                </a:solidFill>
                <a:effectLst/>
                <a:latin typeface="JetBrains Mono"/>
              </a:rPr>
              <a:t>&gt;</a:t>
            </a:r>
            <a:r>
              <a:rPr kumimoji="0" lang="ru-RU" altLang="ru-RU" sz="1800" b="0" i="0" u="none" strike="noStrike" cap="none" normalizeH="0" baseline="0" dirty="0">
                <a:ln>
                  <a:noFill/>
                </a:ln>
                <a:solidFill>
                  <a:srgbClr val="222222"/>
                </a:solidFill>
                <a:effectLst/>
                <a:latin typeface="Roboto" panose="02000000000000000000" pitchFamily="2" charset="0"/>
              </a:rPr>
              <a:t> по сути представляет собой гиперссылку, которой можно управлять с помощью набора связанных элементов управления, значения которых можно отправить на сервер для обработки, так как атрибут </a:t>
            </a:r>
            <a:r>
              <a:rPr kumimoji="0" lang="ru-RU" altLang="ru-RU" sz="1800" b="0" i="0" u="none" strike="noStrike" cap="none" normalizeH="0" baseline="0" dirty="0" err="1">
                <a:ln>
                  <a:noFill/>
                </a:ln>
                <a:solidFill>
                  <a:srgbClr val="000000"/>
                </a:solidFill>
                <a:effectLst/>
                <a:latin typeface="JetBrains Mono"/>
              </a:rPr>
              <a:t>action</a:t>
            </a:r>
            <a:r>
              <a:rPr kumimoji="0" lang="ru-RU" altLang="ru-RU" sz="1800" b="0" i="0" u="none" strike="noStrike" cap="none" normalizeH="0" baseline="0" dirty="0">
                <a:ln>
                  <a:noFill/>
                </a:ln>
                <a:solidFill>
                  <a:srgbClr val="222222"/>
                </a:solidFill>
                <a:effectLst/>
                <a:latin typeface="Roboto" panose="02000000000000000000" pitchFamily="2" charset="0"/>
              </a:rPr>
              <a:t> данного элемента указывает </a:t>
            </a:r>
            <a:r>
              <a:rPr kumimoji="0" lang="ru-RU" altLang="ru-RU" sz="1800" b="0" i="0" u="none" strike="noStrike" cap="none" normalizeH="0" baseline="0" dirty="0" err="1">
                <a:ln>
                  <a:noFill/>
                </a:ln>
                <a:solidFill>
                  <a:srgbClr val="222222"/>
                </a:solidFill>
                <a:effectLst/>
                <a:latin typeface="Roboto" panose="02000000000000000000" pitchFamily="2" charset="0"/>
              </a:rPr>
              <a:t>url</a:t>
            </a:r>
            <a:r>
              <a:rPr kumimoji="0" lang="ru-RU" altLang="ru-RU" sz="1800" b="0" i="0" u="none" strike="noStrike" cap="none" normalizeH="0" baseline="0" dirty="0">
                <a:ln>
                  <a:noFill/>
                </a:ln>
                <a:solidFill>
                  <a:srgbClr val="222222"/>
                </a:solidFill>
                <a:effectLst/>
                <a:latin typeface="Roboto" panose="02000000000000000000" pitchFamily="2" charset="0"/>
              </a:rPr>
              <a:t>-адрес обработчика формы.</a:t>
            </a:r>
            <a:r>
              <a:rPr kumimoji="0" lang="ru-RU" altLang="ru-RU" sz="1800" b="0" i="0" u="none" strike="noStrike" cap="none" normalizeH="0" baseline="0" dirty="0">
                <a:ln>
                  <a:noFill/>
                </a:ln>
                <a:solidFill>
                  <a:schemeClr val="tx1"/>
                </a:solidFill>
                <a:effectLst/>
              </a:rPr>
              <a:t> </a:t>
            </a:r>
            <a:endParaRPr kumimoji="0" lang="en-US" altLang="ru-RU"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ru-RU"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lang="ru-RU" b="0" i="0" dirty="0">
                <a:solidFill>
                  <a:srgbClr val="222222"/>
                </a:solidFill>
                <a:effectLst/>
                <a:latin typeface="Roboto" panose="02000000000000000000" pitchFamily="2" charset="0"/>
              </a:rPr>
              <a:t>В качестве обработчика может выступать CGI-программа или HTML-документ, который включает в себя серверные сценарии. После выполнения обработчиком действий по работе с данными формы он возвращает новый HTML-документ.</a:t>
            </a:r>
            <a:endParaRPr lang="en-US" b="0" i="0" dirty="0">
              <a:solidFill>
                <a:srgbClr val="222222"/>
              </a:solidFill>
              <a:effectLst/>
              <a:latin typeface="Roboto" panose="020000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a:latin typeface="Roboto" panose="020000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ru-RU" b="0" i="0" dirty="0">
                <a:solidFill>
                  <a:srgbClr val="222222"/>
                </a:solidFill>
                <a:effectLst/>
                <a:latin typeface="Roboto" panose="02000000000000000000" pitchFamily="2" charset="0"/>
              </a:rPr>
              <a:t>Обработка данных формы может производиться и на стороне клиента, то есть при помощи скриптов, выполняемых прямо в браузере. Но сейчас не об этом.</a:t>
            </a: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pic>
        <p:nvPicPr>
          <p:cNvPr id="10" name="Рисунок 9"/>
          <p:cNvPicPr>
            <a:picLocks noChangeAspect="1"/>
          </p:cNvPicPr>
          <p:nvPr/>
        </p:nvPicPr>
        <p:blipFill rotWithShape="1">
          <a:blip r:embed="rId3" cstate="print">
            <a:extLst>
              <a:ext uri="{28A0092B-C50C-407E-A947-70E740481C1C}">
                <a14:useLocalDpi xmlns:a14="http://schemas.microsoft.com/office/drawing/2010/main" val="0"/>
              </a:ext>
            </a:extLst>
          </a:blip>
          <a:srcRect r="21683"/>
          <a:stretch/>
        </p:blipFill>
        <p:spPr>
          <a:xfrm>
            <a:off x="6283948" y="636574"/>
            <a:ext cx="5908052" cy="5239862"/>
          </a:xfrm>
          <a:prstGeom prst="rect">
            <a:avLst/>
          </a:prstGeom>
        </p:spPr>
      </p:pic>
    </p:spTree>
    <p:extLst>
      <p:ext uri="{BB962C8B-B14F-4D97-AF65-F5344CB8AC3E}">
        <p14:creationId xmlns:p14="http://schemas.microsoft.com/office/powerpoint/2010/main" val="24562146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b="5909"/>
          <a:stretch/>
        </p:blipFill>
        <p:spPr>
          <a:xfrm>
            <a:off x="-12412" y="0"/>
            <a:ext cx="12204412" cy="6858000"/>
          </a:xfrm>
          <a:prstGeom prst="rect">
            <a:avLst/>
          </a:prstGeom>
        </p:spPr>
      </p:pic>
      <p:sp>
        <p:nvSpPr>
          <p:cNvPr id="5" name="Прямоугольник 4"/>
          <p:cNvSpPr/>
          <p:nvPr/>
        </p:nvSpPr>
        <p:spPr>
          <a:xfrm>
            <a:off x="-15127" y="-11788"/>
            <a:ext cx="12209842" cy="6870486"/>
          </a:xfrm>
          <a:prstGeom prst="rect">
            <a:avLst/>
          </a:prstGeom>
          <a:solidFill>
            <a:srgbClr val="33CCFF">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17842" y="635876"/>
            <a:ext cx="12209842" cy="5887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11483009" y="6190828"/>
            <a:ext cx="500346" cy="332912"/>
          </a:xfrm>
          <a:prstGeom prst="rect">
            <a:avLst/>
          </a:prstGeom>
        </p:spPr>
        <p:txBody>
          <a:bodyPr wrap="square">
            <a:spAutoFit/>
          </a:bodyPr>
          <a:lstStyle/>
          <a:p>
            <a:pP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31</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2" name="Прямоугольник 1"/>
          <p:cNvSpPr/>
          <p:nvPr/>
        </p:nvSpPr>
        <p:spPr>
          <a:xfrm>
            <a:off x="412957" y="1001752"/>
            <a:ext cx="11067337" cy="5632311"/>
          </a:xfrm>
          <a:prstGeom prst="rect">
            <a:avLst/>
          </a:prstGeom>
        </p:spPr>
        <p:txBody>
          <a:bodyPr wrap="square">
            <a:spAutoFit/>
          </a:bodyPr>
          <a:lstStyle/>
          <a:p>
            <a:pPr eaLnBrk="0" fontAlgn="base" hangingPunct="0">
              <a:spcBef>
                <a:spcPct val="0"/>
              </a:spcBef>
              <a:spcAft>
                <a:spcPct val="0"/>
              </a:spcAft>
            </a:pPr>
            <a:r>
              <a:rPr kumimoji="0" lang="ru-RU" altLang="ru-RU" sz="2400" b="0" i="0" u="none" strike="noStrike" cap="none" normalizeH="0" baseline="0" dirty="0">
                <a:ln>
                  <a:noFill/>
                </a:ln>
                <a:solidFill>
                  <a:srgbClr val="222222"/>
                </a:solidFill>
                <a:effectLst/>
                <a:latin typeface="Roboto" panose="02000000000000000000" pitchFamily="2" charset="0"/>
              </a:rPr>
              <a:t>Форма в HTML-документе создаётся тегами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form</a:t>
            </a:r>
            <a:r>
              <a:rPr kumimoji="0" lang="ru-RU" altLang="ru-RU" sz="2400" b="0" i="0" u="none" strike="noStrike" cap="none" normalizeH="0" baseline="0" dirty="0">
                <a:ln>
                  <a:noFill/>
                </a:ln>
                <a:solidFill>
                  <a:srgbClr val="000000"/>
                </a:solidFill>
                <a:effectLst/>
                <a:latin typeface="JetBrains Mono"/>
              </a:rPr>
              <a:t>&gt;&lt;/</a:t>
            </a:r>
            <a:r>
              <a:rPr kumimoji="0" lang="ru-RU" altLang="ru-RU" sz="2400" b="0" i="0" u="none" strike="noStrike" cap="none" normalizeH="0" baseline="0" dirty="0" err="1">
                <a:ln>
                  <a:noFill/>
                </a:ln>
                <a:solidFill>
                  <a:srgbClr val="000000"/>
                </a:solidFill>
                <a:effectLst/>
                <a:latin typeface="JetBrains Mono"/>
              </a:rPr>
              <a:t>form</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 между этими тегами размещаются все элементы управления формы: текстовые поля, переключатели (радиокнопки), флажки, раскрывающиеся списки и, конечно же, кнопки.</a:t>
            </a:r>
            <a:r>
              <a:rPr kumimoji="0" lang="ru-RU" altLang="ru-RU" sz="2400" b="0" i="0" u="none" strike="noStrike" cap="none" normalizeH="0" baseline="0" dirty="0">
                <a:ln>
                  <a:noFill/>
                </a:ln>
                <a:solidFill>
                  <a:schemeClr val="tx1"/>
                </a:solidFill>
                <a:effectLst/>
              </a:rPr>
              <a:t> </a:t>
            </a:r>
            <a:endParaRPr kumimoji="0" lang="en-US" altLang="ru-RU" sz="2400" b="0" i="0" u="none" strike="noStrike" cap="none" normalizeH="0" baseline="0" dirty="0">
              <a:ln>
                <a:noFill/>
              </a:ln>
              <a:solidFill>
                <a:schemeClr val="tx1"/>
              </a:solidFill>
              <a:effectLst/>
            </a:endParaRPr>
          </a:p>
          <a:p>
            <a:pPr eaLnBrk="0" fontAlgn="base" hangingPunct="0">
              <a:spcBef>
                <a:spcPct val="0"/>
              </a:spcBef>
              <a:spcAft>
                <a:spcPct val="0"/>
              </a:spcAft>
            </a:pPr>
            <a:endParaRPr lang="en-US" altLang="ru-RU" sz="2400" dirty="0">
              <a:latin typeface="Arial" panose="020B0604020202020204" pitchFamily="34" charset="0"/>
            </a:endParaRPr>
          </a:p>
          <a:p>
            <a:pPr eaLnBrk="0" fontAlgn="base" hangingPunct="0">
              <a:spcBef>
                <a:spcPct val="0"/>
              </a:spcBef>
              <a:spcAft>
                <a:spcPct val="0"/>
              </a:spcAft>
            </a:pP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input</a:t>
            </a:r>
            <a:r>
              <a:rPr kumimoji="0" lang="ru-RU" altLang="ru-RU" sz="2400" b="0" i="0" u="none" strike="noStrike" cap="none" normalizeH="0" baseline="0" dirty="0">
                <a:ln>
                  <a:noFill/>
                </a:ln>
                <a:solidFill>
                  <a:srgbClr val="000000"/>
                </a:solidFill>
                <a:effectLst/>
                <a:latin typeface="JetBrains Mono"/>
              </a:rPr>
              <a:t> </a:t>
            </a:r>
            <a:r>
              <a:rPr kumimoji="0" lang="ru-RU" altLang="ru-RU" sz="2400" b="0" i="0" u="none" strike="noStrike" cap="none" normalizeH="0" baseline="0" dirty="0" err="1">
                <a:ln>
                  <a:noFill/>
                </a:ln>
                <a:solidFill>
                  <a:srgbClr val="000000"/>
                </a:solidFill>
                <a:effectLst/>
                <a:latin typeface="JetBrains Mono"/>
              </a:rPr>
              <a:t>type</a:t>
            </a:r>
            <a:r>
              <a:rPr kumimoji="0" lang="ru-RU" altLang="ru-RU" sz="2400" b="0" i="0" u="none" strike="noStrike" cap="none" normalizeH="0" baseline="0" dirty="0">
                <a:ln>
                  <a:noFill/>
                </a:ln>
                <a:solidFill>
                  <a:srgbClr val="000000"/>
                </a:solidFill>
                <a:effectLst/>
                <a:latin typeface="JetBrains Mono"/>
              </a:rPr>
              <a:t>="</a:t>
            </a:r>
            <a:r>
              <a:rPr kumimoji="0" lang="ru-RU" altLang="ru-RU" sz="2400" b="0" i="0" u="none" strike="noStrike" cap="none" normalizeH="0" baseline="0" dirty="0" err="1">
                <a:ln>
                  <a:noFill/>
                </a:ln>
                <a:solidFill>
                  <a:srgbClr val="000000"/>
                </a:solidFill>
                <a:effectLst/>
                <a:latin typeface="JetBrains Mono"/>
              </a:rPr>
              <a:t>text</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 создаёт однострочное поле для ввода текста.</a:t>
            </a:r>
            <a:r>
              <a:rPr kumimoji="0" lang="ru-RU" altLang="ru-RU" sz="2400" b="0" i="0" u="none" strike="noStrike" cap="none" normalizeH="0" baseline="0" dirty="0">
                <a:ln>
                  <a:noFill/>
                </a:ln>
                <a:solidFill>
                  <a:schemeClr val="tx1"/>
                </a:solidFill>
                <a:effectLst/>
              </a:rPr>
              <a:t> </a:t>
            </a:r>
            <a:endParaRPr kumimoji="0" lang="ru-RU" altLang="ru-RU" sz="24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endParaRPr kumimoji="0" lang="ru-RU" altLang="ru-RU" sz="2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ru-RU" sz="2400" b="0" i="0" u="none" strike="noStrike" cap="none" normalizeH="0" baseline="0" dirty="0">
              <a:ln>
                <a:noFill/>
              </a:ln>
              <a:solidFill>
                <a:srgbClr val="000000"/>
              </a:solidFill>
              <a:effectLst/>
              <a:latin typeface="JetBrains Mon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input</a:t>
            </a:r>
            <a:r>
              <a:rPr kumimoji="0" lang="ru-RU" altLang="ru-RU" sz="2400" b="0" i="0" u="none" strike="noStrike" cap="none" normalizeH="0" baseline="0" dirty="0">
                <a:ln>
                  <a:noFill/>
                </a:ln>
                <a:solidFill>
                  <a:srgbClr val="000000"/>
                </a:solidFill>
                <a:effectLst/>
                <a:latin typeface="JetBrains Mono"/>
              </a:rPr>
              <a:t> </a:t>
            </a:r>
            <a:r>
              <a:rPr kumimoji="0" lang="ru-RU" altLang="ru-RU" sz="2400" b="0" i="0" u="none" strike="noStrike" cap="none" normalizeH="0" baseline="0" dirty="0" err="1">
                <a:ln>
                  <a:noFill/>
                </a:ln>
                <a:solidFill>
                  <a:srgbClr val="000000"/>
                </a:solidFill>
                <a:effectLst/>
                <a:latin typeface="JetBrains Mono"/>
              </a:rPr>
              <a:t>type</a:t>
            </a:r>
            <a:r>
              <a:rPr kumimoji="0" lang="ru-RU" altLang="ru-RU" sz="2400" b="0" i="0" u="none" strike="noStrike" cap="none" normalizeH="0" baseline="0" dirty="0">
                <a:ln>
                  <a:noFill/>
                </a:ln>
                <a:solidFill>
                  <a:srgbClr val="000000"/>
                </a:solidFill>
                <a:effectLst/>
                <a:latin typeface="JetBrains Mono"/>
              </a:rPr>
              <a:t>="</a:t>
            </a:r>
            <a:r>
              <a:rPr kumimoji="0" lang="ru-RU" altLang="ru-RU" sz="2400" b="0" i="0" u="none" strike="noStrike" cap="none" normalizeH="0" baseline="0" dirty="0" err="1">
                <a:ln>
                  <a:noFill/>
                </a:ln>
                <a:solidFill>
                  <a:srgbClr val="000000"/>
                </a:solidFill>
                <a:effectLst/>
                <a:latin typeface="JetBrains Mono"/>
              </a:rPr>
              <a:t>radio</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 создаёт переключатель, переключатели позволяют пользователю выбрать что-то одно из ограниченного числа вариантов.</a:t>
            </a:r>
            <a:endParaRPr kumimoji="0" lang="en-US" altLang="ru-RU" sz="2400" b="0" i="0" u="none" strike="noStrike" cap="none" normalizeH="0" baseline="0" dirty="0">
              <a:ln>
                <a:noFill/>
              </a:ln>
              <a:solidFill>
                <a:srgbClr val="222222"/>
              </a:solidFill>
              <a:effectLst/>
              <a:latin typeface="Roboto" panose="020000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input</a:t>
            </a:r>
            <a:r>
              <a:rPr kumimoji="0" lang="ru-RU" altLang="ru-RU" sz="2400" b="0" i="0" u="none" strike="noStrike" cap="none" normalizeH="0" baseline="0" dirty="0">
                <a:ln>
                  <a:noFill/>
                </a:ln>
                <a:solidFill>
                  <a:srgbClr val="000000"/>
                </a:solidFill>
                <a:effectLst/>
                <a:latin typeface="JetBrains Mono"/>
              </a:rPr>
              <a:t> </a:t>
            </a:r>
            <a:r>
              <a:rPr kumimoji="0" lang="ru-RU" altLang="ru-RU" sz="2400" b="0" i="0" u="none" strike="noStrike" cap="none" normalizeH="0" baseline="0" dirty="0" err="1">
                <a:ln>
                  <a:noFill/>
                </a:ln>
                <a:solidFill>
                  <a:srgbClr val="000000"/>
                </a:solidFill>
                <a:effectLst/>
                <a:latin typeface="JetBrains Mono"/>
              </a:rPr>
              <a:t>type</a:t>
            </a:r>
            <a:r>
              <a:rPr kumimoji="0" lang="ru-RU" altLang="ru-RU" sz="2400" b="0" i="0" u="none" strike="noStrike" cap="none" normalizeH="0" baseline="0" dirty="0">
                <a:ln>
                  <a:noFill/>
                </a:ln>
                <a:solidFill>
                  <a:srgbClr val="000000"/>
                </a:solidFill>
                <a:effectLst/>
                <a:latin typeface="JetBrains Mono"/>
              </a:rPr>
              <a:t>="</a:t>
            </a:r>
            <a:r>
              <a:rPr kumimoji="0" lang="ru-RU" altLang="ru-RU" sz="2400" b="0" i="0" u="none" strike="noStrike" cap="none" normalizeH="0" baseline="0" dirty="0" err="1">
                <a:ln>
                  <a:noFill/>
                </a:ln>
                <a:solidFill>
                  <a:srgbClr val="000000"/>
                </a:solidFill>
                <a:effectLst/>
                <a:latin typeface="JetBrains Mono"/>
              </a:rPr>
              <a:t>submit</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 создаёт кнопку для отправки данных формы в обработчик, который задаётся гиперссылкой в атрибуте </a:t>
            </a:r>
            <a:r>
              <a:rPr kumimoji="0" lang="ru-RU" altLang="ru-RU" sz="2400" b="0" i="0" u="none" strike="noStrike" cap="none" normalizeH="0" baseline="0" dirty="0" err="1">
                <a:ln>
                  <a:noFill/>
                </a:ln>
                <a:solidFill>
                  <a:srgbClr val="000000"/>
                </a:solidFill>
                <a:effectLst/>
                <a:latin typeface="JetBrains Mono"/>
              </a:rPr>
              <a:t>action</a:t>
            </a:r>
            <a:r>
              <a:rPr kumimoji="0" lang="ru-RU" altLang="ru-RU" sz="2400" b="0" i="0" u="none" strike="noStrike" cap="none" normalizeH="0" baseline="0" dirty="0">
                <a:ln>
                  <a:noFill/>
                </a:ln>
                <a:solidFill>
                  <a:srgbClr val="222222"/>
                </a:solidFill>
                <a:effectLst/>
                <a:latin typeface="Roboto" panose="02000000000000000000" pitchFamily="2" charset="0"/>
              </a:rPr>
              <a:t> тега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form</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a:t>
            </a: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ru-RU" altLang="ru-RU" sz="2400" b="0" i="0" u="none" strike="noStrike" cap="none" normalizeH="0" baseline="0" dirty="0">
                <a:ln>
                  <a:noFill/>
                </a:ln>
                <a:solidFill>
                  <a:schemeClr val="tx1"/>
                </a:solidFill>
                <a:effectLst/>
                <a:latin typeface="Arial" panose="020B0604020202020204" pitchFamily="34" charset="0"/>
              </a:rPr>
            </a:br>
            <a:endParaRPr kumimoji="0" lang="ru-RU" altLang="ru-RU"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54291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0" y="5927077"/>
            <a:ext cx="12192000" cy="93092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a:extLst>
              <a:ext uri="{FF2B5EF4-FFF2-40B4-BE49-F238E27FC236}">
                <a16:creationId xmlns:a16="http://schemas.microsoft.com/office/drawing/2014/main" id="{5455F166-96C9-2343-AFEC-02718B8757C9}"/>
              </a:ext>
            </a:extLst>
          </p:cNvPr>
          <p:cNvSpPr/>
          <p:nvPr/>
        </p:nvSpPr>
        <p:spPr>
          <a:xfrm>
            <a:off x="5948127" y="5801485"/>
            <a:ext cx="6243872" cy="104118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Прямоугольник 2"/>
          <p:cNvSpPr/>
          <p:nvPr/>
        </p:nvSpPr>
        <p:spPr>
          <a:xfrm>
            <a:off x="6243875" y="321449"/>
            <a:ext cx="5770076" cy="6232475"/>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100" b="0" i="0" u="none" strike="noStrike" cap="none" normalizeH="0" baseline="0" dirty="0">
                <a:ln>
                  <a:noFill/>
                </a:ln>
                <a:solidFill>
                  <a:srgbClr val="222222"/>
                </a:solidFill>
                <a:effectLst/>
                <a:latin typeface="Roboto" panose="02000000000000000000" pitchFamily="2" charset="0"/>
              </a:rPr>
              <a:t>Существуют и другие типы элемента </a:t>
            </a:r>
            <a:r>
              <a:rPr kumimoji="0" lang="ru-RU" altLang="ru-RU" sz="2100" b="0" i="0" u="none" strike="noStrike" cap="none" normalizeH="0" baseline="0" dirty="0">
                <a:ln>
                  <a:noFill/>
                </a:ln>
                <a:solidFill>
                  <a:srgbClr val="000000"/>
                </a:solidFill>
                <a:effectLst/>
                <a:latin typeface="JetBrains Mono"/>
              </a:rPr>
              <a:t>&lt;</a:t>
            </a:r>
            <a:r>
              <a:rPr kumimoji="0" lang="ru-RU" altLang="ru-RU" sz="2100" b="0" i="0" u="none" strike="noStrike" cap="none" normalizeH="0" baseline="0" dirty="0" err="1">
                <a:ln>
                  <a:noFill/>
                </a:ln>
                <a:solidFill>
                  <a:srgbClr val="000000"/>
                </a:solidFill>
                <a:effectLst/>
                <a:latin typeface="JetBrains Mono"/>
              </a:rPr>
              <a:t>input</a:t>
            </a:r>
            <a:r>
              <a:rPr kumimoji="0" lang="ru-RU" altLang="ru-RU" sz="2100" b="0" i="0" u="none" strike="noStrike" cap="none" normalizeH="0" baseline="0" dirty="0">
                <a:ln>
                  <a:noFill/>
                </a:ln>
                <a:solidFill>
                  <a:srgbClr val="000000"/>
                </a:solidFill>
                <a:effectLst/>
                <a:latin typeface="JetBrains Mono"/>
              </a:rPr>
              <a:t>&gt;</a:t>
            </a:r>
            <a:r>
              <a:rPr kumimoji="0" lang="ru-RU" altLang="ru-RU" sz="2100" b="0" i="0" u="none" strike="noStrike" cap="none" normalizeH="0" baseline="0" dirty="0">
                <a:ln>
                  <a:noFill/>
                </a:ln>
                <a:solidFill>
                  <a:srgbClr val="222222"/>
                </a:solidFill>
                <a:effectLst/>
                <a:latin typeface="Roboto" panose="02000000000000000000" pitchFamily="2" charset="0"/>
              </a:rPr>
              <a:t>, например, </a:t>
            </a:r>
            <a:r>
              <a:rPr kumimoji="0" lang="ru-RU" altLang="ru-RU" sz="2100" b="0" i="0" u="none" strike="noStrike" cap="none" normalizeH="0" baseline="0" dirty="0">
                <a:ln>
                  <a:noFill/>
                </a:ln>
                <a:solidFill>
                  <a:srgbClr val="000000"/>
                </a:solidFill>
                <a:effectLst/>
                <a:latin typeface="JetBrains Mono"/>
              </a:rPr>
              <a:t>&lt;</a:t>
            </a:r>
            <a:r>
              <a:rPr kumimoji="0" lang="ru-RU" altLang="ru-RU" sz="2100" b="0" i="0" u="none" strike="noStrike" cap="none" normalizeH="0" baseline="0" dirty="0" err="1">
                <a:ln>
                  <a:noFill/>
                </a:ln>
                <a:solidFill>
                  <a:srgbClr val="000000"/>
                </a:solidFill>
                <a:effectLst/>
                <a:latin typeface="JetBrains Mono"/>
              </a:rPr>
              <a:t>input</a:t>
            </a:r>
            <a:r>
              <a:rPr kumimoji="0" lang="ru-RU" altLang="ru-RU" sz="2100" b="0" i="0" u="none" strike="noStrike" cap="none" normalizeH="0" baseline="0" dirty="0">
                <a:ln>
                  <a:noFill/>
                </a:ln>
                <a:solidFill>
                  <a:srgbClr val="000000"/>
                </a:solidFill>
                <a:effectLst/>
                <a:latin typeface="JetBrains Mono"/>
              </a:rPr>
              <a:t> </a:t>
            </a:r>
            <a:r>
              <a:rPr kumimoji="0" lang="ru-RU" altLang="ru-RU" sz="2100" b="0" i="0" u="none" strike="noStrike" cap="none" normalizeH="0" baseline="0" dirty="0" err="1">
                <a:ln>
                  <a:noFill/>
                </a:ln>
                <a:solidFill>
                  <a:srgbClr val="000000"/>
                </a:solidFill>
                <a:effectLst/>
                <a:latin typeface="JetBrains Mono"/>
              </a:rPr>
              <a:t>type</a:t>
            </a:r>
            <a:r>
              <a:rPr kumimoji="0" lang="ru-RU" altLang="ru-RU" sz="2100" b="0" i="0" u="none" strike="noStrike" cap="none" normalizeH="0" baseline="0" dirty="0">
                <a:ln>
                  <a:noFill/>
                </a:ln>
                <a:solidFill>
                  <a:srgbClr val="000000"/>
                </a:solidFill>
                <a:effectLst/>
                <a:latin typeface="JetBrains Mono"/>
              </a:rPr>
              <a:t>="</a:t>
            </a:r>
            <a:r>
              <a:rPr kumimoji="0" lang="ru-RU" altLang="ru-RU" sz="2100" b="0" i="0" u="none" strike="noStrike" cap="none" normalizeH="0" baseline="0" dirty="0" err="1">
                <a:ln>
                  <a:noFill/>
                </a:ln>
                <a:solidFill>
                  <a:srgbClr val="000000"/>
                </a:solidFill>
                <a:effectLst/>
                <a:latin typeface="JetBrains Mono"/>
              </a:rPr>
              <a:t>checkbox</a:t>
            </a:r>
            <a:r>
              <a:rPr kumimoji="0" lang="ru-RU" altLang="ru-RU" sz="2100" b="0" i="0" u="none" strike="noStrike" cap="none" normalizeH="0" baseline="0" dirty="0">
                <a:ln>
                  <a:noFill/>
                </a:ln>
                <a:solidFill>
                  <a:srgbClr val="000000"/>
                </a:solidFill>
                <a:effectLst/>
                <a:latin typeface="JetBrains Mono"/>
              </a:rPr>
              <a:t>"&gt;</a:t>
            </a:r>
            <a:r>
              <a:rPr kumimoji="0" lang="ru-RU" altLang="ru-RU" sz="2100" b="0" i="0" u="none" strike="noStrike" cap="none" normalizeH="0" baseline="0" dirty="0">
                <a:ln>
                  <a:noFill/>
                </a:ln>
                <a:solidFill>
                  <a:srgbClr val="222222"/>
                </a:solidFill>
                <a:effectLst/>
                <a:latin typeface="Roboto" panose="02000000000000000000" pitchFamily="2" charset="0"/>
              </a:rPr>
              <a:t> создаёт флажок, позволяющий выбирать/отменять выбор отдельных значений,</a:t>
            </a:r>
            <a:endParaRPr kumimoji="0" lang="en-US" altLang="ru-RU" sz="2100" b="0" i="0" u="none" strike="noStrike" cap="none" normalizeH="0" baseline="0" dirty="0">
              <a:ln>
                <a:noFill/>
              </a:ln>
              <a:solidFill>
                <a:srgbClr val="222222"/>
              </a:solidFill>
              <a:effectLst/>
              <a:latin typeface="Roboto" panose="020000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100" b="0" i="0" u="none" strike="noStrike" cap="none" normalizeH="0" baseline="0" dirty="0">
                <a:ln>
                  <a:noFill/>
                </a:ln>
                <a:solidFill>
                  <a:srgbClr val="222222"/>
                </a:solidFill>
                <a:effectLst/>
                <a:latin typeface="Roboto" panose="02000000000000000000" pitchFamily="2" charset="0"/>
              </a:rPr>
              <a:t> </a:t>
            </a:r>
            <a:r>
              <a:rPr kumimoji="0" lang="ru-RU" altLang="ru-RU" sz="2100" b="0" i="0" u="none" strike="noStrike" cap="none" normalizeH="0" baseline="0" dirty="0">
                <a:ln>
                  <a:noFill/>
                </a:ln>
                <a:solidFill>
                  <a:srgbClr val="000000"/>
                </a:solidFill>
                <a:effectLst/>
                <a:latin typeface="JetBrains Mono"/>
              </a:rPr>
              <a:t>&lt;</a:t>
            </a:r>
            <a:r>
              <a:rPr kumimoji="0" lang="ru-RU" altLang="ru-RU" sz="2100" b="0" i="0" u="none" strike="noStrike" cap="none" normalizeH="0" baseline="0" dirty="0" err="1">
                <a:ln>
                  <a:noFill/>
                </a:ln>
                <a:solidFill>
                  <a:srgbClr val="000000"/>
                </a:solidFill>
                <a:effectLst/>
                <a:latin typeface="JetBrains Mono"/>
              </a:rPr>
              <a:t>input</a:t>
            </a:r>
            <a:r>
              <a:rPr kumimoji="0" lang="ru-RU" altLang="ru-RU" sz="2100" b="0" i="0" u="none" strike="noStrike" cap="none" normalizeH="0" baseline="0" dirty="0">
                <a:ln>
                  <a:noFill/>
                </a:ln>
                <a:solidFill>
                  <a:srgbClr val="000000"/>
                </a:solidFill>
                <a:effectLst/>
                <a:latin typeface="JetBrains Mono"/>
              </a:rPr>
              <a:t> </a:t>
            </a:r>
            <a:r>
              <a:rPr kumimoji="0" lang="ru-RU" altLang="ru-RU" sz="2100" b="0" i="0" u="none" strike="noStrike" cap="none" normalizeH="0" baseline="0" dirty="0" err="1">
                <a:ln>
                  <a:noFill/>
                </a:ln>
                <a:solidFill>
                  <a:srgbClr val="000000"/>
                </a:solidFill>
                <a:effectLst/>
                <a:latin typeface="JetBrains Mono"/>
              </a:rPr>
              <a:t>type</a:t>
            </a:r>
            <a:r>
              <a:rPr kumimoji="0" lang="ru-RU" altLang="ru-RU" sz="2100" b="0" i="0" u="none" strike="noStrike" cap="none" normalizeH="0" baseline="0" dirty="0">
                <a:ln>
                  <a:noFill/>
                </a:ln>
                <a:solidFill>
                  <a:srgbClr val="000000"/>
                </a:solidFill>
                <a:effectLst/>
                <a:latin typeface="JetBrains Mono"/>
              </a:rPr>
              <a:t>="</a:t>
            </a:r>
            <a:r>
              <a:rPr kumimoji="0" lang="ru-RU" altLang="ru-RU" sz="2100" b="0" i="0" u="none" strike="noStrike" cap="none" normalizeH="0" baseline="0" dirty="0" err="1">
                <a:ln>
                  <a:noFill/>
                </a:ln>
                <a:solidFill>
                  <a:srgbClr val="000000"/>
                </a:solidFill>
                <a:effectLst/>
                <a:latin typeface="JetBrains Mono"/>
              </a:rPr>
              <a:t>button</a:t>
            </a:r>
            <a:r>
              <a:rPr kumimoji="0" lang="ru-RU" altLang="ru-RU" sz="2100" b="0" i="0" u="none" strike="noStrike" cap="none" normalizeH="0" baseline="0" dirty="0">
                <a:ln>
                  <a:noFill/>
                </a:ln>
                <a:solidFill>
                  <a:srgbClr val="000000"/>
                </a:solidFill>
                <a:effectLst/>
                <a:latin typeface="JetBrains Mono"/>
              </a:rPr>
              <a:t>"&gt;</a:t>
            </a:r>
            <a:r>
              <a:rPr kumimoji="0" lang="ru-RU" altLang="ru-RU" sz="2100" b="0" i="0" u="none" strike="noStrike" cap="none" normalizeH="0" baseline="0" dirty="0">
                <a:ln>
                  <a:noFill/>
                </a:ln>
                <a:solidFill>
                  <a:srgbClr val="222222"/>
                </a:solidFill>
                <a:effectLst/>
                <a:latin typeface="Roboto" panose="02000000000000000000" pitchFamily="2" charset="0"/>
              </a:rPr>
              <a:t> создаёт обычную кнопку, для которой не задано поведение по умолчанию, а </a:t>
            </a:r>
            <a:r>
              <a:rPr kumimoji="0" lang="ru-RU" altLang="ru-RU" sz="2100" b="0" i="0" u="none" strike="noStrike" cap="none" normalizeH="0" baseline="0" dirty="0">
                <a:ln>
                  <a:noFill/>
                </a:ln>
                <a:solidFill>
                  <a:srgbClr val="000000"/>
                </a:solidFill>
                <a:effectLst/>
                <a:latin typeface="JetBrains Mono"/>
              </a:rPr>
              <a:t>&lt;</a:t>
            </a:r>
            <a:r>
              <a:rPr kumimoji="0" lang="ru-RU" altLang="ru-RU" sz="2100" b="0" i="0" u="none" strike="noStrike" cap="none" normalizeH="0" baseline="0" dirty="0" err="1">
                <a:ln>
                  <a:noFill/>
                </a:ln>
                <a:solidFill>
                  <a:srgbClr val="000000"/>
                </a:solidFill>
                <a:effectLst/>
                <a:latin typeface="JetBrains Mono"/>
              </a:rPr>
              <a:t>input</a:t>
            </a:r>
            <a:r>
              <a:rPr kumimoji="0" lang="ru-RU" altLang="ru-RU" sz="2100" b="0" i="0" u="none" strike="noStrike" cap="none" normalizeH="0" baseline="0" dirty="0">
                <a:ln>
                  <a:noFill/>
                </a:ln>
                <a:solidFill>
                  <a:srgbClr val="000000"/>
                </a:solidFill>
                <a:effectLst/>
                <a:latin typeface="JetBrains Mono"/>
              </a:rPr>
              <a:t> </a:t>
            </a:r>
            <a:r>
              <a:rPr kumimoji="0" lang="ru-RU" altLang="ru-RU" sz="2100" b="0" i="0" u="none" strike="noStrike" cap="none" normalizeH="0" baseline="0" dirty="0" err="1">
                <a:ln>
                  <a:noFill/>
                </a:ln>
                <a:solidFill>
                  <a:srgbClr val="000000"/>
                </a:solidFill>
                <a:effectLst/>
                <a:latin typeface="JetBrains Mono"/>
              </a:rPr>
              <a:t>type</a:t>
            </a:r>
            <a:r>
              <a:rPr kumimoji="0" lang="ru-RU" altLang="ru-RU" sz="2100" b="0" i="0" u="none" strike="noStrike" cap="none" normalizeH="0" baseline="0" dirty="0">
                <a:ln>
                  <a:noFill/>
                </a:ln>
                <a:solidFill>
                  <a:srgbClr val="000000"/>
                </a:solidFill>
                <a:effectLst/>
                <a:latin typeface="JetBrains Mono"/>
              </a:rPr>
              <a:t>="</a:t>
            </a:r>
            <a:r>
              <a:rPr kumimoji="0" lang="ru-RU" altLang="ru-RU" sz="2100" b="0" i="0" u="none" strike="noStrike" cap="none" normalizeH="0" baseline="0" dirty="0" err="1">
                <a:ln>
                  <a:noFill/>
                </a:ln>
                <a:solidFill>
                  <a:srgbClr val="000000"/>
                </a:solidFill>
                <a:effectLst/>
                <a:latin typeface="JetBrains Mono"/>
              </a:rPr>
              <a:t>reset</a:t>
            </a:r>
            <a:r>
              <a:rPr kumimoji="0" lang="ru-RU" altLang="ru-RU" sz="2100" b="0" i="0" u="none" strike="noStrike" cap="none" normalizeH="0" baseline="0" dirty="0">
                <a:ln>
                  <a:noFill/>
                </a:ln>
                <a:solidFill>
                  <a:srgbClr val="000000"/>
                </a:solidFill>
                <a:effectLst/>
                <a:latin typeface="JetBrains Mono"/>
              </a:rPr>
              <a:t>"&gt;</a:t>
            </a:r>
            <a:r>
              <a:rPr kumimoji="0" lang="ru-RU" altLang="ru-RU" sz="2100" b="0" i="0" u="none" strike="noStrike" cap="none" normalizeH="0" baseline="0" dirty="0">
                <a:ln>
                  <a:noFill/>
                </a:ln>
                <a:solidFill>
                  <a:srgbClr val="222222"/>
                </a:solidFill>
                <a:effectLst/>
                <a:latin typeface="Roboto" panose="02000000000000000000" pitchFamily="2" charset="0"/>
              </a:rPr>
              <a:t> создаёт кнопку, которая сбрасывает содержимое формы к значениям по умолчанию. Но в рамках данного урока мы не будем рассматривать все возможные типы элемента </a:t>
            </a:r>
            <a:r>
              <a:rPr kumimoji="0" lang="ru-RU" altLang="ru-RU" sz="2100" b="0" i="0" u="none" strike="noStrike" cap="none" normalizeH="0" baseline="0" dirty="0">
                <a:ln>
                  <a:noFill/>
                </a:ln>
                <a:solidFill>
                  <a:srgbClr val="000000"/>
                </a:solidFill>
                <a:effectLst/>
                <a:latin typeface="JetBrains Mono"/>
              </a:rPr>
              <a:t>&lt;</a:t>
            </a:r>
            <a:r>
              <a:rPr kumimoji="0" lang="ru-RU" altLang="ru-RU" sz="2100" b="0" i="0" u="none" strike="noStrike" cap="none" normalizeH="0" baseline="0" dirty="0" err="1">
                <a:ln>
                  <a:noFill/>
                </a:ln>
                <a:solidFill>
                  <a:srgbClr val="000000"/>
                </a:solidFill>
                <a:effectLst/>
                <a:latin typeface="JetBrains Mono"/>
              </a:rPr>
              <a:t>input</a:t>
            </a:r>
            <a:r>
              <a:rPr kumimoji="0" lang="ru-RU" altLang="ru-RU" sz="2100" b="0" i="0" u="none" strike="noStrike" cap="none" normalizeH="0" baseline="0" dirty="0">
                <a:ln>
                  <a:noFill/>
                </a:ln>
                <a:solidFill>
                  <a:srgbClr val="000000"/>
                </a:solidFill>
                <a:effectLst/>
                <a:latin typeface="JetBrains Mono"/>
              </a:rPr>
              <a:t>&gt;</a:t>
            </a:r>
            <a:r>
              <a:rPr kumimoji="0" lang="ru-RU" altLang="ru-RU" sz="2100" b="0" i="0" u="none" strike="noStrike" cap="none" normalizeH="0" baseline="0" dirty="0">
                <a:ln>
                  <a:noFill/>
                </a:ln>
                <a:solidFill>
                  <a:srgbClr val="222222"/>
                </a:solidFill>
                <a:effectLst/>
                <a:latin typeface="Roboto" panose="02000000000000000000" pitchFamily="2" charset="0"/>
              </a:rPr>
              <a:t>.</a:t>
            </a:r>
            <a:endParaRPr kumimoji="0" lang="en-US" altLang="ru-RU" sz="2100" b="0" i="0" u="none" strike="noStrike" cap="none" normalizeH="0" baseline="0" dirty="0">
              <a:ln>
                <a:noFill/>
              </a:ln>
              <a:solidFill>
                <a:srgbClr val="222222"/>
              </a:solidFill>
              <a:effectLst/>
              <a:latin typeface="Roboto" panose="020000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100" b="0" i="0" u="none" strike="noStrike" cap="none" normalizeH="0" baseline="0" dirty="0">
                <a:ln>
                  <a:noFill/>
                </a:ln>
                <a:solidFill>
                  <a:srgbClr val="222222"/>
                </a:solidFill>
                <a:effectLst/>
                <a:latin typeface="Roboto" panose="02000000000000000000" pitchFamily="2" charset="0"/>
              </a:rPr>
              <a:t>Среди часто встречающихся в формах элементов управления стоит также выделить многострочное поле для ввода текста и выпадающий список с вариантами параметров.</a:t>
            </a:r>
            <a:endParaRPr kumimoji="0" lang="ru-RU" altLang="ru-RU" sz="2100" b="0" i="0" u="none" strike="noStrike" cap="none" normalizeH="0" baseline="0" dirty="0">
              <a:ln>
                <a:noFill/>
              </a:ln>
              <a:solidFill>
                <a:schemeClr val="tx1"/>
              </a:solidFill>
              <a:effectLst/>
              <a:latin typeface="Arial" panose="020B0604020202020204" pitchFamily="34" charset="0"/>
            </a:endParaRPr>
          </a:p>
        </p:txBody>
      </p:sp>
      <p:sp>
        <p:nvSpPr>
          <p:cNvPr id="10" name="Прямоугольник 9"/>
          <p:cNvSpPr/>
          <p:nvPr/>
        </p:nvSpPr>
        <p:spPr>
          <a:xfrm flipH="1">
            <a:off x="1" y="1037992"/>
            <a:ext cx="5948126" cy="4889085"/>
          </a:xfrm>
          <a:prstGeom prst="rect">
            <a:avLst/>
          </a:prstGeom>
          <a:solidFill>
            <a:srgbClr val="444444">
              <a:alpha val="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9" name="Прямоугольник 38"/>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Прямоугольник 39"/>
          <p:cNvSpPr/>
          <p:nvPr/>
        </p:nvSpPr>
        <p:spPr>
          <a:xfrm>
            <a:off x="11483009" y="6190828"/>
            <a:ext cx="500346" cy="332912"/>
          </a:xfrm>
          <a:prstGeom prst="rect">
            <a:avLst/>
          </a:prstGeom>
        </p:spPr>
        <p:txBody>
          <a:bodyPr wrap="square">
            <a:spAutoFit/>
          </a:bodyPr>
          <a:lstStyle/>
          <a:p>
            <a:pP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32</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17841" y="-12483"/>
            <a:ext cx="6113842" cy="10411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6" name="Рисунок 5">
            <a:extLst>
              <a:ext uri="{FF2B5EF4-FFF2-40B4-BE49-F238E27FC236}">
                <a16:creationId xmlns:a16="http://schemas.microsoft.com/office/drawing/2014/main" id="{87EB152F-A5F9-4B1F-8636-B3E5EA5A6F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507" y="1435169"/>
            <a:ext cx="5095345" cy="3987661"/>
          </a:xfrm>
          <a:prstGeom prst="rect">
            <a:avLst/>
          </a:prstGeom>
        </p:spPr>
      </p:pic>
    </p:spTree>
    <p:extLst>
      <p:ext uri="{BB962C8B-B14F-4D97-AF65-F5344CB8AC3E}">
        <p14:creationId xmlns:p14="http://schemas.microsoft.com/office/powerpoint/2010/main" val="6599561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DE0C42EA-556D-B7E7-3E4A-46B0CA04AB28}"/>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0" y="0"/>
            <a:ext cx="12204414" cy="6854972"/>
          </a:xfrm>
          <a:prstGeom prst="rect">
            <a:avLst/>
          </a:prstGeom>
        </p:spPr>
      </p:pic>
      <p:sp>
        <p:nvSpPr>
          <p:cNvPr id="5" name="Прямоугольник 4">
            <a:extLst>
              <a:ext uri="{FF2B5EF4-FFF2-40B4-BE49-F238E27FC236}">
                <a16:creationId xmlns:a16="http://schemas.microsoft.com/office/drawing/2014/main" id="{AF6EE20F-6BE0-EE06-5352-6F6B1BDF47F4}"/>
              </a:ext>
            </a:extLst>
          </p:cNvPr>
          <p:cNvSpPr/>
          <p:nvPr/>
        </p:nvSpPr>
        <p:spPr>
          <a:xfrm>
            <a:off x="0" y="-3028"/>
            <a:ext cx="12204413" cy="6858000"/>
          </a:xfrm>
          <a:prstGeom prst="rect">
            <a:avLst/>
          </a:prstGeom>
          <a:solidFill>
            <a:srgbClr val="44444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a:extLst>
              <a:ext uri="{FF2B5EF4-FFF2-40B4-BE49-F238E27FC236}">
                <a16:creationId xmlns:a16="http://schemas.microsoft.com/office/drawing/2014/main" id="{4288434C-7120-B4FB-3458-25D492C0E20F}"/>
              </a:ext>
            </a:extLst>
          </p:cNvPr>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a:extLst>
              <a:ext uri="{FF2B5EF4-FFF2-40B4-BE49-F238E27FC236}">
                <a16:creationId xmlns:a16="http://schemas.microsoft.com/office/drawing/2014/main" id="{4E127FB4-5737-CA82-A00E-774E1644D3A7}"/>
              </a:ext>
            </a:extLst>
          </p:cNvPr>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33</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8" name="Прямоугольник 7">
            <a:extLst>
              <a:ext uri="{FF2B5EF4-FFF2-40B4-BE49-F238E27FC236}">
                <a16:creationId xmlns:a16="http://schemas.microsoft.com/office/drawing/2014/main" id="{36F3E039-D4DE-AD3D-67DC-F21A51801104}"/>
              </a:ext>
            </a:extLst>
          </p:cNvPr>
          <p:cNvSpPr/>
          <p:nvPr/>
        </p:nvSpPr>
        <p:spPr>
          <a:xfrm>
            <a:off x="558296" y="1066800"/>
            <a:ext cx="11075408" cy="5020271"/>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a:extLst>
              <a:ext uri="{FF2B5EF4-FFF2-40B4-BE49-F238E27FC236}">
                <a16:creationId xmlns:a16="http://schemas.microsoft.com/office/drawing/2014/main" id="{CA380FA6-B15E-997E-0CD5-EC422B6EC481}"/>
              </a:ext>
            </a:extLst>
          </p:cNvPr>
          <p:cNvSpPr/>
          <p:nvPr/>
        </p:nvSpPr>
        <p:spPr>
          <a:xfrm>
            <a:off x="1094945" y="1193424"/>
            <a:ext cx="10388064" cy="4893647"/>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Среди часто встречающихся в формах элементов управления стоит также выделить многострочное поле для ввода текста и выпадающий список с вариантами параметров.</a:t>
            </a: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Многострочное поле ввода создаётся тегами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textarea</a:t>
            </a:r>
            <a:r>
              <a:rPr kumimoji="0" lang="ru-RU" altLang="ru-RU" sz="2400" b="0" i="0" u="none" strike="noStrike" cap="none" normalizeH="0" baseline="0" dirty="0">
                <a:ln>
                  <a:noFill/>
                </a:ln>
                <a:solidFill>
                  <a:srgbClr val="000000"/>
                </a:solidFill>
                <a:effectLst/>
                <a:latin typeface="JetBrains Mono"/>
              </a:rPr>
              <a:t>&gt;&lt;/</a:t>
            </a:r>
            <a:r>
              <a:rPr kumimoji="0" lang="ru-RU" altLang="ru-RU" sz="2400" b="0" i="0" u="none" strike="noStrike" cap="none" normalizeH="0" baseline="0" dirty="0" err="1">
                <a:ln>
                  <a:noFill/>
                </a:ln>
                <a:solidFill>
                  <a:srgbClr val="000000"/>
                </a:solidFill>
                <a:effectLst/>
                <a:latin typeface="JetBrains Mono"/>
              </a:rPr>
              <a:t>textarea</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a:t>
            </a: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JetBrains Mono"/>
              </a:rPr>
              <a:t>&lt;</a:t>
            </a:r>
            <a:r>
              <a:rPr kumimoji="0" lang="ru-RU" altLang="ru-RU" sz="2400" b="0" i="0" u="none" strike="noStrike" cap="none" normalizeH="0" baseline="0" dirty="0" err="1">
                <a:ln>
                  <a:noFill/>
                </a:ln>
                <a:solidFill>
                  <a:srgbClr val="222222"/>
                </a:solidFill>
                <a:effectLst/>
                <a:latin typeface="JetBrains Mono"/>
              </a:rPr>
              <a:t>textarea</a:t>
            </a:r>
            <a:r>
              <a:rPr kumimoji="0" lang="ru-RU" altLang="ru-RU" sz="2400" b="0" i="0" u="none" strike="noStrike" cap="none" normalizeH="0" baseline="0" dirty="0">
                <a:ln>
                  <a:noFill/>
                </a:ln>
                <a:solidFill>
                  <a:srgbClr val="222222"/>
                </a:solidFill>
                <a:effectLst/>
                <a:latin typeface="JetBrains Mono"/>
              </a:rPr>
              <a:t> </a:t>
            </a:r>
            <a:r>
              <a:rPr kumimoji="0" lang="ru-RU" altLang="ru-RU" sz="2400" b="0" i="0" u="none" strike="noStrike" cap="none" normalizeH="0" baseline="0" dirty="0" err="1">
                <a:ln>
                  <a:noFill/>
                </a:ln>
                <a:solidFill>
                  <a:srgbClr val="222222"/>
                </a:solidFill>
                <a:effectLst/>
                <a:latin typeface="JetBrains Mono"/>
              </a:rPr>
              <a:t>cols</a:t>
            </a:r>
            <a:r>
              <a:rPr kumimoji="0" lang="ru-RU" altLang="ru-RU" sz="2400" b="0" i="0" u="none" strike="noStrike" cap="none" normalizeH="0" baseline="0" dirty="0">
                <a:ln>
                  <a:noFill/>
                </a:ln>
                <a:solidFill>
                  <a:srgbClr val="222222"/>
                </a:solidFill>
                <a:effectLst/>
                <a:latin typeface="JetBrains Mono"/>
              </a:rPr>
              <a:t>="35" </a:t>
            </a:r>
            <a:r>
              <a:rPr kumimoji="0" lang="ru-RU" altLang="ru-RU" sz="2400" b="0" i="0" u="none" strike="noStrike" cap="none" normalizeH="0" baseline="0" dirty="0" err="1">
                <a:ln>
                  <a:noFill/>
                </a:ln>
                <a:solidFill>
                  <a:srgbClr val="222222"/>
                </a:solidFill>
                <a:effectLst/>
                <a:latin typeface="JetBrains Mono"/>
              </a:rPr>
              <a:t>rows</a:t>
            </a:r>
            <a:r>
              <a:rPr kumimoji="0" lang="ru-RU" altLang="ru-RU" sz="2400" b="0" i="0" u="none" strike="noStrike" cap="none" normalizeH="0" baseline="0" dirty="0">
                <a:ln>
                  <a:noFill/>
                </a:ln>
                <a:solidFill>
                  <a:srgbClr val="222222"/>
                </a:solidFill>
                <a:effectLst/>
                <a:latin typeface="JetBrains Mono"/>
              </a:rPr>
              <a:t>="5" </a:t>
            </a:r>
            <a:r>
              <a:rPr kumimoji="0" lang="ru-RU" altLang="ru-RU" sz="2400" b="0" i="0" u="none" strike="noStrike" cap="none" normalizeH="0" baseline="0" dirty="0" err="1">
                <a:ln>
                  <a:noFill/>
                </a:ln>
                <a:solidFill>
                  <a:srgbClr val="222222"/>
                </a:solidFill>
                <a:effectLst/>
                <a:latin typeface="JetBrains Mono"/>
              </a:rPr>
              <a:t>name</a:t>
            </a:r>
            <a:r>
              <a:rPr kumimoji="0" lang="ru-RU" altLang="ru-RU" sz="2400" b="0" i="0" u="none" strike="noStrike" cap="none" normalizeH="0" baseline="0" dirty="0">
                <a:ln>
                  <a:noFill/>
                </a:ln>
                <a:solidFill>
                  <a:srgbClr val="222222"/>
                </a:solidFill>
                <a:effectLst/>
                <a:latin typeface="JetBrains Mono"/>
              </a:rPr>
              <a:t>="</a:t>
            </a:r>
            <a:r>
              <a:rPr kumimoji="0" lang="ru-RU" altLang="ru-RU" sz="2400" b="0" i="0" u="none" strike="noStrike" cap="none" normalizeH="0" baseline="0" dirty="0" err="1">
                <a:ln>
                  <a:noFill/>
                </a:ln>
                <a:solidFill>
                  <a:srgbClr val="222222"/>
                </a:solidFill>
                <a:effectLst/>
                <a:latin typeface="JetBrains Mono"/>
              </a:rPr>
              <a:t>text</a:t>
            </a:r>
            <a:r>
              <a:rPr kumimoji="0" lang="ru-RU" altLang="ru-RU" sz="2400" b="0" i="0" u="none" strike="noStrike" cap="none" normalizeH="0" baseline="0" dirty="0">
                <a:ln>
                  <a:noFill/>
                </a:ln>
                <a:solidFill>
                  <a:srgbClr val="222222"/>
                </a:solidFill>
                <a:effectLst/>
                <a:latin typeface="JetBrains Mono"/>
              </a:rPr>
              <a:t>"&gt; &lt;/</a:t>
            </a:r>
            <a:r>
              <a:rPr kumimoji="0" lang="ru-RU" altLang="ru-RU" sz="2400" b="0" i="0" u="none" strike="noStrike" cap="none" normalizeH="0" baseline="0" dirty="0" err="1">
                <a:ln>
                  <a:noFill/>
                </a:ln>
                <a:solidFill>
                  <a:srgbClr val="222222"/>
                </a:solidFill>
                <a:effectLst/>
                <a:latin typeface="JetBrains Mono"/>
              </a:rPr>
              <a:t>textarea</a:t>
            </a:r>
            <a:r>
              <a:rPr kumimoji="0" lang="ru-RU" altLang="ru-RU" sz="2400" b="0" i="0" u="none" strike="noStrike" cap="none" normalizeH="0" baseline="0" dirty="0">
                <a:ln>
                  <a:noFill/>
                </a:ln>
                <a:solidFill>
                  <a:srgbClr val="222222"/>
                </a:solidFill>
                <a:effectLst/>
                <a:latin typeface="JetBrains Mono"/>
              </a:rPr>
              <a:t>&gt;</a:t>
            </a: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Для создания выпадающего списка с выбором параметра предназначены теги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select</a:t>
            </a:r>
            <a:r>
              <a:rPr kumimoji="0" lang="ru-RU" altLang="ru-RU" sz="2400" b="0" i="0" u="none" strike="noStrike" cap="none" normalizeH="0" baseline="0" dirty="0">
                <a:ln>
                  <a:noFill/>
                </a:ln>
                <a:solidFill>
                  <a:srgbClr val="000000"/>
                </a:solidFill>
                <a:effectLst/>
                <a:latin typeface="JetBrains Mono"/>
              </a:rPr>
              <a:t>&gt;&lt;/</a:t>
            </a:r>
            <a:r>
              <a:rPr kumimoji="0" lang="ru-RU" altLang="ru-RU" sz="2400" b="0" i="0" u="none" strike="noStrike" cap="none" normalizeH="0" baseline="0" dirty="0" err="1">
                <a:ln>
                  <a:noFill/>
                </a:ln>
                <a:solidFill>
                  <a:srgbClr val="000000"/>
                </a:solidFill>
                <a:effectLst/>
                <a:latin typeface="JetBrains Mono"/>
              </a:rPr>
              <a:t>select</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 внутри которых располагаются элементы значений параметров, задаваемые тегами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option</a:t>
            </a:r>
            <a:r>
              <a:rPr kumimoji="0" lang="ru-RU" altLang="ru-RU" sz="2400" b="0" i="0" u="none" strike="noStrike" cap="none" normalizeH="0" baseline="0" dirty="0">
                <a:ln>
                  <a:noFill/>
                </a:ln>
                <a:solidFill>
                  <a:srgbClr val="000000"/>
                </a:solidFill>
                <a:effectLst/>
                <a:latin typeface="JetBrains Mono"/>
              </a:rPr>
              <a:t>&gt;&lt;/</a:t>
            </a:r>
            <a:r>
              <a:rPr kumimoji="0" lang="ru-RU" altLang="ru-RU" sz="2400" b="0" i="0" u="none" strike="noStrike" cap="none" normalizeH="0" baseline="0" dirty="0" err="1">
                <a:ln>
                  <a:noFill/>
                </a:ln>
                <a:solidFill>
                  <a:srgbClr val="000000"/>
                </a:solidFill>
                <a:effectLst/>
                <a:latin typeface="JetBrains Mono"/>
              </a:rPr>
              <a:t>option</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a:t>
            </a: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JetBrains Mono"/>
              </a:rPr>
              <a:t>&lt;</a:t>
            </a:r>
            <a:r>
              <a:rPr kumimoji="0" lang="ru-RU" altLang="ru-RU" sz="2400" b="0" i="0" u="none" strike="noStrike" cap="none" normalizeH="0" baseline="0" dirty="0" err="1">
                <a:ln>
                  <a:noFill/>
                </a:ln>
                <a:solidFill>
                  <a:srgbClr val="222222"/>
                </a:solidFill>
                <a:effectLst/>
                <a:latin typeface="JetBrains Mono"/>
              </a:rPr>
              <a:t>select</a:t>
            </a:r>
            <a:r>
              <a:rPr kumimoji="0" lang="ru-RU" altLang="ru-RU" sz="2400" b="0" i="0" u="none" strike="noStrike" cap="none" normalizeH="0" baseline="0" dirty="0">
                <a:ln>
                  <a:noFill/>
                </a:ln>
                <a:solidFill>
                  <a:srgbClr val="222222"/>
                </a:solidFill>
                <a:effectLst/>
                <a:latin typeface="JetBrains Mono"/>
              </a:rPr>
              <a:t> </a:t>
            </a:r>
            <a:r>
              <a:rPr kumimoji="0" lang="ru-RU" altLang="ru-RU" sz="2400" b="0" i="0" u="none" strike="noStrike" cap="none" normalizeH="0" baseline="0" dirty="0" err="1">
                <a:ln>
                  <a:noFill/>
                </a:ln>
                <a:solidFill>
                  <a:srgbClr val="222222"/>
                </a:solidFill>
                <a:effectLst/>
                <a:latin typeface="JetBrains Mono"/>
              </a:rPr>
              <a:t>name</a:t>
            </a:r>
            <a:r>
              <a:rPr kumimoji="0" lang="ru-RU" altLang="ru-RU" sz="2400" b="0" i="0" u="none" strike="noStrike" cap="none" normalizeH="0" baseline="0" dirty="0">
                <a:ln>
                  <a:noFill/>
                </a:ln>
                <a:solidFill>
                  <a:srgbClr val="222222"/>
                </a:solidFill>
                <a:effectLst/>
                <a:latin typeface="JetBrains Mono"/>
              </a:rPr>
              <a:t>="</a:t>
            </a:r>
            <a:r>
              <a:rPr kumimoji="0" lang="ru-RU" altLang="ru-RU" sz="2400" b="0" i="0" u="none" strike="noStrike" cap="none" normalizeH="0" baseline="0" dirty="0" err="1">
                <a:ln>
                  <a:noFill/>
                </a:ln>
                <a:solidFill>
                  <a:srgbClr val="222222"/>
                </a:solidFill>
                <a:effectLst/>
                <a:latin typeface="JetBrains Mono"/>
              </a:rPr>
              <a:t>time</a:t>
            </a:r>
            <a:r>
              <a:rPr kumimoji="0" lang="ru-RU" altLang="ru-RU" sz="2400" b="0" i="0" u="none" strike="noStrike" cap="none" normalizeH="0" baseline="0" dirty="0">
                <a:ln>
                  <a:noFill/>
                </a:ln>
                <a:solidFill>
                  <a:srgbClr val="222222"/>
                </a:solidFill>
                <a:effectLst/>
                <a:latin typeface="JetBrains Mono"/>
              </a:rPr>
              <a:t>"&gt;</a:t>
            </a: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JetBrains Mono"/>
              </a:rPr>
              <a:t>&lt;</a:t>
            </a:r>
            <a:r>
              <a:rPr kumimoji="0" lang="ru-RU" altLang="ru-RU" sz="2400" b="0" i="0" u="none" strike="noStrike" cap="none" normalizeH="0" baseline="0" dirty="0" err="1">
                <a:ln>
                  <a:noFill/>
                </a:ln>
                <a:solidFill>
                  <a:srgbClr val="222222"/>
                </a:solidFill>
                <a:effectLst/>
                <a:latin typeface="JetBrains Mono"/>
              </a:rPr>
              <a:t>option</a:t>
            </a:r>
            <a:r>
              <a:rPr kumimoji="0" lang="ru-RU" altLang="ru-RU" sz="2400" b="0" i="0" u="none" strike="noStrike" cap="none" normalizeH="0" baseline="0" dirty="0">
                <a:ln>
                  <a:noFill/>
                </a:ln>
                <a:solidFill>
                  <a:srgbClr val="222222"/>
                </a:solidFill>
                <a:effectLst/>
                <a:latin typeface="JetBrains Mono"/>
              </a:rPr>
              <a:t> </a:t>
            </a:r>
            <a:r>
              <a:rPr kumimoji="0" lang="ru-RU" altLang="ru-RU" sz="2400" b="0" i="0" u="none" strike="noStrike" cap="none" normalizeH="0" baseline="0" dirty="0" err="1">
                <a:ln>
                  <a:noFill/>
                </a:ln>
                <a:solidFill>
                  <a:srgbClr val="222222"/>
                </a:solidFill>
                <a:effectLst/>
                <a:latin typeface="JetBrains Mono"/>
              </a:rPr>
              <a:t>selected</a:t>
            </a:r>
            <a:r>
              <a:rPr kumimoji="0" lang="ru-RU" altLang="ru-RU" sz="2400" b="0" i="0" u="none" strike="noStrike" cap="none" normalizeH="0" baseline="0" dirty="0">
                <a:ln>
                  <a:noFill/>
                </a:ln>
                <a:solidFill>
                  <a:srgbClr val="222222"/>
                </a:solidFill>
                <a:effectLst/>
                <a:latin typeface="JetBrains Mono"/>
              </a:rPr>
              <a:t> </a:t>
            </a:r>
            <a:r>
              <a:rPr kumimoji="0" lang="ru-RU" altLang="ru-RU" sz="2400" b="0" i="0" u="none" strike="noStrike" cap="none" normalizeH="0" baseline="0" dirty="0" err="1">
                <a:ln>
                  <a:noFill/>
                </a:ln>
                <a:solidFill>
                  <a:srgbClr val="222222"/>
                </a:solidFill>
                <a:effectLst/>
                <a:latin typeface="JetBrains Mono"/>
              </a:rPr>
              <a:t>value</a:t>
            </a:r>
            <a:r>
              <a:rPr kumimoji="0" lang="ru-RU" altLang="ru-RU" sz="2400" b="0" i="0" u="none" strike="noStrike" cap="none" normalizeH="0" baseline="0" dirty="0">
                <a:ln>
                  <a:noFill/>
                </a:ln>
                <a:solidFill>
                  <a:srgbClr val="222222"/>
                </a:solidFill>
                <a:effectLst/>
                <a:latin typeface="JetBrains Mono"/>
              </a:rPr>
              <a:t>="1"&gt;1 месяц&lt;/</a:t>
            </a:r>
            <a:r>
              <a:rPr kumimoji="0" lang="ru-RU" altLang="ru-RU" sz="2400" b="0" i="0" u="none" strike="noStrike" cap="none" normalizeH="0" baseline="0" dirty="0" err="1">
                <a:ln>
                  <a:noFill/>
                </a:ln>
                <a:solidFill>
                  <a:srgbClr val="222222"/>
                </a:solidFill>
                <a:effectLst/>
                <a:latin typeface="JetBrains Mono"/>
              </a:rPr>
              <a:t>option</a:t>
            </a:r>
            <a:r>
              <a:rPr kumimoji="0" lang="ru-RU" altLang="ru-RU" sz="2400" b="0" i="0" u="none" strike="noStrike" cap="none" normalizeH="0" baseline="0" dirty="0">
                <a:ln>
                  <a:noFill/>
                </a:ln>
                <a:solidFill>
                  <a:srgbClr val="222222"/>
                </a:solidFill>
                <a:effectLst/>
                <a:latin typeface="JetBrains Mono"/>
              </a:rPr>
              <a:t>&gt;</a:t>
            </a: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JetBrains Mono"/>
              </a:rPr>
              <a:t>&lt;</a:t>
            </a:r>
            <a:r>
              <a:rPr kumimoji="0" lang="ru-RU" altLang="ru-RU" sz="2400" b="0" i="0" u="none" strike="noStrike" cap="none" normalizeH="0" baseline="0" dirty="0" err="1">
                <a:ln>
                  <a:noFill/>
                </a:ln>
                <a:solidFill>
                  <a:srgbClr val="222222"/>
                </a:solidFill>
                <a:effectLst/>
                <a:latin typeface="JetBrains Mono"/>
              </a:rPr>
              <a:t>option</a:t>
            </a:r>
            <a:r>
              <a:rPr kumimoji="0" lang="ru-RU" altLang="ru-RU" sz="2400" b="0" i="0" u="none" strike="noStrike" cap="none" normalizeH="0" baseline="0" dirty="0">
                <a:ln>
                  <a:noFill/>
                </a:ln>
                <a:solidFill>
                  <a:srgbClr val="222222"/>
                </a:solidFill>
                <a:effectLst/>
                <a:latin typeface="JetBrains Mono"/>
              </a:rPr>
              <a:t> </a:t>
            </a:r>
            <a:r>
              <a:rPr kumimoji="0" lang="ru-RU" altLang="ru-RU" sz="2400" b="0" i="0" u="none" strike="noStrike" cap="none" normalizeH="0" baseline="0" dirty="0" err="1">
                <a:ln>
                  <a:noFill/>
                </a:ln>
                <a:solidFill>
                  <a:srgbClr val="222222"/>
                </a:solidFill>
                <a:effectLst/>
                <a:latin typeface="JetBrains Mono"/>
              </a:rPr>
              <a:t>value</a:t>
            </a:r>
            <a:r>
              <a:rPr kumimoji="0" lang="ru-RU" altLang="ru-RU" sz="2400" b="0" i="0" u="none" strike="noStrike" cap="none" normalizeH="0" baseline="0" dirty="0">
                <a:ln>
                  <a:noFill/>
                </a:ln>
                <a:solidFill>
                  <a:srgbClr val="222222"/>
                </a:solidFill>
                <a:effectLst/>
                <a:latin typeface="JetBrains Mono"/>
              </a:rPr>
              <a:t>="2"&gt;2 месяца&lt;/</a:t>
            </a:r>
            <a:r>
              <a:rPr kumimoji="0" lang="ru-RU" altLang="ru-RU" sz="2400" b="0" i="0" u="none" strike="noStrike" cap="none" normalizeH="0" baseline="0" dirty="0" err="1">
                <a:ln>
                  <a:noFill/>
                </a:ln>
                <a:solidFill>
                  <a:srgbClr val="222222"/>
                </a:solidFill>
                <a:effectLst/>
                <a:latin typeface="JetBrains Mono"/>
              </a:rPr>
              <a:t>option</a:t>
            </a:r>
            <a:r>
              <a:rPr kumimoji="0" lang="ru-RU" altLang="ru-RU" sz="2400" b="0" i="0" u="none" strike="noStrike" cap="none" normalizeH="0" baseline="0" dirty="0">
                <a:ln>
                  <a:noFill/>
                </a:ln>
                <a:solidFill>
                  <a:srgbClr val="222222"/>
                </a:solidFill>
                <a:effectLst/>
                <a:latin typeface="JetBrains Mono"/>
              </a:rPr>
              <a:t>&gt;</a:t>
            </a: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JetBrains Mono"/>
              </a:rPr>
              <a:t>&lt;</a:t>
            </a:r>
            <a:r>
              <a:rPr kumimoji="0" lang="ru-RU" altLang="ru-RU" sz="2400" b="0" i="0" u="none" strike="noStrike" cap="none" normalizeH="0" baseline="0" dirty="0" err="1">
                <a:ln>
                  <a:noFill/>
                </a:ln>
                <a:solidFill>
                  <a:srgbClr val="222222"/>
                </a:solidFill>
                <a:effectLst/>
                <a:latin typeface="JetBrains Mono"/>
              </a:rPr>
              <a:t>option</a:t>
            </a:r>
            <a:r>
              <a:rPr kumimoji="0" lang="ru-RU" altLang="ru-RU" sz="2400" b="0" i="0" u="none" strike="noStrike" cap="none" normalizeH="0" baseline="0" dirty="0">
                <a:ln>
                  <a:noFill/>
                </a:ln>
                <a:solidFill>
                  <a:srgbClr val="222222"/>
                </a:solidFill>
                <a:effectLst/>
                <a:latin typeface="JetBrains Mono"/>
              </a:rPr>
              <a:t> </a:t>
            </a:r>
            <a:r>
              <a:rPr kumimoji="0" lang="ru-RU" altLang="ru-RU" sz="2400" b="0" i="0" u="none" strike="noStrike" cap="none" normalizeH="0" baseline="0" dirty="0" err="1">
                <a:ln>
                  <a:noFill/>
                </a:ln>
                <a:solidFill>
                  <a:srgbClr val="222222"/>
                </a:solidFill>
                <a:effectLst/>
                <a:latin typeface="JetBrains Mono"/>
              </a:rPr>
              <a:t>value</a:t>
            </a:r>
            <a:r>
              <a:rPr kumimoji="0" lang="ru-RU" altLang="ru-RU" sz="2400" b="0" i="0" u="none" strike="noStrike" cap="none" normalizeH="0" baseline="0" dirty="0">
                <a:ln>
                  <a:noFill/>
                </a:ln>
                <a:solidFill>
                  <a:srgbClr val="222222"/>
                </a:solidFill>
                <a:effectLst/>
                <a:latin typeface="JetBrains Mono"/>
              </a:rPr>
              <a:t>="3"&gt;3 месяца&lt;/</a:t>
            </a:r>
            <a:r>
              <a:rPr kumimoji="0" lang="ru-RU" altLang="ru-RU" sz="2400" b="0" i="0" u="none" strike="noStrike" cap="none" normalizeH="0" baseline="0" dirty="0" err="1">
                <a:ln>
                  <a:noFill/>
                </a:ln>
                <a:solidFill>
                  <a:srgbClr val="222222"/>
                </a:solidFill>
                <a:effectLst/>
                <a:latin typeface="JetBrains Mono"/>
              </a:rPr>
              <a:t>option</a:t>
            </a:r>
            <a:r>
              <a:rPr kumimoji="0" lang="ru-RU" altLang="ru-RU" sz="2400" b="0" i="0" u="none" strike="noStrike" cap="none" normalizeH="0" baseline="0" dirty="0">
                <a:ln>
                  <a:noFill/>
                </a:ln>
                <a:solidFill>
                  <a:srgbClr val="222222"/>
                </a:solidFill>
                <a:effectLst/>
                <a:latin typeface="JetBrains Mono"/>
              </a:rPr>
              <a:t>&gt;</a:t>
            </a:r>
            <a:endParaRPr kumimoji="0" lang="ru-RU" altLang="ru-RU"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JetBrains Mono"/>
              </a:rPr>
              <a:t>&lt;/</a:t>
            </a:r>
            <a:r>
              <a:rPr kumimoji="0" lang="ru-RU" altLang="ru-RU" sz="2400" b="0" i="0" u="none" strike="noStrike" cap="none" normalizeH="0" baseline="0" dirty="0" err="1">
                <a:ln>
                  <a:noFill/>
                </a:ln>
                <a:solidFill>
                  <a:srgbClr val="222222"/>
                </a:solidFill>
                <a:effectLst/>
                <a:latin typeface="JetBrains Mono"/>
              </a:rPr>
              <a:t>select</a:t>
            </a:r>
            <a:r>
              <a:rPr kumimoji="0" lang="ru-RU" altLang="ru-RU" sz="2400" b="0" i="0" u="none" strike="noStrike" cap="none" normalizeH="0" baseline="0" dirty="0">
                <a:ln>
                  <a:noFill/>
                </a:ln>
                <a:solidFill>
                  <a:srgbClr val="222222"/>
                </a:solidFill>
                <a:effectLst/>
                <a:latin typeface="JetBrains Mono"/>
              </a:rPr>
              <a:t>&gt;</a:t>
            </a:r>
            <a:endParaRPr kumimoji="0" lang="ru-RU" altLang="ru-RU"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571584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6576F5C2-3983-180B-B504-984208686C63}"/>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0" y="0"/>
            <a:ext cx="12204414" cy="6854972"/>
          </a:xfrm>
          <a:prstGeom prst="rect">
            <a:avLst/>
          </a:prstGeom>
        </p:spPr>
      </p:pic>
      <p:sp>
        <p:nvSpPr>
          <p:cNvPr id="5" name="Прямоугольник 4">
            <a:extLst>
              <a:ext uri="{FF2B5EF4-FFF2-40B4-BE49-F238E27FC236}">
                <a16:creationId xmlns:a16="http://schemas.microsoft.com/office/drawing/2014/main" id="{5B607846-C64E-B518-FE5F-0F9CA55D6B56}"/>
              </a:ext>
            </a:extLst>
          </p:cNvPr>
          <p:cNvSpPr/>
          <p:nvPr/>
        </p:nvSpPr>
        <p:spPr>
          <a:xfrm>
            <a:off x="0" y="-3028"/>
            <a:ext cx="12204413" cy="6858000"/>
          </a:xfrm>
          <a:prstGeom prst="rect">
            <a:avLst/>
          </a:prstGeom>
          <a:solidFill>
            <a:srgbClr val="44444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a:extLst>
              <a:ext uri="{FF2B5EF4-FFF2-40B4-BE49-F238E27FC236}">
                <a16:creationId xmlns:a16="http://schemas.microsoft.com/office/drawing/2014/main" id="{FC1A7D8A-7E55-6572-6025-576090326E3C}"/>
              </a:ext>
            </a:extLst>
          </p:cNvPr>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a:extLst>
              <a:ext uri="{FF2B5EF4-FFF2-40B4-BE49-F238E27FC236}">
                <a16:creationId xmlns:a16="http://schemas.microsoft.com/office/drawing/2014/main" id="{B26D5683-B816-4149-88C6-936EEDD4B485}"/>
              </a:ext>
            </a:extLst>
          </p:cNvPr>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34</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8" name="Прямоугольник 7">
            <a:extLst>
              <a:ext uri="{FF2B5EF4-FFF2-40B4-BE49-F238E27FC236}">
                <a16:creationId xmlns:a16="http://schemas.microsoft.com/office/drawing/2014/main" id="{C8062DEB-BABE-A03D-E07E-816418B6831C}"/>
              </a:ext>
            </a:extLst>
          </p:cNvPr>
          <p:cNvSpPr/>
          <p:nvPr/>
        </p:nvSpPr>
        <p:spPr>
          <a:xfrm>
            <a:off x="558296" y="743648"/>
            <a:ext cx="11075408" cy="512402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a:extLst>
              <a:ext uri="{FF2B5EF4-FFF2-40B4-BE49-F238E27FC236}">
                <a16:creationId xmlns:a16="http://schemas.microsoft.com/office/drawing/2014/main" id="{A1056CCE-C22D-8F82-8346-517FBDA9F938}"/>
              </a:ext>
            </a:extLst>
          </p:cNvPr>
          <p:cNvSpPr/>
          <p:nvPr/>
        </p:nvSpPr>
        <p:spPr>
          <a:xfrm>
            <a:off x="1094945" y="990324"/>
            <a:ext cx="10388064" cy="4832092"/>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a:ln>
                  <a:noFill/>
                </a:ln>
                <a:solidFill>
                  <a:srgbClr val="222222"/>
                </a:solidFill>
                <a:effectLst/>
                <a:latin typeface="Roboto" panose="02000000000000000000" pitchFamily="2" charset="0"/>
              </a:rPr>
              <a:t>Каждый элемент управления формы имеет свой набор атрибутов, позволяющих настраивать различные свойства отображения элемента на веб-странице и его действий, но подробное изучение всех элементов форм и их атрибутов не является целью данного урока, ты сможешь познакомиться с ними позже.</a:t>
            </a:r>
            <a:endParaRPr kumimoji="0" lang="en-US" altLang="ru-RU" sz="2800" b="0" i="0" u="none" strike="noStrike" cap="none" normalizeH="0" baseline="0" dirty="0">
              <a:ln>
                <a:noFill/>
              </a:ln>
              <a:solidFill>
                <a:srgbClr val="222222"/>
              </a:solidFill>
              <a:effectLst/>
              <a:latin typeface="Roboto" panose="020000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a:ln>
                  <a:noFill/>
                </a:ln>
                <a:solidFill>
                  <a:srgbClr val="222222"/>
                </a:solidFill>
                <a:effectLst/>
                <a:latin typeface="Roboto" panose="02000000000000000000" pitchFamily="2" charset="0"/>
              </a:rPr>
              <a:t>Важно помнить, что каждый элемент управления формы должен иметь атрибут </a:t>
            </a:r>
            <a:r>
              <a:rPr kumimoji="0" lang="ru-RU" altLang="ru-RU" sz="2800" b="0" i="0" u="none" strike="noStrike" cap="none" normalizeH="0" baseline="0" dirty="0" err="1">
                <a:ln>
                  <a:noFill/>
                </a:ln>
                <a:solidFill>
                  <a:srgbClr val="000000"/>
                </a:solidFill>
                <a:effectLst/>
                <a:latin typeface="JetBrains Mono"/>
              </a:rPr>
              <a:t>name</a:t>
            </a:r>
            <a:r>
              <a:rPr kumimoji="0" lang="ru-RU" altLang="ru-RU" sz="2800" b="0" i="0" u="none" strike="noStrike" cap="none" normalizeH="0" baseline="0" dirty="0">
                <a:ln>
                  <a:noFill/>
                </a:ln>
                <a:solidFill>
                  <a:srgbClr val="222222"/>
                </a:solidFill>
                <a:effectLst/>
                <a:latin typeface="Roboto" panose="02000000000000000000" pitchFamily="2" charset="0"/>
              </a:rPr>
              <a:t> для отправки. Если атрибут </a:t>
            </a:r>
            <a:r>
              <a:rPr kumimoji="0" lang="ru-RU" altLang="ru-RU" sz="2800" b="0" i="0" u="none" strike="noStrike" cap="none" normalizeH="0" baseline="0" dirty="0" err="1">
                <a:ln>
                  <a:noFill/>
                </a:ln>
                <a:solidFill>
                  <a:srgbClr val="000000"/>
                </a:solidFill>
                <a:effectLst/>
                <a:latin typeface="JetBrains Mono"/>
              </a:rPr>
              <a:t>name</a:t>
            </a:r>
            <a:r>
              <a:rPr kumimoji="0" lang="ru-RU" altLang="ru-RU" sz="2800" b="0" i="0" u="none" strike="noStrike" cap="none" normalizeH="0" baseline="0" dirty="0">
                <a:ln>
                  <a:noFill/>
                </a:ln>
                <a:solidFill>
                  <a:srgbClr val="222222"/>
                </a:solidFill>
                <a:effectLst/>
                <a:latin typeface="Roboto" panose="02000000000000000000" pitchFamily="2" charset="0"/>
              </a:rPr>
              <a:t> будет опущен, данные этого элемента не будут отправлены в обработчик формы.</a:t>
            </a:r>
            <a:endParaRPr kumimoji="0" lang="ru-RU" altLang="ru-RU"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047783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6E1BF4C4-6172-540A-1E44-2BF4034E486D}"/>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5" name="Прямоугольник 4">
            <a:extLst>
              <a:ext uri="{FF2B5EF4-FFF2-40B4-BE49-F238E27FC236}">
                <a16:creationId xmlns:a16="http://schemas.microsoft.com/office/drawing/2014/main" id="{547113EE-0CDD-A605-7D4D-39C806BA252F}"/>
              </a:ext>
            </a:extLst>
          </p:cNvPr>
          <p:cNvSpPr/>
          <p:nvPr/>
        </p:nvSpPr>
        <p:spPr>
          <a:xfrm>
            <a:off x="-12413" y="-32968"/>
            <a:ext cx="12204413" cy="6890968"/>
          </a:xfrm>
          <a:prstGeom prst="rect">
            <a:avLst/>
          </a:prstGeom>
          <a:solidFill>
            <a:srgbClr val="33CCFF">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0DA299DF-69B7-57D8-F0DE-0CD7734AE4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0350" y="148692"/>
            <a:ext cx="9121139" cy="5985747"/>
          </a:xfrm>
          <a:prstGeom prst="rect">
            <a:avLst/>
          </a:prstGeom>
        </p:spPr>
      </p:pic>
      <p:sp>
        <p:nvSpPr>
          <p:cNvPr id="6" name="Прямоугольник 5">
            <a:extLst>
              <a:ext uri="{FF2B5EF4-FFF2-40B4-BE49-F238E27FC236}">
                <a16:creationId xmlns:a16="http://schemas.microsoft.com/office/drawing/2014/main" id="{5DD1F9FF-8847-EC89-A89A-E73E3CA5AEB7}"/>
              </a:ext>
            </a:extLst>
          </p:cNvPr>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E11D72E5-4E49-5A31-B015-50E2F9A2A77C}"/>
              </a:ext>
            </a:extLst>
          </p:cNvPr>
          <p:cNvSpPr/>
          <p:nvPr/>
        </p:nvSpPr>
        <p:spPr>
          <a:xfrm>
            <a:off x="11502887" y="6190828"/>
            <a:ext cx="500346" cy="332912"/>
          </a:xfrm>
          <a:prstGeom prst="rect">
            <a:avLst/>
          </a:prstGeom>
        </p:spPr>
        <p:txBody>
          <a:bodyPr wrap="square">
            <a:spAutoFit/>
          </a:bodyPr>
          <a:lstStyle/>
          <a:p>
            <a:pPr algn="ct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35</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8" name="Объект 2">
            <a:extLst>
              <a:ext uri="{FF2B5EF4-FFF2-40B4-BE49-F238E27FC236}">
                <a16:creationId xmlns:a16="http://schemas.microsoft.com/office/drawing/2014/main" id="{28F4274B-9BF2-1C3D-B29F-A40C0954C5FB}"/>
              </a:ext>
            </a:extLst>
          </p:cNvPr>
          <p:cNvSpPr txBox="1">
            <a:spLocks/>
          </p:cNvSpPr>
          <p:nvPr/>
        </p:nvSpPr>
        <p:spPr>
          <a:xfrm>
            <a:off x="4535504" y="2579092"/>
            <a:ext cx="2932095" cy="27539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1600" dirty="0">
              <a:latin typeface="Arial" panose="020B0604020202020204" pitchFamily="34" charset="0"/>
              <a:cs typeface="Arial" panose="020B0604020202020204" pitchFamily="34" charset="0"/>
            </a:endParaRPr>
          </a:p>
        </p:txBody>
      </p:sp>
      <p:sp>
        <p:nvSpPr>
          <p:cNvPr id="10" name="Прямоугольник 9">
            <a:extLst>
              <a:ext uri="{FF2B5EF4-FFF2-40B4-BE49-F238E27FC236}">
                <a16:creationId xmlns:a16="http://schemas.microsoft.com/office/drawing/2014/main" id="{057659CE-EA9D-A322-FFC0-35CAADBF76BC}"/>
              </a:ext>
            </a:extLst>
          </p:cNvPr>
          <p:cNvSpPr/>
          <p:nvPr/>
        </p:nvSpPr>
        <p:spPr>
          <a:xfrm>
            <a:off x="365760" y="-32968"/>
            <a:ext cx="3908067" cy="6923936"/>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a:extLst>
              <a:ext uri="{FF2B5EF4-FFF2-40B4-BE49-F238E27FC236}">
                <a16:creationId xmlns:a16="http://schemas.microsoft.com/office/drawing/2014/main" id="{DA6CAAE5-2553-CFD0-F785-64CEBE3CEA58}"/>
              </a:ext>
            </a:extLst>
          </p:cNvPr>
          <p:cNvSpPr/>
          <p:nvPr/>
        </p:nvSpPr>
        <p:spPr>
          <a:xfrm>
            <a:off x="609890" y="106685"/>
            <a:ext cx="3419806" cy="6555641"/>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0" i="0" u="none" strike="noStrike" cap="none" normalizeH="0" baseline="0" dirty="0">
                <a:ln>
                  <a:noFill/>
                </a:ln>
                <a:solidFill>
                  <a:srgbClr val="222222"/>
                </a:solidFill>
                <a:effectLst/>
                <a:latin typeface="Roboto" panose="02000000000000000000" pitchFamily="2" charset="0"/>
              </a:rPr>
              <a:t>Базовой информации о создании форм на веб-страницах, которая была изложена в предыдущем шаге, вполне достаточно для того, чтобы провести эксперименты.</a:t>
            </a: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2000" b="0" i="0" u="none" strike="noStrike" cap="none" normalizeH="0" baseline="0" dirty="0">
                <a:ln>
                  <a:noFill/>
                </a:ln>
                <a:solidFill>
                  <a:srgbClr val="222222"/>
                </a:solidFill>
                <a:effectLst/>
                <a:latin typeface="Roboto" panose="02000000000000000000" pitchFamily="2" charset="0"/>
              </a:rPr>
              <a:t>В директории </a:t>
            </a:r>
            <a:r>
              <a:rPr kumimoji="0" lang="ru-RU" altLang="ru-RU" sz="2000" b="0" i="0" u="none" strike="noStrike" cap="none" normalizeH="0" baseline="0" dirty="0" err="1">
                <a:ln>
                  <a:noFill/>
                </a:ln>
                <a:solidFill>
                  <a:srgbClr val="222222"/>
                </a:solidFill>
                <a:effectLst/>
                <a:latin typeface="Roboto" panose="02000000000000000000" pitchFamily="2" charset="0"/>
              </a:rPr>
              <a:t>Examples</a:t>
            </a:r>
            <a:r>
              <a:rPr kumimoji="0" lang="ru-RU" altLang="ru-RU" sz="2000" b="0" i="0" u="none" strike="noStrike" cap="none" normalizeH="0" baseline="0" dirty="0">
                <a:ln>
                  <a:noFill/>
                </a:ln>
                <a:solidFill>
                  <a:srgbClr val="222222"/>
                </a:solidFill>
                <a:effectLst/>
                <a:latin typeface="Roboto" panose="02000000000000000000" pitchFamily="2" charset="0"/>
              </a:rPr>
              <a:t> создай новый файл с именем form.html.</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2000" b="0" i="0" u="none" strike="noStrike" cap="none" normalizeH="0" baseline="0" dirty="0">
                <a:ln>
                  <a:noFill/>
                </a:ln>
                <a:solidFill>
                  <a:srgbClr val="222222"/>
                </a:solidFill>
                <a:effectLst/>
                <a:latin typeface="Roboto" panose="02000000000000000000" pitchFamily="2" charset="0"/>
              </a:rPr>
              <a:t>Запиши в коде структуру нового HTML-документа, воспользовавшись комбинацией </a:t>
            </a:r>
            <a:r>
              <a:rPr kumimoji="0" lang="ru-RU" altLang="ru-RU" sz="2000" b="0" i="0" u="none" strike="noStrike" cap="none" normalizeH="0" baseline="0" dirty="0">
                <a:ln>
                  <a:noFill/>
                </a:ln>
                <a:solidFill>
                  <a:srgbClr val="000000"/>
                </a:solidFill>
                <a:effectLst/>
                <a:latin typeface="JetBrains Mono"/>
              </a:rPr>
              <a:t>!+Tab</a:t>
            </a:r>
            <a:r>
              <a:rPr kumimoji="0" lang="ru-RU" altLang="ru-RU" sz="2000" b="0" i="0" u="none" strike="noStrike" cap="none" normalizeH="0" baseline="0" dirty="0">
                <a:ln>
                  <a:noFill/>
                </a:ln>
                <a:solidFill>
                  <a:srgbClr val="222222"/>
                </a:solidFill>
                <a:effectLst/>
                <a:latin typeface="Roboto" panose="02000000000000000000" pitchFamily="2"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2000" b="0" i="0" u="none" strike="noStrike" cap="none" normalizeH="0" baseline="0" dirty="0">
                <a:ln>
                  <a:noFill/>
                </a:ln>
                <a:solidFill>
                  <a:srgbClr val="222222"/>
                </a:solidFill>
                <a:effectLst/>
                <a:latin typeface="Roboto" panose="02000000000000000000" pitchFamily="2" charset="0"/>
              </a:rPr>
              <a:t>Измени заголовок веб-страницы, чтобы он отражал её будущее содержание, и запиши в теле документа следующий код:</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266816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2BC077E4-AACE-3256-275A-45610EE4D89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5909"/>
          <a:stretch/>
        </p:blipFill>
        <p:spPr>
          <a:xfrm>
            <a:off x="-12412" y="0"/>
            <a:ext cx="12204412" cy="6858000"/>
          </a:xfrm>
          <a:prstGeom prst="rect">
            <a:avLst/>
          </a:prstGeom>
        </p:spPr>
      </p:pic>
      <p:sp>
        <p:nvSpPr>
          <p:cNvPr id="6" name="Прямоугольник 5">
            <a:extLst>
              <a:ext uri="{FF2B5EF4-FFF2-40B4-BE49-F238E27FC236}">
                <a16:creationId xmlns:a16="http://schemas.microsoft.com/office/drawing/2014/main" id="{1BF83DB6-5639-FD22-1E80-D7F5C5EB9999}"/>
              </a:ext>
            </a:extLst>
          </p:cNvPr>
          <p:cNvSpPr/>
          <p:nvPr/>
        </p:nvSpPr>
        <p:spPr>
          <a:xfrm>
            <a:off x="-15127" y="-11788"/>
            <a:ext cx="12209842" cy="6870486"/>
          </a:xfrm>
          <a:prstGeom prst="rect">
            <a:avLst/>
          </a:prstGeom>
          <a:solidFill>
            <a:srgbClr val="33CCFF">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a:extLst>
              <a:ext uri="{FF2B5EF4-FFF2-40B4-BE49-F238E27FC236}">
                <a16:creationId xmlns:a16="http://schemas.microsoft.com/office/drawing/2014/main" id="{D10AB77F-72DC-50CD-10FF-F057A1C18806}"/>
              </a:ext>
            </a:extLst>
          </p:cNvPr>
          <p:cNvSpPr/>
          <p:nvPr/>
        </p:nvSpPr>
        <p:spPr>
          <a:xfrm>
            <a:off x="-17842" y="635876"/>
            <a:ext cx="12209842" cy="5887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a:extLst>
              <a:ext uri="{FF2B5EF4-FFF2-40B4-BE49-F238E27FC236}">
                <a16:creationId xmlns:a16="http://schemas.microsoft.com/office/drawing/2014/main" id="{B00CD283-F391-364A-CF1A-1E5BBBB01329}"/>
              </a:ext>
            </a:extLst>
          </p:cNvPr>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a:extLst>
              <a:ext uri="{FF2B5EF4-FFF2-40B4-BE49-F238E27FC236}">
                <a16:creationId xmlns:a16="http://schemas.microsoft.com/office/drawing/2014/main" id="{E3C9BBC9-2F45-EAB0-3E80-EA226CDA25D8}"/>
              </a:ext>
            </a:extLst>
          </p:cNvPr>
          <p:cNvSpPr/>
          <p:nvPr/>
        </p:nvSpPr>
        <p:spPr>
          <a:xfrm>
            <a:off x="11483009" y="6190828"/>
            <a:ext cx="500346" cy="332912"/>
          </a:xfrm>
          <a:prstGeom prst="rect">
            <a:avLst/>
          </a:prstGeom>
        </p:spPr>
        <p:txBody>
          <a:bodyPr wrap="square">
            <a:spAutoFit/>
          </a:bodyPr>
          <a:lstStyle/>
          <a:p>
            <a:pP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36</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10" name="Прямоугольник 9">
            <a:extLst>
              <a:ext uri="{FF2B5EF4-FFF2-40B4-BE49-F238E27FC236}">
                <a16:creationId xmlns:a16="http://schemas.microsoft.com/office/drawing/2014/main" id="{BF72DE2B-1BFE-1FAC-E125-C66190FC52BA}"/>
              </a:ext>
            </a:extLst>
          </p:cNvPr>
          <p:cNvSpPr/>
          <p:nvPr/>
        </p:nvSpPr>
        <p:spPr>
          <a:xfrm>
            <a:off x="412957" y="1001752"/>
            <a:ext cx="11067337" cy="5262979"/>
          </a:xfrm>
          <a:prstGeom prst="rect">
            <a:avLst/>
          </a:prstGeom>
        </p:spPr>
        <p:txBody>
          <a:bodyPr wrap="square">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Данный код создаёт на веб-странице форму, аналогичную образцу из предыдущего шага.</a:t>
            </a:r>
            <a:endParaRPr kumimoji="0" lang="ru-RU" altLang="ru-RU" sz="24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Элемент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label</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 представляет надпись к элементу управления формы, поэтому сам элемент управления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input</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 помещён внутрь тегов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label</a:t>
            </a:r>
            <a:r>
              <a:rPr kumimoji="0" lang="ru-RU" altLang="ru-RU" sz="2400" b="0" i="0" u="none" strike="noStrike" cap="none" normalizeH="0" baseline="0" dirty="0">
                <a:ln>
                  <a:noFill/>
                </a:ln>
                <a:solidFill>
                  <a:srgbClr val="000000"/>
                </a:solidFill>
                <a:effectLst/>
                <a:latin typeface="JetBrains Mono"/>
              </a:rPr>
              <a:t>&gt;&lt;/</a:t>
            </a:r>
            <a:r>
              <a:rPr kumimoji="0" lang="ru-RU" altLang="ru-RU" sz="2400" b="0" i="0" u="none" strike="noStrike" cap="none" normalizeH="0" baseline="0" dirty="0" err="1">
                <a:ln>
                  <a:noFill/>
                </a:ln>
                <a:solidFill>
                  <a:srgbClr val="000000"/>
                </a:solidFill>
                <a:effectLst/>
                <a:latin typeface="JetBrains Mono"/>
              </a:rPr>
              <a:t>label</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a:t>
            </a:r>
            <a:endParaRPr kumimoji="0" lang="en-US" altLang="ru-RU" sz="2400" b="0" i="0" u="none" strike="noStrike" cap="none" normalizeH="0" baseline="0" dirty="0">
              <a:ln>
                <a:noFill/>
              </a:ln>
              <a:solidFill>
                <a:srgbClr val="222222"/>
              </a:solidFill>
              <a:effectLst/>
              <a:latin typeface="Roboto" panose="02000000000000000000" pitchFamily="2"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ru-RU" sz="24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Элементы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input</a:t>
            </a:r>
            <a:r>
              <a:rPr kumimoji="0" lang="ru-RU" altLang="ru-RU" sz="2400" b="0" i="0" u="none" strike="noStrike" cap="none" normalizeH="0" baseline="0" dirty="0">
                <a:ln>
                  <a:noFill/>
                </a:ln>
                <a:solidFill>
                  <a:srgbClr val="000000"/>
                </a:solidFill>
                <a:effectLst/>
                <a:latin typeface="JetBrains Mono"/>
              </a:rPr>
              <a:t> </a:t>
            </a:r>
            <a:r>
              <a:rPr kumimoji="0" lang="ru-RU" altLang="ru-RU" sz="2400" b="0" i="0" u="none" strike="noStrike" cap="none" normalizeH="0" baseline="0" dirty="0" err="1">
                <a:ln>
                  <a:noFill/>
                </a:ln>
                <a:solidFill>
                  <a:srgbClr val="000000"/>
                </a:solidFill>
                <a:effectLst/>
                <a:latin typeface="JetBrains Mono"/>
              </a:rPr>
              <a:t>type</a:t>
            </a:r>
            <a:r>
              <a:rPr kumimoji="0" lang="ru-RU" altLang="ru-RU" sz="2400" b="0" i="0" u="none" strike="noStrike" cap="none" normalizeH="0" baseline="0" dirty="0">
                <a:ln>
                  <a:noFill/>
                </a:ln>
                <a:solidFill>
                  <a:srgbClr val="000000"/>
                </a:solidFill>
                <a:effectLst/>
                <a:latin typeface="JetBrains Mono"/>
              </a:rPr>
              <a:t>="</a:t>
            </a:r>
            <a:r>
              <a:rPr kumimoji="0" lang="ru-RU" altLang="ru-RU" sz="2400" b="0" i="0" u="none" strike="noStrike" cap="none" normalizeH="0" baseline="0" dirty="0" err="1">
                <a:ln>
                  <a:noFill/>
                </a:ln>
                <a:solidFill>
                  <a:srgbClr val="000000"/>
                </a:solidFill>
                <a:effectLst/>
                <a:latin typeface="JetBrains Mono"/>
              </a:rPr>
              <a:t>radio</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 в коде создают переключатель из трёх элементов. Для того чтобы все элементы переключателя работали как один, им задаются одинаковые имена. Выбранный по умолчанию элемент переключателя помечается атрибутом </a:t>
            </a:r>
            <a:r>
              <a:rPr kumimoji="0" lang="ru-RU" altLang="ru-RU" sz="2400" b="0" i="0" u="none" strike="noStrike" cap="none" normalizeH="0" baseline="0" dirty="0" err="1">
                <a:ln>
                  <a:noFill/>
                </a:ln>
                <a:solidFill>
                  <a:srgbClr val="000000"/>
                </a:solidFill>
                <a:effectLst/>
                <a:latin typeface="JetBrains Mono"/>
              </a:rPr>
              <a:t>checked</a:t>
            </a:r>
            <a:r>
              <a:rPr kumimoji="0" lang="ru-RU" altLang="ru-RU" sz="2400" b="0" i="0" u="none" strike="noStrike" cap="none" normalizeH="0" baseline="0" dirty="0">
                <a:ln>
                  <a:noFill/>
                </a:ln>
                <a:solidFill>
                  <a:srgbClr val="222222"/>
                </a:solidFill>
                <a:effectLst/>
                <a:latin typeface="Roboto" panose="02000000000000000000" pitchFamily="2" charset="0"/>
              </a:rPr>
              <a:t>.</a:t>
            </a:r>
            <a:endParaRPr kumimoji="0" lang="en-US" altLang="ru-RU" sz="2400" b="0" i="0" u="none" strike="noStrike" cap="none" normalizeH="0" baseline="0" dirty="0">
              <a:ln>
                <a:noFill/>
              </a:ln>
              <a:solidFill>
                <a:srgbClr val="222222"/>
              </a:solidFill>
              <a:effectLst/>
              <a:latin typeface="Roboto" panose="02000000000000000000" pitchFamily="2" charset="0"/>
            </a:endParaRPr>
          </a:p>
          <a:p>
            <a:pPr algn="just" eaLnBrk="0" fontAlgn="base" hangingPunct="0">
              <a:spcBef>
                <a:spcPct val="0"/>
              </a:spcBef>
              <a:spcAft>
                <a:spcPct val="0"/>
              </a:spcAft>
            </a:pPr>
            <a:r>
              <a:rPr kumimoji="0" lang="ru-RU" altLang="ru-RU" sz="2400" b="0" i="0" u="none" strike="noStrike" cap="none" normalizeH="0" baseline="0" dirty="0">
                <a:ln>
                  <a:noFill/>
                </a:ln>
                <a:solidFill>
                  <a:srgbClr val="222222"/>
                </a:solidFill>
                <a:effectLst/>
                <a:latin typeface="Roboto" panose="02000000000000000000" pitchFamily="2" charset="0"/>
              </a:rPr>
              <a:t>Для всех элементов управления заданы значения по умолчанию при помощи атрибута </a:t>
            </a:r>
            <a:r>
              <a:rPr kumimoji="0" lang="ru-RU" altLang="ru-RU" sz="2400" b="0" i="0" u="none" strike="noStrike" cap="none" normalizeH="0" baseline="0" dirty="0" err="1">
                <a:ln>
                  <a:noFill/>
                </a:ln>
                <a:solidFill>
                  <a:srgbClr val="000000"/>
                </a:solidFill>
                <a:effectLst/>
                <a:latin typeface="JetBrains Mono"/>
              </a:rPr>
              <a:t>value</a:t>
            </a:r>
            <a:r>
              <a:rPr kumimoji="0" lang="ru-RU" altLang="ru-RU" sz="2400" b="0" i="0" u="none" strike="noStrike" cap="none" normalizeH="0" baseline="0" dirty="0">
                <a:ln>
                  <a:noFill/>
                </a:ln>
                <a:solidFill>
                  <a:srgbClr val="222222"/>
                </a:solidFill>
                <a:effectLst/>
                <a:latin typeface="Roboto" panose="02000000000000000000" pitchFamily="2" charset="0"/>
              </a:rPr>
              <a:t>. Но если, например, пользователь введёт своё имя в текстовое поле ввода, то значение по умолчанию будет заменено на введённое пользователем.</a:t>
            </a:r>
            <a:r>
              <a:rPr kumimoji="0" lang="ru-RU" altLang="ru-RU" sz="2400" b="0" i="0" u="none" strike="noStrike" cap="none" normalizeH="0" baseline="0" dirty="0">
                <a:ln>
                  <a:noFill/>
                </a:ln>
                <a:solidFill>
                  <a:schemeClr val="tx1"/>
                </a:solidFill>
                <a:effectLst/>
              </a:rPr>
              <a:t> </a:t>
            </a:r>
            <a:endParaRPr kumimoji="0" lang="ru-RU" altLang="ru-RU"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329673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a:extLst>
              <a:ext uri="{FF2B5EF4-FFF2-40B4-BE49-F238E27FC236}">
                <a16:creationId xmlns:a16="http://schemas.microsoft.com/office/drawing/2014/main" id="{0AC33FF1-9B46-EDE4-CE8E-04442E4F1E4C}"/>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0" y="0"/>
            <a:ext cx="12204414" cy="6854972"/>
          </a:xfrm>
          <a:prstGeom prst="rect">
            <a:avLst/>
          </a:prstGeom>
        </p:spPr>
      </p:pic>
      <p:sp>
        <p:nvSpPr>
          <p:cNvPr id="7" name="Прямоугольник 6">
            <a:extLst>
              <a:ext uri="{FF2B5EF4-FFF2-40B4-BE49-F238E27FC236}">
                <a16:creationId xmlns:a16="http://schemas.microsoft.com/office/drawing/2014/main" id="{FFE84173-B2EF-D4A3-9FA2-00587D305B00}"/>
              </a:ext>
            </a:extLst>
          </p:cNvPr>
          <p:cNvSpPr/>
          <p:nvPr/>
        </p:nvSpPr>
        <p:spPr>
          <a:xfrm>
            <a:off x="0" y="-3028"/>
            <a:ext cx="12204413" cy="6858000"/>
          </a:xfrm>
          <a:prstGeom prst="rect">
            <a:avLst/>
          </a:prstGeom>
          <a:solidFill>
            <a:srgbClr val="44444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0" y="5927077"/>
            <a:ext cx="12192000" cy="93092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9" name="Прямоугольник 38"/>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Прямоугольник 39"/>
          <p:cNvSpPr/>
          <p:nvPr/>
        </p:nvSpPr>
        <p:spPr>
          <a:xfrm>
            <a:off x="11483009" y="6190828"/>
            <a:ext cx="500346" cy="332912"/>
          </a:xfrm>
          <a:prstGeom prst="rect">
            <a:avLst/>
          </a:prstGeom>
        </p:spPr>
        <p:txBody>
          <a:bodyPr wrap="square">
            <a:spAutoFit/>
          </a:bodyPr>
          <a:lstStyle/>
          <a:p>
            <a:pP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37</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pic>
        <p:nvPicPr>
          <p:cNvPr id="20482" name="Picture 2">
            <a:extLst>
              <a:ext uri="{FF2B5EF4-FFF2-40B4-BE49-F238E27FC236}">
                <a16:creationId xmlns:a16="http://schemas.microsoft.com/office/drawing/2014/main" id="{B9047BD2-833D-DF38-AEB9-EDADD1BB65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4921" y="4988269"/>
            <a:ext cx="9008834" cy="608705"/>
          </a:xfrm>
          <a:prstGeom prst="rect">
            <a:avLst/>
          </a:prstGeom>
          <a:noFill/>
          <a:extLst>
            <a:ext uri="{909E8E84-426E-40DD-AFC4-6F175D3DCCD1}">
              <a14:hiddenFill xmlns:a14="http://schemas.microsoft.com/office/drawing/2010/main">
                <a:solidFill>
                  <a:srgbClr val="FFFFFF"/>
                </a:solidFill>
              </a14:hiddenFill>
            </a:ext>
          </a:extLst>
        </p:spPr>
      </p:pic>
      <p:sp>
        <p:nvSpPr>
          <p:cNvPr id="13" name="Прямоугольник 12">
            <a:extLst>
              <a:ext uri="{FF2B5EF4-FFF2-40B4-BE49-F238E27FC236}">
                <a16:creationId xmlns:a16="http://schemas.microsoft.com/office/drawing/2014/main" id="{D79FD90B-6523-404B-FC19-346AAE903A94}"/>
              </a:ext>
            </a:extLst>
          </p:cNvPr>
          <p:cNvSpPr/>
          <p:nvPr/>
        </p:nvSpPr>
        <p:spPr>
          <a:xfrm>
            <a:off x="122349" y="309429"/>
            <a:ext cx="11653979" cy="448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Прямоугольник 3">
            <a:extLst>
              <a:ext uri="{FF2B5EF4-FFF2-40B4-BE49-F238E27FC236}">
                <a16:creationId xmlns:a16="http://schemas.microsoft.com/office/drawing/2014/main" id="{09958169-A35D-E86D-67E9-997BC1FFF865}"/>
              </a:ext>
            </a:extLst>
          </p:cNvPr>
          <p:cNvSpPr/>
          <p:nvPr/>
        </p:nvSpPr>
        <p:spPr>
          <a:xfrm>
            <a:off x="415671" y="506874"/>
            <a:ext cx="11067337" cy="3785652"/>
          </a:xfrm>
          <a:prstGeom prst="rect">
            <a:avLst/>
          </a:prstGeom>
        </p:spPr>
        <p:txBody>
          <a:bodyPr wrap="square">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Если атрибут </a:t>
            </a:r>
            <a:r>
              <a:rPr kumimoji="0" lang="ru-RU" altLang="ru-RU" sz="2400" b="0" i="0" u="none" strike="noStrike" cap="none" normalizeH="0" baseline="0" dirty="0" err="1">
                <a:ln>
                  <a:noFill/>
                </a:ln>
                <a:solidFill>
                  <a:srgbClr val="000000"/>
                </a:solidFill>
                <a:effectLst/>
                <a:latin typeface="JetBrains Mono"/>
              </a:rPr>
              <a:t>action</a:t>
            </a:r>
            <a:r>
              <a:rPr kumimoji="0" lang="ru-RU" altLang="ru-RU" sz="2400" b="0" i="0" u="none" strike="noStrike" cap="none" normalizeH="0" baseline="0" dirty="0">
                <a:ln>
                  <a:noFill/>
                </a:ln>
                <a:solidFill>
                  <a:srgbClr val="222222"/>
                </a:solidFill>
                <a:effectLst/>
                <a:latin typeface="Roboto" panose="02000000000000000000" pitchFamily="2" charset="0"/>
              </a:rPr>
              <a:t> в теге </a:t>
            </a:r>
            <a:r>
              <a:rPr kumimoji="0" lang="ru-RU" altLang="ru-RU" sz="2400" b="0" i="0" u="none" strike="noStrike" cap="none" normalizeH="0" baseline="0" dirty="0">
                <a:ln>
                  <a:noFill/>
                </a:ln>
                <a:solidFill>
                  <a:srgbClr val="000000"/>
                </a:solidFill>
                <a:effectLst/>
                <a:latin typeface="JetBrains Mono"/>
              </a:rPr>
              <a:t>&lt;</a:t>
            </a:r>
            <a:r>
              <a:rPr kumimoji="0" lang="ru-RU" altLang="ru-RU" sz="2400" b="0" i="0" u="none" strike="noStrike" cap="none" normalizeH="0" baseline="0" dirty="0" err="1">
                <a:ln>
                  <a:noFill/>
                </a:ln>
                <a:solidFill>
                  <a:srgbClr val="000000"/>
                </a:solidFill>
                <a:effectLst/>
                <a:latin typeface="JetBrains Mono"/>
              </a:rPr>
              <a:t>form</a:t>
            </a:r>
            <a:r>
              <a:rPr kumimoji="0" lang="ru-RU" altLang="ru-RU" sz="2400" b="0" i="0" u="none" strike="noStrike" cap="none" normalizeH="0" baseline="0" dirty="0">
                <a:ln>
                  <a:noFill/>
                </a:ln>
                <a:solidFill>
                  <a:srgbClr val="000000"/>
                </a:solidFill>
                <a:effectLst/>
                <a:latin typeface="JetBrains Mono"/>
              </a:rPr>
              <a:t>&gt;</a:t>
            </a:r>
            <a:r>
              <a:rPr kumimoji="0" lang="ru-RU" altLang="ru-RU" sz="2400" b="0" i="0" u="none" strike="noStrike" cap="none" normalizeH="0" baseline="0" dirty="0">
                <a:ln>
                  <a:noFill/>
                </a:ln>
                <a:solidFill>
                  <a:srgbClr val="222222"/>
                </a:solidFill>
                <a:effectLst/>
                <a:latin typeface="Roboto" panose="02000000000000000000" pitchFamily="2" charset="0"/>
              </a:rPr>
              <a:t> отсутствует, как в нашем примере, то форма действует как гиперссылка на текущую страницу, при этом текущая страница перезагружается, возвращая все элементы формы к их значениям по умолчанию, а переданные для обработки данные формы будут </a:t>
            </a:r>
            <a:r>
              <a:rPr kumimoji="0" lang="ru-RU" altLang="ru-RU" sz="2400" b="1" i="0" u="none" strike="noStrike" cap="none" normalizeH="0" baseline="0" dirty="0">
                <a:ln>
                  <a:noFill/>
                </a:ln>
                <a:solidFill>
                  <a:srgbClr val="222222"/>
                </a:solidFill>
                <a:effectLst/>
                <a:latin typeface="Roboto" panose="02000000000000000000" pitchFamily="2" charset="0"/>
              </a:rPr>
              <a:t>видны в поле адреса страницы в браузере</a:t>
            </a:r>
            <a:r>
              <a:rPr kumimoji="0" lang="ru-RU" altLang="ru-RU" sz="2400" b="0" i="0" u="none" strike="noStrike" cap="none" normalizeH="0" baseline="0" dirty="0">
                <a:ln>
                  <a:noFill/>
                </a:ln>
                <a:solidFill>
                  <a:srgbClr val="222222"/>
                </a:solidFill>
                <a:effectLst/>
                <a:latin typeface="Roboto" panose="02000000000000000000" pitchFamily="2" charset="0"/>
              </a:rPr>
              <a:t>.</a:t>
            </a:r>
            <a:endParaRPr kumimoji="0" lang="ru-RU" altLang="ru-RU" sz="24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altLang="ru-RU" sz="2400" b="0" i="0" u="none" strike="noStrike" cap="none" normalizeH="0" baseline="0" dirty="0">
                <a:ln>
                  <a:noFill/>
                </a:ln>
                <a:solidFill>
                  <a:srgbClr val="222222"/>
                </a:solidFill>
                <a:effectLst/>
                <a:latin typeface="Roboto" panose="02000000000000000000" pitchFamily="2" charset="0"/>
              </a:rPr>
              <a:t>Открой страницу в режиме </a:t>
            </a:r>
            <a:r>
              <a:rPr kumimoji="0" lang="ru-RU" altLang="ru-RU" sz="2400" b="1" i="0" u="none" strike="noStrike" cap="none" normalizeH="0" baseline="0" dirty="0">
                <a:ln>
                  <a:noFill/>
                </a:ln>
                <a:solidFill>
                  <a:srgbClr val="222222"/>
                </a:solidFill>
                <a:effectLst/>
                <a:latin typeface="Roboto" panose="02000000000000000000" pitchFamily="2" charset="0"/>
              </a:rPr>
              <a:t>Live </a:t>
            </a:r>
            <a:r>
              <a:rPr kumimoji="0" lang="ru-RU" altLang="ru-RU" sz="2400" b="1" i="0" u="none" strike="noStrike" cap="none" normalizeH="0" baseline="0" dirty="0" err="1">
                <a:ln>
                  <a:noFill/>
                </a:ln>
                <a:solidFill>
                  <a:srgbClr val="222222"/>
                </a:solidFill>
                <a:effectLst/>
                <a:latin typeface="Roboto" panose="02000000000000000000" pitchFamily="2" charset="0"/>
              </a:rPr>
              <a:t>Preview</a:t>
            </a:r>
            <a:r>
              <a:rPr kumimoji="0" lang="ru-RU" altLang="ru-RU" sz="2400" b="0" i="0" u="none" strike="noStrike" cap="none" normalizeH="0" baseline="0" dirty="0">
                <a:ln>
                  <a:noFill/>
                </a:ln>
                <a:solidFill>
                  <a:srgbClr val="222222"/>
                </a:solidFill>
                <a:effectLst/>
                <a:latin typeface="Roboto" panose="02000000000000000000" pitchFamily="2"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altLang="ru-RU" sz="2400" b="0" i="0" u="none" strike="noStrike" cap="none" normalizeH="0" baseline="0" dirty="0">
                <a:ln>
                  <a:noFill/>
                </a:ln>
                <a:solidFill>
                  <a:srgbClr val="222222"/>
                </a:solidFill>
                <a:effectLst/>
                <a:latin typeface="Roboto" panose="02000000000000000000" pitchFamily="2" charset="0"/>
              </a:rPr>
              <a:t>Введи свои данные и нажми кнопку </a:t>
            </a:r>
            <a:r>
              <a:rPr kumimoji="0" lang="ru-RU" altLang="ru-RU" sz="2400" b="1" i="0" u="none" strike="noStrike" cap="none" normalizeH="0" baseline="0" dirty="0">
                <a:ln>
                  <a:noFill/>
                </a:ln>
                <a:solidFill>
                  <a:srgbClr val="222222"/>
                </a:solidFill>
                <a:effectLst/>
                <a:latin typeface="Roboto" panose="02000000000000000000" pitchFamily="2" charset="0"/>
              </a:rPr>
              <a:t>Отправить</a:t>
            </a:r>
            <a:r>
              <a:rPr kumimoji="0" lang="ru-RU" altLang="ru-RU" sz="2400" b="0" i="0" u="none" strike="noStrike" cap="none" normalizeH="0" baseline="0" dirty="0">
                <a:ln>
                  <a:noFill/>
                </a:ln>
                <a:solidFill>
                  <a:srgbClr val="222222"/>
                </a:solidFill>
                <a:effectLst/>
                <a:latin typeface="Roboto" panose="02000000000000000000" pitchFamily="2"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altLang="ru-RU" sz="2400" b="0" i="0" u="none" strike="noStrike" cap="none" normalizeH="0" baseline="0" dirty="0">
                <a:ln>
                  <a:noFill/>
                </a:ln>
                <a:solidFill>
                  <a:srgbClr val="222222"/>
                </a:solidFill>
                <a:effectLst/>
                <a:latin typeface="Roboto" panose="02000000000000000000" pitchFamily="2" charset="0"/>
              </a:rPr>
              <a:t>Убедись, что данные формы вернулись к значениям по умолчанию, а введённые тобой данные были добавлены к гиперссылке в строке браузера:                                                                            </a:t>
            </a:r>
            <a:endParaRPr kumimoji="0" lang="ru-RU" altLang="ru-RU"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154888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Рисунок 31"/>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33" name="Прямоугольник 32"/>
          <p:cNvSpPr/>
          <p:nvPr/>
        </p:nvSpPr>
        <p:spPr>
          <a:xfrm>
            <a:off x="5391" y="0"/>
            <a:ext cx="12204413" cy="6858000"/>
          </a:xfrm>
          <a:prstGeom prst="rect">
            <a:avLst/>
          </a:prstGeom>
          <a:solidFill>
            <a:srgbClr val="9434F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3" name="Прямоугольник 42"/>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Прямоугольник 43"/>
          <p:cNvSpPr/>
          <p:nvPr/>
        </p:nvSpPr>
        <p:spPr>
          <a:xfrm>
            <a:off x="11483009" y="6190828"/>
            <a:ext cx="500346" cy="332912"/>
          </a:xfrm>
          <a:prstGeom prst="rect">
            <a:avLst/>
          </a:prstGeom>
        </p:spPr>
        <p:txBody>
          <a:bodyPr wrap="square">
            <a:spAutoFit/>
          </a:bodyPr>
          <a:lstStyle/>
          <a:p>
            <a:pPr algn="ct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38</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35" name="Прямоугольник 34"/>
          <p:cNvSpPr/>
          <p:nvPr/>
        </p:nvSpPr>
        <p:spPr>
          <a:xfrm>
            <a:off x="3489545" y="281119"/>
            <a:ext cx="8305350" cy="5106153"/>
          </a:xfrm>
          <a:prstGeom prst="rect">
            <a:avLst/>
          </a:prstGeom>
          <a:solidFill>
            <a:schemeClr val="bg1"/>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Прямоугольник 2"/>
          <p:cNvSpPr/>
          <p:nvPr/>
        </p:nvSpPr>
        <p:spPr>
          <a:xfrm>
            <a:off x="3695700" y="436190"/>
            <a:ext cx="7865660" cy="2246769"/>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0" i="0" u="none" strike="noStrike" cap="none" normalizeH="0" baseline="0" dirty="0">
                <a:ln>
                  <a:noFill/>
                </a:ln>
                <a:solidFill>
                  <a:srgbClr val="222222"/>
                </a:solidFill>
                <a:effectLst/>
                <a:latin typeface="Roboto" panose="02000000000000000000" pitchFamily="2" charset="0"/>
              </a:rPr>
              <a:t>В качестве обработчика формы можно указать адрес электронной почты, то есть задать гиперссылку типа </a:t>
            </a:r>
            <a:r>
              <a:rPr kumimoji="0" lang="ru-RU" altLang="ru-RU" sz="2000" b="0" i="0" u="none" strike="noStrike" cap="none" normalizeH="0" baseline="0" dirty="0">
                <a:ln>
                  <a:noFill/>
                </a:ln>
                <a:solidFill>
                  <a:srgbClr val="000000"/>
                </a:solidFill>
                <a:effectLst/>
                <a:latin typeface="JetBrains Mono"/>
              </a:rPr>
              <a:t>mailto:</a:t>
            </a:r>
            <a:r>
              <a:rPr kumimoji="0" lang="ru-RU" altLang="ru-RU" sz="2000" b="0" i="0" u="none" strike="noStrike" cap="none" normalizeH="0" baseline="0" dirty="0">
                <a:ln>
                  <a:noFill/>
                </a:ln>
                <a:solidFill>
                  <a:srgbClr val="222222"/>
                </a:solidFill>
                <a:effectLst/>
                <a:latin typeface="Roboto" panose="02000000000000000000" pitchFamily="2" charset="0"/>
              </a:rPr>
              <a:t>. При отправке формы будет запущена почтовая программа, установленная по умолчанию. Но данные, введённые в форму, в письмо не вставятся, поэтому такой тип обработчика обычно задают для формы, состоящей всего из одной кнопки — </a:t>
            </a:r>
            <a:r>
              <a:rPr kumimoji="0" lang="ru-RU" altLang="ru-RU" sz="2000" b="1" i="0" u="none" strike="noStrike" cap="none" normalizeH="0" baseline="0" dirty="0">
                <a:ln>
                  <a:noFill/>
                </a:ln>
                <a:solidFill>
                  <a:srgbClr val="222222"/>
                </a:solidFill>
                <a:effectLst/>
                <a:latin typeface="Roboto" panose="02000000000000000000" pitchFamily="2" charset="0"/>
              </a:rPr>
              <a:t>Написать письмо</a:t>
            </a:r>
            <a:r>
              <a:rPr kumimoji="0" lang="ru-RU" altLang="ru-RU" sz="2000" b="0" i="0" u="none" strike="noStrike" cap="none" normalizeH="0" baseline="0" dirty="0">
                <a:ln>
                  <a:noFill/>
                </a:ln>
                <a:solidFill>
                  <a:srgbClr val="222222"/>
                </a:solidFill>
                <a:effectLst/>
                <a:latin typeface="Roboto" panose="02000000000000000000" pitchFamily="2" charset="0"/>
              </a:rPr>
              <a:t>.</a:t>
            </a:r>
            <a:endParaRPr kumimoji="0" lang="ru-RU" altLang="ru-RU" sz="2000" b="0" i="0" u="none" strike="noStrike" cap="none" normalizeH="0" baseline="0" dirty="0">
              <a:ln>
                <a:noFill/>
              </a:ln>
              <a:solidFill>
                <a:schemeClr val="tx1"/>
              </a:solidFill>
              <a:effectLst/>
              <a:latin typeface="Arial" panose="020B0604020202020204" pitchFamily="34" charset="0"/>
            </a:endParaRPr>
          </a:p>
        </p:txBody>
      </p:sp>
      <p:pic>
        <p:nvPicPr>
          <p:cNvPr id="21506" name="Picture 2">
            <a:extLst>
              <a:ext uri="{FF2B5EF4-FFF2-40B4-BE49-F238E27FC236}">
                <a16:creationId xmlns:a16="http://schemas.microsoft.com/office/drawing/2014/main" id="{C550B67F-1393-9068-9C40-050C22AC98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38" y="2741993"/>
            <a:ext cx="6508309" cy="427107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8FA92DF-6777-0818-97D8-B34DAF760BEA}"/>
              </a:ext>
            </a:extLst>
          </p:cNvPr>
          <p:cNvSpPr txBox="1"/>
          <p:nvPr/>
        </p:nvSpPr>
        <p:spPr>
          <a:xfrm>
            <a:off x="7009156" y="2311429"/>
            <a:ext cx="4758359" cy="2862322"/>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1800" b="0" i="0" u="none" strike="noStrike" cap="none" normalizeH="0" baseline="0" dirty="0">
                <a:ln>
                  <a:noFill/>
                </a:ln>
                <a:solidFill>
                  <a:srgbClr val="222222"/>
                </a:solidFill>
                <a:effectLst/>
                <a:latin typeface="Roboto" panose="02000000000000000000" pitchFamily="2" charset="0"/>
              </a:rPr>
              <a:t>Добавь на страницу ещё одну форму, содержащую только кнопку </a:t>
            </a:r>
            <a:r>
              <a:rPr kumimoji="0" lang="ru-RU" altLang="ru-RU" sz="1800" b="1" i="0" u="none" strike="noStrike" cap="none" normalizeH="0" baseline="0" dirty="0">
                <a:ln>
                  <a:noFill/>
                </a:ln>
                <a:solidFill>
                  <a:srgbClr val="222222"/>
                </a:solidFill>
                <a:effectLst/>
                <a:latin typeface="Roboto" panose="02000000000000000000" pitchFamily="2" charset="0"/>
              </a:rPr>
              <a:t>Написать письмо</a:t>
            </a:r>
            <a:r>
              <a:rPr kumimoji="0" lang="ru-RU" altLang="ru-RU" sz="1800" b="0" i="0" u="none" strike="noStrike" cap="none" normalizeH="0" baseline="0" dirty="0">
                <a:ln>
                  <a:noFill/>
                </a:ln>
                <a:solidFill>
                  <a:srgbClr val="222222"/>
                </a:solidFill>
                <a:effectLst/>
                <a:latin typeface="Roboto" panose="02000000000000000000" pitchFamily="2"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1800" b="0" i="0" u="none" strike="noStrike" cap="none" normalizeH="0" baseline="0" dirty="0">
                <a:ln>
                  <a:noFill/>
                </a:ln>
                <a:solidFill>
                  <a:srgbClr val="222222"/>
                </a:solidFill>
                <a:effectLst/>
                <a:latin typeface="Roboto" panose="02000000000000000000" pitchFamily="2" charset="0"/>
              </a:rPr>
              <a:t>Задай для неё в атрибуте </a:t>
            </a:r>
            <a:r>
              <a:rPr kumimoji="0" lang="ru-RU" altLang="ru-RU" sz="1800" b="0" i="0" u="none" strike="noStrike" cap="none" normalizeH="0" baseline="0" dirty="0" err="1">
                <a:ln>
                  <a:noFill/>
                </a:ln>
                <a:solidFill>
                  <a:srgbClr val="000000"/>
                </a:solidFill>
                <a:effectLst/>
                <a:latin typeface="JetBrains Mono"/>
              </a:rPr>
              <a:t>action</a:t>
            </a:r>
            <a:r>
              <a:rPr kumimoji="0" lang="ru-RU" altLang="ru-RU" sz="1800" b="0" i="0" u="none" strike="noStrike" cap="none" normalizeH="0" baseline="0" dirty="0">
                <a:ln>
                  <a:noFill/>
                </a:ln>
                <a:solidFill>
                  <a:srgbClr val="222222"/>
                </a:solidFill>
                <a:effectLst/>
                <a:latin typeface="Roboto" panose="02000000000000000000" pitchFamily="2" charset="0"/>
              </a:rPr>
              <a:t> гиперссылку на свой адрес электронной почты:</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dirty="0">
                <a:ln>
                  <a:noFill/>
                </a:ln>
                <a:solidFill>
                  <a:srgbClr val="222222"/>
                </a:solidFill>
                <a:effectLst/>
                <a:latin typeface="Roboto" panose="02000000000000000000" pitchFamily="2" charset="0"/>
              </a:rPr>
              <a:t>       </a:t>
            </a:r>
            <a:endParaRPr kumimoji="0" lang="ru-RU" altLang="ru-RU"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altLang="ru-RU" sz="1800" b="0" i="0" u="none" strike="noStrike" cap="none" normalizeH="0" baseline="0" dirty="0">
                <a:ln>
                  <a:noFill/>
                </a:ln>
                <a:solidFill>
                  <a:srgbClr val="222222"/>
                </a:solidFill>
                <a:effectLst/>
                <a:latin typeface="Roboto" panose="02000000000000000000" pitchFamily="2" charset="0"/>
              </a:rPr>
              <a:t>Проверь работоспособность новой формы.</a:t>
            </a:r>
          </a:p>
        </p:txBody>
      </p:sp>
    </p:spTree>
    <p:extLst>
      <p:ext uri="{BB962C8B-B14F-4D97-AF65-F5344CB8AC3E}">
        <p14:creationId xmlns:p14="http://schemas.microsoft.com/office/powerpoint/2010/main" val="29914389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8B1FEFF7-6F90-BBB4-B237-7B25C87D925A}"/>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5" name="Прямоугольник 4">
            <a:extLst>
              <a:ext uri="{FF2B5EF4-FFF2-40B4-BE49-F238E27FC236}">
                <a16:creationId xmlns:a16="http://schemas.microsoft.com/office/drawing/2014/main" id="{8A28DCE9-6827-E7BB-CD52-59F9477ED8FE}"/>
              </a:ext>
            </a:extLst>
          </p:cNvPr>
          <p:cNvSpPr/>
          <p:nvPr/>
        </p:nvSpPr>
        <p:spPr>
          <a:xfrm>
            <a:off x="5391" y="0"/>
            <a:ext cx="12204413" cy="6858000"/>
          </a:xfrm>
          <a:prstGeom prst="rect">
            <a:avLst/>
          </a:prstGeom>
          <a:solidFill>
            <a:srgbClr val="9434F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22530" name="Picture 2">
            <a:extLst>
              <a:ext uri="{FF2B5EF4-FFF2-40B4-BE49-F238E27FC236}">
                <a16:creationId xmlns:a16="http://schemas.microsoft.com/office/drawing/2014/main" id="{FDA67834-6E26-E89C-BCDC-822DA04536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8534400" cy="5600700"/>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a:extLst>
              <a:ext uri="{FF2B5EF4-FFF2-40B4-BE49-F238E27FC236}">
                <a16:creationId xmlns:a16="http://schemas.microsoft.com/office/drawing/2014/main" id="{102608C1-2250-F1FE-CBA6-287F4BCB5198}"/>
              </a:ext>
            </a:extLst>
          </p:cNvPr>
          <p:cNvSpPr/>
          <p:nvPr/>
        </p:nvSpPr>
        <p:spPr>
          <a:xfrm>
            <a:off x="2228849" y="2380497"/>
            <a:ext cx="9952831" cy="4477503"/>
          </a:xfrm>
          <a:prstGeom prst="rect">
            <a:avLst/>
          </a:prstGeom>
          <a:solidFill>
            <a:schemeClr val="bg1"/>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a:extLst>
              <a:ext uri="{FF2B5EF4-FFF2-40B4-BE49-F238E27FC236}">
                <a16:creationId xmlns:a16="http://schemas.microsoft.com/office/drawing/2014/main" id="{EE5CD1EB-3940-45D7-1B8A-4DB9A23E9624}"/>
              </a:ext>
            </a:extLst>
          </p:cNvPr>
          <p:cNvSpPr/>
          <p:nvPr/>
        </p:nvSpPr>
        <p:spPr>
          <a:xfrm>
            <a:off x="2709096" y="2703016"/>
            <a:ext cx="8807872" cy="4154984"/>
          </a:xfrm>
          <a:prstGeom prst="rect">
            <a:avLst/>
          </a:prstGeom>
        </p:spPr>
        <p:txBody>
          <a:bodyPr wrap="square">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Формы, состоящие всего из одной кнопки, могут работать и как обычные гиперссылки, если в атрибуте </a:t>
            </a:r>
            <a:r>
              <a:rPr kumimoji="0" lang="ru-RU" altLang="ru-RU" sz="2400" b="0" i="0" u="none" strike="noStrike" cap="none" normalizeH="0" baseline="0" dirty="0" err="1">
                <a:ln>
                  <a:noFill/>
                </a:ln>
                <a:solidFill>
                  <a:srgbClr val="000000"/>
                </a:solidFill>
                <a:effectLst/>
                <a:latin typeface="JetBrains Mono"/>
              </a:rPr>
              <a:t>action</a:t>
            </a:r>
            <a:r>
              <a:rPr kumimoji="0" lang="ru-RU" altLang="ru-RU" sz="2400" b="0" i="0" u="none" strike="noStrike" cap="none" normalizeH="0" baseline="0" dirty="0">
                <a:ln>
                  <a:noFill/>
                </a:ln>
                <a:solidFill>
                  <a:srgbClr val="222222"/>
                </a:solidFill>
                <a:effectLst/>
                <a:latin typeface="Roboto" panose="02000000000000000000" pitchFamily="2" charset="0"/>
              </a:rPr>
              <a:t> такой формы поместить гиперссылку на обычную веб-страницу.</a:t>
            </a:r>
            <a:endParaRPr kumimoji="0" lang="ru-RU" altLang="ru-RU" sz="24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Рассмотрим такой вариант на примере: добавим в наш тест на то, что ты не робот, кнопку </a:t>
            </a:r>
            <a:r>
              <a:rPr kumimoji="0" lang="ru-RU" altLang="ru-RU" sz="2400" b="1" i="0" u="none" strike="noStrike" cap="none" normalizeH="0" baseline="0" dirty="0">
                <a:ln>
                  <a:noFill/>
                </a:ln>
                <a:solidFill>
                  <a:srgbClr val="222222"/>
                </a:solidFill>
                <a:effectLst/>
                <a:latin typeface="Roboto" panose="02000000000000000000" pitchFamily="2" charset="0"/>
              </a:rPr>
              <a:t>Попробовать ещё</a:t>
            </a:r>
            <a:r>
              <a:rPr kumimoji="0" lang="ru-RU" altLang="ru-RU" sz="2400" b="0" i="0" u="none" strike="noStrike" cap="none" normalizeH="0" baseline="0" dirty="0">
                <a:ln>
                  <a:noFill/>
                </a:ln>
                <a:solidFill>
                  <a:srgbClr val="222222"/>
                </a:solidFill>
                <a:effectLst/>
                <a:latin typeface="Roboto" panose="02000000000000000000" pitchFamily="2" charset="0"/>
              </a:rPr>
              <a:t>, которая будет доступна на странице, сообщающей о провале теста.</a:t>
            </a:r>
            <a:endParaRPr kumimoji="0" lang="ru-RU" altLang="ru-RU" sz="24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altLang="ru-RU" sz="2400" b="0" i="0" u="none" strike="noStrike" cap="none" normalizeH="0" baseline="0" dirty="0">
                <a:ln>
                  <a:noFill/>
                </a:ln>
                <a:solidFill>
                  <a:srgbClr val="222222"/>
                </a:solidFill>
                <a:effectLst/>
                <a:latin typeface="Roboto" panose="02000000000000000000" pitchFamily="2" charset="0"/>
              </a:rPr>
              <a:t>Открой в редакторе </a:t>
            </a:r>
            <a:r>
              <a:rPr kumimoji="0" lang="ru-RU" altLang="ru-RU" sz="2400" b="0" i="0" u="none" strike="noStrike" cap="none" normalizeH="0" baseline="0" dirty="0" err="1">
                <a:ln>
                  <a:noFill/>
                </a:ln>
                <a:solidFill>
                  <a:srgbClr val="222222"/>
                </a:solidFill>
                <a:effectLst/>
                <a:latin typeface="Roboto" panose="02000000000000000000" pitchFamily="2" charset="0"/>
              </a:rPr>
              <a:t>Brackets</a:t>
            </a:r>
            <a:r>
              <a:rPr kumimoji="0" lang="ru-RU" altLang="ru-RU" sz="2400" b="0" i="0" u="none" strike="noStrike" cap="none" normalizeH="0" baseline="0" dirty="0">
                <a:ln>
                  <a:noFill/>
                </a:ln>
                <a:solidFill>
                  <a:srgbClr val="222222"/>
                </a:solidFill>
                <a:effectLst/>
                <a:latin typeface="Roboto" panose="02000000000000000000" pitchFamily="2" charset="0"/>
              </a:rPr>
              <a:t> директорию с тестом.</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altLang="ru-RU" sz="2400" b="0" i="0" u="none" strike="noStrike" cap="none" normalizeH="0" baseline="0" dirty="0">
                <a:ln>
                  <a:noFill/>
                </a:ln>
                <a:solidFill>
                  <a:srgbClr val="222222"/>
                </a:solidFill>
                <a:effectLst/>
                <a:latin typeface="Roboto" panose="02000000000000000000" pitchFamily="2" charset="0"/>
              </a:rPr>
              <a:t>Добавь в файл no.html форму с соответствующей кнопкой, в атрибуте </a:t>
            </a:r>
            <a:r>
              <a:rPr kumimoji="0" lang="ru-RU" altLang="ru-RU" sz="2400" b="0" i="0" u="none" strike="noStrike" cap="none" normalizeH="0" baseline="0" dirty="0" err="1">
                <a:ln>
                  <a:noFill/>
                </a:ln>
                <a:solidFill>
                  <a:srgbClr val="000000"/>
                </a:solidFill>
                <a:effectLst/>
                <a:latin typeface="JetBrains Mono"/>
              </a:rPr>
              <a:t>action</a:t>
            </a:r>
            <a:r>
              <a:rPr kumimoji="0" lang="ru-RU" altLang="ru-RU" sz="2400" b="0" i="0" u="none" strike="noStrike" cap="none" normalizeH="0" baseline="0" dirty="0">
                <a:ln>
                  <a:noFill/>
                </a:ln>
                <a:solidFill>
                  <a:srgbClr val="222222"/>
                </a:solidFill>
                <a:effectLst/>
                <a:latin typeface="Roboto" panose="02000000000000000000" pitchFamily="2" charset="0"/>
              </a:rPr>
              <a:t> укажи ссылку на файл test.html:</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a:ln>
                  <a:noFill/>
                </a:ln>
                <a:solidFill>
                  <a:srgbClr val="222222"/>
                </a:solidFill>
                <a:effectLst/>
                <a:latin typeface="Roboto" panose="02000000000000000000" pitchFamily="2" charset="0"/>
              </a:rPr>
              <a:t>          </a:t>
            </a:r>
            <a:endParaRPr kumimoji="0" lang="ru-RU" altLang="ru-RU" sz="2400" b="0" i="0" u="none" strike="noStrike" cap="none" normalizeH="0" baseline="0" dirty="0">
              <a:ln>
                <a:noFill/>
              </a:ln>
              <a:solidFill>
                <a:schemeClr val="tx1"/>
              </a:solidFill>
              <a:effectLst/>
              <a:latin typeface="Arial" panose="020B0604020202020204" pitchFamily="34" charset="0"/>
            </a:endParaRPr>
          </a:p>
        </p:txBody>
      </p:sp>
      <p:sp>
        <p:nvSpPr>
          <p:cNvPr id="6" name="Прямоугольник 5">
            <a:extLst>
              <a:ext uri="{FF2B5EF4-FFF2-40B4-BE49-F238E27FC236}">
                <a16:creationId xmlns:a16="http://schemas.microsoft.com/office/drawing/2014/main" id="{CA102F33-3547-2771-BAD8-5AB9F48F218B}"/>
              </a:ext>
            </a:extLst>
          </p:cNvPr>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88BC7D6C-96B5-F2BE-8B2B-86AFC3572632}"/>
              </a:ext>
            </a:extLst>
          </p:cNvPr>
          <p:cNvSpPr/>
          <p:nvPr/>
        </p:nvSpPr>
        <p:spPr>
          <a:xfrm>
            <a:off x="11483009" y="6190828"/>
            <a:ext cx="500346" cy="332912"/>
          </a:xfrm>
          <a:prstGeom prst="rect">
            <a:avLst/>
          </a:prstGeom>
        </p:spPr>
        <p:txBody>
          <a:bodyPr wrap="square">
            <a:spAutoFit/>
          </a:bodyPr>
          <a:lstStyle/>
          <a:p>
            <a:pPr algn="ct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39</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3362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3">
            <a:extLst>
              <a:ext uri="{28A0092B-C50C-407E-A947-70E740481C1C}">
                <a14:useLocalDpi xmlns:a14="http://schemas.microsoft.com/office/drawing/2010/main" val="0"/>
              </a:ext>
            </a:extLst>
          </a:blip>
          <a:srcRect b="15790"/>
          <a:stretch/>
        </p:blipFill>
        <p:spPr>
          <a:xfrm>
            <a:off x="0" y="0"/>
            <a:ext cx="12204414" cy="6854972"/>
          </a:xfrm>
          <a:prstGeom prst="rect">
            <a:avLst/>
          </a:prstGeom>
        </p:spPr>
      </p:pic>
      <p:sp>
        <p:nvSpPr>
          <p:cNvPr id="5" name="Прямоугольник 4"/>
          <p:cNvSpPr/>
          <p:nvPr/>
        </p:nvSpPr>
        <p:spPr>
          <a:xfrm>
            <a:off x="0" y="-3028"/>
            <a:ext cx="12204413" cy="6858000"/>
          </a:xfrm>
          <a:prstGeom prst="rect">
            <a:avLst/>
          </a:prstGeom>
          <a:solidFill>
            <a:srgbClr val="44444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0" y="2697"/>
            <a:ext cx="12204412" cy="106410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Прямоугольник 12"/>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4</a:t>
            </a:r>
          </a:p>
        </p:txBody>
      </p:sp>
      <p:sp>
        <p:nvSpPr>
          <p:cNvPr id="17" name="Прямоугольник 16"/>
          <p:cNvSpPr/>
          <p:nvPr/>
        </p:nvSpPr>
        <p:spPr>
          <a:xfrm>
            <a:off x="522082" y="1066800"/>
            <a:ext cx="11147836" cy="4313500"/>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Прямоугольник 2"/>
          <p:cNvSpPr/>
          <p:nvPr/>
        </p:nvSpPr>
        <p:spPr>
          <a:xfrm>
            <a:off x="1202602" y="1284795"/>
            <a:ext cx="9786796" cy="3785652"/>
          </a:xfrm>
          <a:prstGeom prst="rect">
            <a:avLst/>
          </a:prstGeom>
        </p:spPr>
        <p:txBody>
          <a:bodyPr wrap="square">
            <a:spAutoFit/>
          </a:bodyPr>
          <a:lstStyle/>
          <a:p>
            <a:r>
              <a:rPr lang="ru-RU" sz="2400" dirty="0"/>
              <a:t> Это ссылки на ресурсы, которые используются для расширения возможностей текущего документа при обработке его браузером.</a:t>
            </a:r>
          </a:p>
          <a:p>
            <a:endParaRPr lang="ru-RU" sz="2400" dirty="0"/>
          </a:p>
          <a:p>
            <a:r>
              <a:rPr lang="ru-RU" sz="2400" dirty="0"/>
              <a:t>Они используются для подключения к документу шрифтов, внешних таблиц стилей, скриптов (файлов, содержащих программный код, позволяющий производить какие-либо действия с данными на веб-странице). </a:t>
            </a:r>
          </a:p>
          <a:p>
            <a:endParaRPr lang="ru-RU" sz="2400" dirty="0"/>
          </a:p>
          <a:p>
            <a:r>
              <a:rPr lang="ru-RU" sz="2400" dirty="0"/>
              <a:t>Поэтому такие ссылки относят к метаданным — данным о данных, которые описывают, как должна выглядеть веб-страница.</a:t>
            </a:r>
          </a:p>
        </p:txBody>
      </p:sp>
      <p:sp>
        <p:nvSpPr>
          <p:cNvPr id="2" name="Прямоугольник 1"/>
          <p:cNvSpPr/>
          <p:nvPr/>
        </p:nvSpPr>
        <p:spPr>
          <a:xfrm>
            <a:off x="522082" y="265424"/>
            <a:ext cx="6656438" cy="584775"/>
          </a:xfrm>
          <a:prstGeom prst="rect">
            <a:avLst/>
          </a:prstGeom>
        </p:spPr>
        <p:txBody>
          <a:bodyPr wrap="none">
            <a:spAutoFit/>
          </a:bodyPr>
          <a:lstStyle/>
          <a:p>
            <a:r>
              <a:rPr lang="ru-RU" sz="3200" b="1" dirty="0">
                <a:solidFill>
                  <a:schemeClr val="bg1"/>
                </a:solidFill>
                <a:latin typeface="Roboto"/>
              </a:rPr>
              <a:t>Ссылки на внешние документы</a:t>
            </a:r>
            <a:endParaRPr lang="ru-RU" sz="3200" dirty="0">
              <a:solidFill>
                <a:schemeClr val="bg1"/>
              </a:solidFill>
            </a:endParaRPr>
          </a:p>
        </p:txBody>
      </p:sp>
    </p:spTree>
    <p:extLst>
      <p:ext uri="{BB962C8B-B14F-4D97-AF65-F5344CB8AC3E}">
        <p14:creationId xmlns:p14="http://schemas.microsoft.com/office/powerpoint/2010/main" val="37174153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8B1FEFF7-6F90-BBB4-B237-7B25C87D925A}"/>
              </a:ext>
            </a:extLst>
          </p:cNvPr>
          <p:cNvPicPr>
            <a:picLocks noChangeAspect="1"/>
          </p:cNvPicPr>
          <p:nvPr/>
        </p:nvPicPr>
        <p:blipFill rotWithShape="1">
          <a:blip r:embed="rId2">
            <a:extLst>
              <a:ext uri="{28A0092B-C50C-407E-A947-70E740481C1C}">
                <a14:useLocalDpi xmlns:a14="http://schemas.microsoft.com/office/drawing/2010/main" val="0"/>
              </a:ext>
            </a:extLst>
          </a:blip>
          <a:srcRect b="15790"/>
          <a:stretch/>
        </p:blipFill>
        <p:spPr>
          <a:xfrm>
            <a:off x="-1" y="0"/>
            <a:ext cx="12209805" cy="6858000"/>
          </a:xfrm>
          <a:prstGeom prst="rect">
            <a:avLst/>
          </a:prstGeom>
        </p:spPr>
      </p:pic>
      <p:sp>
        <p:nvSpPr>
          <p:cNvPr id="5" name="Прямоугольник 4">
            <a:extLst>
              <a:ext uri="{FF2B5EF4-FFF2-40B4-BE49-F238E27FC236}">
                <a16:creationId xmlns:a16="http://schemas.microsoft.com/office/drawing/2014/main" id="{8A28DCE9-6827-E7BB-CD52-59F9477ED8FE}"/>
              </a:ext>
            </a:extLst>
          </p:cNvPr>
          <p:cNvSpPr/>
          <p:nvPr/>
        </p:nvSpPr>
        <p:spPr>
          <a:xfrm>
            <a:off x="5391" y="0"/>
            <a:ext cx="12204413" cy="6858000"/>
          </a:xfrm>
          <a:prstGeom prst="rect">
            <a:avLst/>
          </a:prstGeom>
          <a:solidFill>
            <a:srgbClr val="9434F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a:extLst>
              <a:ext uri="{FF2B5EF4-FFF2-40B4-BE49-F238E27FC236}">
                <a16:creationId xmlns:a16="http://schemas.microsoft.com/office/drawing/2014/main" id="{102608C1-2250-F1FE-CBA6-287F4BCB5198}"/>
              </a:ext>
            </a:extLst>
          </p:cNvPr>
          <p:cNvSpPr/>
          <p:nvPr/>
        </p:nvSpPr>
        <p:spPr>
          <a:xfrm>
            <a:off x="514350" y="0"/>
            <a:ext cx="10968659" cy="3416321"/>
          </a:xfrm>
          <a:prstGeom prst="rect">
            <a:avLst/>
          </a:prstGeom>
          <a:solidFill>
            <a:schemeClr val="bg1"/>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a:extLst>
              <a:ext uri="{FF2B5EF4-FFF2-40B4-BE49-F238E27FC236}">
                <a16:creationId xmlns:a16="http://schemas.microsoft.com/office/drawing/2014/main" id="{EE5CD1EB-3940-45D7-1B8A-4DB9A23E9624}"/>
              </a:ext>
            </a:extLst>
          </p:cNvPr>
          <p:cNvSpPr/>
          <p:nvPr/>
        </p:nvSpPr>
        <p:spPr>
          <a:xfrm>
            <a:off x="897420" y="369332"/>
            <a:ext cx="10397159" cy="2677656"/>
          </a:xfrm>
          <a:prstGeom prst="rect">
            <a:avLst/>
          </a:prstGeom>
        </p:spPr>
        <p:txBody>
          <a:bodyPr wrap="square">
            <a:spAutoFit/>
          </a:bodyPr>
          <a:lstStyle/>
          <a:p>
            <a:pPr algn="just" rtl="0"/>
            <a:r>
              <a:rPr lang="ru-RU" sz="2400" b="1" i="0" dirty="0">
                <a:solidFill>
                  <a:srgbClr val="222222"/>
                </a:solidFill>
                <a:effectLst/>
                <a:latin typeface="Roboto" panose="02000000000000000000" pitchFamily="2" charset="0"/>
              </a:rPr>
              <a:t>Примечание:</a:t>
            </a:r>
            <a:r>
              <a:rPr lang="ru-RU" sz="2400" b="0" i="0" dirty="0">
                <a:solidFill>
                  <a:srgbClr val="222222"/>
                </a:solidFill>
                <a:effectLst/>
                <a:latin typeface="Roboto" panose="02000000000000000000" pitchFamily="2" charset="0"/>
              </a:rPr>
              <a:t> если при тестировании в браузере после перехода по ссылке страница отображается не в той кодировке, </a:t>
            </a:r>
            <a:r>
              <a:rPr lang="ru-RU" sz="2400" b="0" i="0" dirty="0" err="1">
                <a:solidFill>
                  <a:srgbClr val="222222"/>
                </a:solidFill>
                <a:effectLst/>
                <a:latin typeface="Roboto" panose="02000000000000000000" pitchFamily="2" charset="0"/>
              </a:rPr>
              <a:t>пересохрани</a:t>
            </a:r>
            <a:r>
              <a:rPr lang="ru-RU" sz="2400" b="0" i="0" dirty="0">
                <a:solidFill>
                  <a:srgbClr val="222222"/>
                </a:solidFill>
                <a:effectLst/>
                <a:latin typeface="Roboto" panose="02000000000000000000" pitchFamily="2" charset="0"/>
              </a:rPr>
              <a:t> все </a:t>
            </a:r>
            <a:r>
              <a:rPr lang="ru-RU" sz="2400" b="0" i="0" dirty="0" err="1">
                <a:solidFill>
                  <a:srgbClr val="222222"/>
                </a:solidFill>
                <a:effectLst/>
                <a:latin typeface="Roboto" panose="02000000000000000000" pitchFamily="2" charset="0"/>
              </a:rPr>
              <a:t>html</a:t>
            </a:r>
            <a:r>
              <a:rPr lang="ru-RU" sz="2400" b="0" i="0" dirty="0">
                <a:solidFill>
                  <a:srgbClr val="222222"/>
                </a:solidFill>
                <a:effectLst/>
                <a:latin typeface="Roboto" panose="02000000000000000000" pitchFamily="2" charset="0"/>
              </a:rPr>
              <a:t>-файлы теста в кодировке UTF-8. Быстро сделать это можно при помощи программы Блокнот:</a:t>
            </a:r>
          </a:p>
          <a:p>
            <a:pPr algn="just" rtl="0">
              <a:buFont typeface="Arial" panose="020B0604020202020204" pitchFamily="34" charset="0"/>
              <a:buChar char="•"/>
            </a:pPr>
            <a:r>
              <a:rPr lang="ru-RU" sz="2400" b="0" i="0" dirty="0">
                <a:solidFill>
                  <a:srgbClr val="222222"/>
                </a:solidFill>
                <a:effectLst/>
                <a:latin typeface="Roboto" panose="02000000000000000000" pitchFamily="2" charset="0"/>
              </a:rPr>
              <a:t>Открой файл в Блокноте, выполни команду </a:t>
            </a:r>
            <a:r>
              <a:rPr lang="ru-RU" sz="2400" b="1" i="0" dirty="0">
                <a:solidFill>
                  <a:srgbClr val="222222"/>
                </a:solidFill>
                <a:effectLst/>
                <a:latin typeface="Roboto" panose="02000000000000000000" pitchFamily="2" charset="0"/>
              </a:rPr>
              <a:t>Файл</a:t>
            </a:r>
            <a:r>
              <a:rPr lang="ru-RU" sz="2400" b="0" i="0" dirty="0">
                <a:solidFill>
                  <a:srgbClr val="222222"/>
                </a:solidFill>
                <a:effectLst/>
                <a:latin typeface="Roboto" panose="02000000000000000000" pitchFamily="2" charset="0"/>
              </a:rPr>
              <a:t> → </a:t>
            </a:r>
            <a:r>
              <a:rPr lang="ru-RU" sz="2400" b="1" i="0" dirty="0">
                <a:solidFill>
                  <a:srgbClr val="222222"/>
                </a:solidFill>
                <a:effectLst/>
                <a:latin typeface="Roboto" panose="02000000000000000000" pitchFamily="2" charset="0"/>
              </a:rPr>
              <a:t>Сохранить как</a:t>
            </a:r>
            <a:r>
              <a:rPr lang="ru-RU" sz="2400" b="0" i="0" dirty="0">
                <a:solidFill>
                  <a:srgbClr val="222222"/>
                </a:solidFill>
                <a:effectLst/>
                <a:latin typeface="Roboto" panose="02000000000000000000" pitchFamily="2" charset="0"/>
              </a:rPr>
              <a:t>.</a:t>
            </a:r>
          </a:p>
          <a:p>
            <a:pPr algn="just" rtl="0">
              <a:buFont typeface="Arial" panose="020B0604020202020204" pitchFamily="34" charset="0"/>
              <a:buChar char="•"/>
            </a:pPr>
            <a:r>
              <a:rPr lang="ru-RU" sz="2400" b="0" i="0" dirty="0">
                <a:solidFill>
                  <a:srgbClr val="222222"/>
                </a:solidFill>
                <a:effectLst/>
                <a:latin typeface="Roboto" panose="02000000000000000000" pitchFamily="2" charset="0"/>
              </a:rPr>
              <a:t>В окне сохранения выбери кодировку </a:t>
            </a:r>
            <a:r>
              <a:rPr lang="ru-RU" sz="2400" b="1" i="0" dirty="0">
                <a:solidFill>
                  <a:srgbClr val="222222"/>
                </a:solidFill>
                <a:effectLst/>
                <a:latin typeface="Roboto" panose="02000000000000000000" pitchFamily="2" charset="0"/>
              </a:rPr>
              <a:t>UTF-8</a:t>
            </a:r>
            <a:r>
              <a:rPr lang="ru-RU" sz="2400" b="0" i="0" dirty="0">
                <a:solidFill>
                  <a:srgbClr val="222222"/>
                </a:solidFill>
                <a:effectLst/>
                <a:latin typeface="Roboto" panose="02000000000000000000" pitchFamily="2" charset="0"/>
              </a:rPr>
              <a:t> и нажми кнопку </a:t>
            </a:r>
            <a:r>
              <a:rPr lang="ru-RU" sz="2400" b="1" i="0" dirty="0">
                <a:solidFill>
                  <a:srgbClr val="222222"/>
                </a:solidFill>
                <a:effectLst/>
                <a:latin typeface="Roboto" panose="02000000000000000000" pitchFamily="2" charset="0"/>
              </a:rPr>
              <a:t>Сохранить</a:t>
            </a:r>
            <a:r>
              <a:rPr lang="ru-RU" sz="2400" b="0" i="0" dirty="0">
                <a:solidFill>
                  <a:srgbClr val="222222"/>
                </a:solidFill>
                <a:effectLst/>
                <a:latin typeface="Roboto" panose="02000000000000000000" pitchFamily="2" charset="0"/>
              </a:rPr>
              <a:t>:</a:t>
            </a:r>
          </a:p>
        </p:txBody>
      </p:sp>
      <p:sp>
        <p:nvSpPr>
          <p:cNvPr id="6" name="Прямоугольник 5">
            <a:extLst>
              <a:ext uri="{FF2B5EF4-FFF2-40B4-BE49-F238E27FC236}">
                <a16:creationId xmlns:a16="http://schemas.microsoft.com/office/drawing/2014/main" id="{CA102F33-3547-2771-BAD8-5AB9F48F218B}"/>
              </a:ext>
            </a:extLst>
          </p:cNvPr>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88BC7D6C-96B5-F2BE-8B2B-86AFC3572632}"/>
              </a:ext>
            </a:extLst>
          </p:cNvPr>
          <p:cNvSpPr/>
          <p:nvPr/>
        </p:nvSpPr>
        <p:spPr>
          <a:xfrm>
            <a:off x="11483009" y="6190828"/>
            <a:ext cx="500346" cy="332912"/>
          </a:xfrm>
          <a:prstGeom prst="rect">
            <a:avLst/>
          </a:prstGeom>
        </p:spPr>
        <p:txBody>
          <a:bodyPr wrap="square">
            <a:spAutoFit/>
          </a:bodyPr>
          <a:lstStyle/>
          <a:p>
            <a:pPr algn="ct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40</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pic>
        <p:nvPicPr>
          <p:cNvPr id="23554" name="Picture 2">
            <a:extLst>
              <a:ext uri="{FF2B5EF4-FFF2-40B4-BE49-F238E27FC236}">
                <a16:creationId xmlns:a16="http://schemas.microsoft.com/office/drawing/2014/main" id="{26EB345F-2BF0-29F8-2D0C-EFC4B0EADA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9100" y="2742959"/>
            <a:ext cx="5672138" cy="412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69738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2BC077E4-AACE-3256-275A-45610EE4D89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5909"/>
          <a:stretch/>
        </p:blipFill>
        <p:spPr>
          <a:xfrm>
            <a:off x="-12412" y="0"/>
            <a:ext cx="12204412" cy="6858000"/>
          </a:xfrm>
          <a:prstGeom prst="rect">
            <a:avLst/>
          </a:prstGeom>
        </p:spPr>
      </p:pic>
      <p:sp>
        <p:nvSpPr>
          <p:cNvPr id="6" name="Прямоугольник 5">
            <a:extLst>
              <a:ext uri="{FF2B5EF4-FFF2-40B4-BE49-F238E27FC236}">
                <a16:creationId xmlns:a16="http://schemas.microsoft.com/office/drawing/2014/main" id="{1BF83DB6-5639-FD22-1E80-D7F5C5EB9999}"/>
              </a:ext>
            </a:extLst>
          </p:cNvPr>
          <p:cNvSpPr/>
          <p:nvPr/>
        </p:nvSpPr>
        <p:spPr>
          <a:xfrm>
            <a:off x="-15127" y="-11788"/>
            <a:ext cx="12209842" cy="6870486"/>
          </a:xfrm>
          <a:prstGeom prst="rect">
            <a:avLst/>
          </a:prstGeom>
          <a:solidFill>
            <a:srgbClr val="33CCFF">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a:extLst>
              <a:ext uri="{FF2B5EF4-FFF2-40B4-BE49-F238E27FC236}">
                <a16:creationId xmlns:a16="http://schemas.microsoft.com/office/drawing/2014/main" id="{D10AB77F-72DC-50CD-10FF-F057A1C18806}"/>
              </a:ext>
            </a:extLst>
          </p:cNvPr>
          <p:cNvSpPr/>
          <p:nvPr/>
        </p:nvSpPr>
        <p:spPr>
          <a:xfrm>
            <a:off x="-17842" y="635876"/>
            <a:ext cx="12209842" cy="5887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a:extLst>
              <a:ext uri="{FF2B5EF4-FFF2-40B4-BE49-F238E27FC236}">
                <a16:creationId xmlns:a16="http://schemas.microsoft.com/office/drawing/2014/main" id="{B00CD283-F391-364A-CF1A-1E5BBBB01329}"/>
              </a:ext>
            </a:extLst>
          </p:cNvPr>
          <p:cNvSpPr/>
          <p:nvPr/>
        </p:nvSpPr>
        <p:spPr>
          <a:xfrm>
            <a:off x="11483009" y="6088585"/>
            <a:ext cx="500346" cy="545478"/>
          </a:xfrm>
          <a:prstGeom prst="rect">
            <a:avLst/>
          </a:prstGeom>
          <a:solidFill>
            <a:srgbClr val="444444"/>
          </a:solidFill>
          <a:ln w="28575">
            <a:solidFill>
              <a:srgbClr val="943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a:extLst>
              <a:ext uri="{FF2B5EF4-FFF2-40B4-BE49-F238E27FC236}">
                <a16:creationId xmlns:a16="http://schemas.microsoft.com/office/drawing/2014/main" id="{E3C9BBC9-2F45-EAB0-3E80-EA226CDA25D8}"/>
              </a:ext>
            </a:extLst>
          </p:cNvPr>
          <p:cNvSpPr/>
          <p:nvPr/>
        </p:nvSpPr>
        <p:spPr>
          <a:xfrm>
            <a:off x="11483009" y="6190828"/>
            <a:ext cx="500346" cy="332912"/>
          </a:xfrm>
          <a:prstGeom prst="rect">
            <a:avLst/>
          </a:prstGeom>
        </p:spPr>
        <p:txBody>
          <a:bodyPr wrap="square">
            <a:spAutoFit/>
          </a:bodyPr>
          <a:lstStyle/>
          <a:p>
            <a:pP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41</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10" name="Прямоугольник 9">
            <a:extLst>
              <a:ext uri="{FF2B5EF4-FFF2-40B4-BE49-F238E27FC236}">
                <a16:creationId xmlns:a16="http://schemas.microsoft.com/office/drawing/2014/main" id="{BF72DE2B-1BFE-1FAC-E125-C66190FC52BA}"/>
              </a:ext>
            </a:extLst>
          </p:cNvPr>
          <p:cNvSpPr/>
          <p:nvPr/>
        </p:nvSpPr>
        <p:spPr>
          <a:xfrm>
            <a:off x="412957" y="1001752"/>
            <a:ext cx="11067337" cy="5262979"/>
          </a:xfrm>
          <a:prstGeom prst="rect">
            <a:avLst/>
          </a:prstGeom>
        </p:spPr>
        <p:txBody>
          <a:bodyPr wrap="square">
            <a:spAutoFit/>
          </a:bodyPr>
          <a:lstStyle/>
          <a:p>
            <a:pPr algn="just" rtl="0"/>
            <a:r>
              <a:rPr lang="ru-RU" sz="2800" b="0" i="0" dirty="0">
                <a:solidFill>
                  <a:srgbClr val="222222"/>
                </a:solidFill>
                <a:effectLst/>
                <a:latin typeface="Roboto" panose="02000000000000000000" pitchFamily="2" charset="0"/>
              </a:rPr>
              <a:t>Напоследок несколько советов по оформлению текста ссылок:</a:t>
            </a:r>
          </a:p>
          <a:p>
            <a:pPr algn="just" rtl="0">
              <a:buFont typeface="Arial" panose="020B0604020202020204" pitchFamily="34" charset="0"/>
              <a:buChar char="•"/>
            </a:pPr>
            <a:r>
              <a:rPr lang="ru-RU" sz="2800" b="0" i="0" dirty="0">
                <a:solidFill>
                  <a:srgbClr val="1B1B1B"/>
                </a:solidFill>
                <a:effectLst/>
                <a:latin typeface="Roboto" panose="02000000000000000000" pitchFamily="2" charset="0"/>
              </a:rPr>
              <a:t>Не пиши URL-адрес как часть текста ссылки. URL-адреса выглядят сложными, а звучат ещё сложнее, когда программы чтения с экрана читают их по буквам.</a:t>
            </a:r>
            <a:endParaRPr lang="en-US" sz="2800" b="0" i="0" dirty="0">
              <a:solidFill>
                <a:srgbClr val="1B1B1B"/>
              </a:solidFill>
              <a:effectLst/>
              <a:latin typeface="Roboto" panose="02000000000000000000" pitchFamily="2" charset="0"/>
            </a:endParaRPr>
          </a:p>
          <a:p>
            <a:pPr algn="just" rtl="0">
              <a:buFont typeface="Arial" panose="020B0604020202020204" pitchFamily="34" charset="0"/>
              <a:buChar char="•"/>
            </a:pPr>
            <a:endParaRPr lang="ru-RU" sz="2800" b="0" i="0" dirty="0">
              <a:solidFill>
                <a:srgbClr val="1B1B1B"/>
              </a:solidFill>
              <a:effectLst/>
              <a:latin typeface="Roboto" panose="02000000000000000000" pitchFamily="2" charset="0"/>
            </a:endParaRPr>
          </a:p>
          <a:p>
            <a:pPr algn="just" rtl="0">
              <a:buFont typeface="Arial" panose="020B0604020202020204" pitchFamily="34" charset="0"/>
              <a:buChar char="•"/>
            </a:pPr>
            <a:r>
              <a:rPr lang="ru-RU" sz="2800" b="0" i="0" dirty="0">
                <a:solidFill>
                  <a:srgbClr val="1B1B1B"/>
                </a:solidFill>
                <a:effectLst/>
                <a:latin typeface="Roboto" panose="02000000000000000000" pitchFamily="2" charset="0"/>
              </a:rPr>
              <a:t>Не пиши «ссылка» или «ссылки на» в тексте ссылки, это лишнее. Программы чтения с экрана сами проговаривают, что есть ссылка. На экране пользователи также видят, что есть ссылка, потому что ссылки, как правило, оформлены в другом цвете и подчёркнуты (подчёркивая ссылки, ты соблюдаешь правила хорошего тона, поскольку пользователи привыкли к этому).</a:t>
            </a:r>
          </a:p>
        </p:txBody>
      </p:sp>
    </p:spTree>
    <p:extLst>
      <p:ext uri="{BB962C8B-B14F-4D97-AF65-F5344CB8AC3E}">
        <p14:creationId xmlns:p14="http://schemas.microsoft.com/office/powerpoint/2010/main" val="39531883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p:cNvPicPr>
            <a:picLocks noChangeAspect="1"/>
          </p:cNvPicPr>
          <p:nvPr/>
        </p:nvPicPr>
        <p:blipFill rotWithShape="1">
          <a:blip r:embed="rId2" cstate="print">
            <a:extLst>
              <a:ext uri="{28A0092B-C50C-407E-A947-70E740481C1C}">
                <a14:useLocalDpi xmlns:a14="http://schemas.microsoft.com/office/drawing/2010/main" val="0"/>
              </a:ext>
            </a:extLst>
          </a:blip>
          <a:srcRect t="67897" b="5909"/>
          <a:stretch/>
        </p:blipFill>
        <p:spPr>
          <a:xfrm>
            <a:off x="324" y="4961298"/>
            <a:ext cx="12204412" cy="1909187"/>
          </a:xfrm>
          <a:prstGeom prst="rect">
            <a:avLst/>
          </a:prstGeom>
        </p:spPr>
      </p:pic>
      <p:sp>
        <p:nvSpPr>
          <p:cNvPr id="6" name="Прямоугольник 5"/>
          <p:cNvSpPr/>
          <p:nvPr/>
        </p:nvSpPr>
        <p:spPr>
          <a:xfrm>
            <a:off x="0" y="4961300"/>
            <a:ext cx="12192000" cy="1896700"/>
          </a:xfrm>
          <a:prstGeom prst="rect">
            <a:avLst/>
          </a:prstGeom>
          <a:solidFill>
            <a:srgbClr val="9434F4">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0" y="-1787"/>
            <a:ext cx="12192000" cy="1020617"/>
          </a:xfrm>
          <a:prstGeom prst="rect">
            <a:avLst/>
          </a:prstGeom>
          <a:solidFill>
            <a:srgbClr val="943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11483009" y="6190828"/>
            <a:ext cx="500346" cy="332912"/>
          </a:xfrm>
          <a:prstGeom prst="rect">
            <a:avLst/>
          </a:prstGeom>
        </p:spPr>
        <p:txBody>
          <a:bodyPr wrap="square">
            <a:spAutoFit/>
          </a:bodyPr>
          <a:lstStyle/>
          <a:p>
            <a:pPr algn="ctr">
              <a:lnSpc>
                <a:spcPct val="101000"/>
              </a:lnSpc>
              <a:spcAft>
                <a:spcPts val="800"/>
              </a:spcAft>
            </a:pPr>
            <a:r>
              <a:rPr lang="en-US"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42</a:t>
            </a:r>
            <a:endPar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endParaRPr>
          </a:p>
        </p:txBody>
      </p:sp>
      <p:sp>
        <p:nvSpPr>
          <p:cNvPr id="2" name="Прямоугольник 1"/>
          <p:cNvSpPr/>
          <p:nvPr/>
        </p:nvSpPr>
        <p:spPr>
          <a:xfrm>
            <a:off x="871537" y="1281903"/>
            <a:ext cx="10448925" cy="3416320"/>
          </a:xfrm>
          <a:prstGeom prst="rect">
            <a:avLst/>
          </a:prstGeom>
        </p:spPr>
        <p:txBody>
          <a:bodyPr wrap="square">
            <a:spAutoFit/>
          </a:bodyPr>
          <a:lstStyle/>
          <a:p>
            <a:pPr algn="just" rtl="0">
              <a:buFont typeface="Arial" panose="020B0604020202020204" pitchFamily="34" charset="0"/>
              <a:buChar char="•"/>
            </a:pPr>
            <a:r>
              <a:rPr lang="ru-RU" sz="2400" b="0" i="0" dirty="0">
                <a:solidFill>
                  <a:srgbClr val="1B1B1B"/>
                </a:solidFill>
                <a:effectLst/>
                <a:latin typeface="Roboto" panose="02000000000000000000" pitchFamily="2" charset="0"/>
              </a:rPr>
              <a:t>Следи за тем, чтобы текст ссылки был как можно короче. Длинный текст ссылки особенно раздражает пользователей программ чтения с экрана, которым придётся услышать всё, что написано.</a:t>
            </a:r>
            <a:endParaRPr lang="en-US" sz="2400" b="0" i="0" dirty="0">
              <a:solidFill>
                <a:srgbClr val="1B1B1B"/>
              </a:solidFill>
              <a:effectLst/>
              <a:latin typeface="Roboto" panose="02000000000000000000" pitchFamily="2" charset="0"/>
            </a:endParaRPr>
          </a:p>
          <a:p>
            <a:pPr algn="just" rtl="0">
              <a:buFont typeface="Arial" panose="020B0604020202020204" pitchFamily="34" charset="0"/>
              <a:buChar char="•"/>
            </a:pPr>
            <a:endParaRPr lang="ru-RU" sz="2400" b="0" i="0" dirty="0">
              <a:solidFill>
                <a:srgbClr val="1B1B1B"/>
              </a:solidFill>
              <a:effectLst/>
              <a:latin typeface="Roboto" panose="02000000000000000000" pitchFamily="2" charset="0"/>
            </a:endParaRPr>
          </a:p>
          <a:p>
            <a:pPr algn="just" rtl="0">
              <a:buFont typeface="Arial" panose="020B0604020202020204" pitchFamily="34" charset="0"/>
              <a:buChar char="•"/>
            </a:pPr>
            <a:r>
              <a:rPr lang="ru-RU" sz="2400" b="0" i="0" dirty="0">
                <a:solidFill>
                  <a:srgbClr val="1B1B1B"/>
                </a:solidFill>
                <a:effectLst/>
                <a:latin typeface="Roboto" panose="02000000000000000000" pitchFamily="2" charset="0"/>
              </a:rPr>
              <a:t>Минимизируй случаи, когда несколько копий одного и того же текста ссылок указывают на разные страницы. Это может вызвать проблемы у пользователей программ чтения с экрана, которые часто вызывают список ссылок — несколько ссылок, помеченных как «нажмите здесь», «нажмите здесь», «нажмите здесь», будут путать.</a:t>
            </a:r>
          </a:p>
        </p:txBody>
      </p:sp>
    </p:spTree>
    <p:extLst>
      <p:ext uri="{BB962C8B-B14F-4D97-AF65-F5344CB8AC3E}">
        <p14:creationId xmlns:p14="http://schemas.microsoft.com/office/powerpoint/2010/main" val="2496604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3">
            <a:extLst>
              <a:ext uri="{28A0092B-C50C-407E-A947-70E740481C1C}">
                <a14:useLocalDpi xmlns:a14="http://schemas.microsoft.com/office/drawing/2010/main" val="0"/>
              </a:ext>
            </a:extLst>
          </a:blip>
          <a:srcRect b="15790"/>
          <a:stretch/>
        </p:blipFill>
        <p:spPr>
          <a:xfrm>
            <a:off x="0" y="0"/>
            <a:ext cx="12204414" cy="6854972"/>
          </a:xfrm>
          <a:prstGeom prst="rect">
            <a:avLst/>
          </a:prstGeom>
        </p:spPr>
      </p:pic>
      <p:sp>
        <p:nvSpPr>
          <p:cNvPr id="5" name="Прямоугольник 4"/>
          <p:cNvSpPr/>
          <p:nvPr/>
        </p:nvSpPr>
        <p:spPr>
          <a:xfrm>
            <a:off x="0" y="-3028"/>
            <a:ext cx="12204413" cy="6858000"/>
          </a:xfrm>
          <a:prstGeom prst="rect">
            <a:avLst/>
          </a:prstGeom>
          <a:solidFill>
            <a:srgbClr val="44444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0" y="2697"/>
            <a:ext cx="12204412" cy="106410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Прямоугольник 12"/>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5</a:t>
            </a:r>
          </a:p>
        </p:txBody>
      </p:sp>
      <p:sp>
        <p:nvSpPr>
          <p:cNvPr id="17" name="Прямоугольник 16"/>
          <p:cNvSpPr/>
          <p:nvPr/>
        </p:nvSpPr>
        <p:spPr>
          <a:xfrm>
            <a:off x="522082" y="1066800"/>
            <a:ext cx="11147836" cy="4313500"/>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Прямоугольник 2"/>
          <p:cNvSpPr/>
          <p:nvPr/>
        </p:nvSpPr>
        <p:spPr>
          <a:xfrm>
            <a:off x="1202602" y="1283401"/>
            <a:ext cx="9786796" cy="3785652"/>
          </a:xfrm>
          <a:prstGeom prst="rect">
            <a:avLst/>
          </a:prstGeom>
        </p:spPr>
        <p:txBody>
          <a:bodyPr wrap="square">
            <a:spAutoFit/>
          </a:bodyPr>
          <a:lstStyle/>
          <a:p>
            <a:pPr algn="just"/>
            <a:r>
              <a:rPr lang="ru-RU" sz="2000" dirty="0"/>
              <a:t>Это части гипертекстового документа, ссылающиеся на другие ресурсы, которые пользователь может посещать в браузере или загружать. При помощи гиперссылок также можно связывать документы с их конкретными частями.</a:t>
            </a:r>
          </a:p>
          <a:p>
            <a:pPr algn="just"/>
            <a:endParaRPr lang="ru-RU" sz="2000" dirty="0"/>
          </a:p>
          <a:p>
            <a:pPr algn="just"/>
            <a:r>
              <a:rPr lang="ru-RU" sz="2000" dirty="0"/>
              <a:t>Гиперссылки могут указывать на файлы HTML, текстовые файлы, изображения, текстовые документы, видео и аудиофайлы и всё остальное, что может жить в Интернете. </a:t>
            </a:r>
          </a:p>
          <a:p>
            <a:pPr algn="just"/>
            <a:endParaRPr lang="ru-RU" sz="2000" dirty="0"/>
          </a:p>
          <a:p>
            <a:pPr algn="just"/>
            <a:r>
              <a:rPr lang="ru-RU" sz="2000" dirty="0"/>
              <a:t>При этом, если браузер не знает, как отображать или обрабатывать файл, на который ссылается гиперссылка, то он предлагает пользователю открыть файл с помощью локального приложения на устройстве или загрузить файл на устройство, чтобы пользователь сам решал, как обрабатывать данный тип файла.</a:t>
            </a:r>
          </a:p>
        </p:txBody>
      </p:sp>
      <p:sp>
        <p:nvSpPr>
          <p:cNvPr id="2" name="Прямоугольник 1"/>
          <p:cNvSpPr/>
          <p:nvPr/>
        </p:nvSpPr>
        <p:spPr>
          <a:xfrm>
            <a:off x="522082" y="265424"/>
            <a:ext cx="2909194" cy="584775"/>
          </a:xfrm>
          <a:prstGeom prst="rect">
            <a:avLst/>
          </a:prstGeom>
        </p:spPr>
        <p:txBody>
          <a:bodyPr wrap="none">
            <a:spAutoFit/>
          </a:bodyPr>
          <a:lstStyle/>
          <a:p>
            <a:r>
              <a:rPr lang="ru-RU" sz="3200" b="1" dirty="0">
                <a:solidFill>
                  <a:schemeClr val="bg1"/>
                </a:solidFill>
                <a:latin typeface="Roboto"/>
              </a:rPr>
              <a:t>Гиперссылки</a:t>
            </a:r>
            <a:endParaRPr lang="ru-RU" sz="3200" dirty="0">
              <a:solidFill>
                <a:schemeClr val="bg1"/>
              </a:solidFill>
            </a:endParaRPr>
          </a:p>
        </p:txBody>
      </p:sp>
      <p:sp>
        <p:nvSpPr>
          <p:cNvPr id="10" name="Прямоугольник 9"/>
          <p:cNvSpPr/>
          <p:nvPr/>
        </p:nvSpPr>
        <p:spPr>
          <a:xfrm>
            <a:off x="522083" y="5609707"/>
            <a:ext cx="9536318" cy="957755"/>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1202602" y="5736517"/>
            <a:ext cx="9786796" cy="707886"/>
          </a:xfrm>
          <a:prstGeom prst="rect">
            <a:avLst/>
          </a:prstGeom>
        </p:spPr>
        <p:txBody>
          <a:bodyPr wrap="square">
            <a:spAutoFit/>
          </a:bodyPr>
          <a:lstStyle/>
          <a:p>
            <a:pPr lvl="0" algn="just" eaLnBrk="0" fontAlgn="base" hangingPunct="0">
              <a:spcBef>
                <a:spcPct val="0"/>
              </a:spcBef>
              <a:spcAft>
                <a:spcPct val="0"/>
              </a:spcAft>
            </a:pPr>
            <a:r>
              <a:rPr lang="ru-RU" altLang="ru-RU" sz="2000" dirty="0"/>
              <a:t>Ссылки на внешние ресурсы в HTML создаются с помощью элемента </a:t>
            </a:r>
            <a:r>
              <a:rPr lang="ru-RU" altLang="ru-RU" sz="2000" b="1" dirty="0"/>
              <a:t>&lt;</a:t>
            </a:r>
            <a:r>
              <a:rPr lang="ru-RU" altLang="ru-RU" sz="2000" b="1" dirty="0" err="1"/>
              <a:t>link</a:t>
            </a:r>
            <a:r>
              <a:rPr lang="ru-RU" altLang="ru-RU" sz="2000" b="1" dirty="0"/>
              <a:t>&gt;.</a:t>
            </a:r>
          </a:p>
          <a:p>
            <a:pPr lvl="0" algn="just" eaLnBrk="0" fontAlgn="base" hangingPunct="0">
              <a:spcBef>
                <a:spcPct val="0"/>
              </a:spcBef>
              <a:spcAft>
                <a:spcPct val="0"/>
              </a:spcAft>
            </a:pPr>
            <a:r>
              <a:rPr lang="ru-RU" altLang="ru-RU" sz="2000" dirty="0"/>
              <a:t>Гиперссылки могут создаваться элементами</a:t>
            </a:r>
            <a:r>
              <a:rPr lang="ru-RU" altLang="ru-RU" sz="2000" b="1" dirty="0"/>
              <a:t> &lt;a&gt;, &lt;</a:t>
            </a:r>
            <a:r>
              <a:rPr lang="ru-RU" altLang="ru-RU" sz="2000" b="1" dirty="0" err="1"/>
              <a:t>area</a:t>
            </a:r>
            <a:r>
              <a:rPr lang="ru-RU" altLang="ru-RU" sz="2000" b="1" dirty="0"/>
              <a:t>&gt; и &lt;</a:t>
            </a:r>
            <a:r>
              <a:rPr lang="ru-RU" altLang="ru-RU" sz="2000" b="1" dirty="0" err="1"/>
              <a:t>form</a:t>
            </a:r>
            <a:r>
              <a:rPr lang="ru-RU" altLang="ru-RU" sz="2000" b="1" dirty="0"/>
              <a:t>&gt;.</a:t>
            </a:r>
          </a:p>
        </p:txBody>
      </p:sp>
    </p:spTree>
    <p:extLst>
      <p:ext uri="{BB962C8B-B14F-4D97-AF65-F5344CB8AC3E}">
        <p14:creationId xmlns:p14="http://schemas.microsoft.com/office/powerpoint/2010/main" val="4064358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3">
            <a:extLst>
              <a:ext uri="{28A0092B-C50C-407E-A947-70E740481C1C}">
                <a14:useLocalDpi xmlns:a14="http://schemas.microsoft.com/office/drawing/2010/main" val="0"/>
              </a:ext>
            </a:extLst>
          </a:blip>
          <a:srcRect b="15790"/>
          <a:stretch/>
        </p:blipFill>
        <p:spPr>
          <a:xfrm>
            <a:off x="0" y="0"/>
            <a:ext cx="12204414" cy="6854972"/>
          </a:xfrm>
          <a:prstGeom prst="rect">
            <a:avLst/>
          </a:prstGeom>
        </p:spPr>
      </p:pic>
      <p:sp>
        <p:nvSpPr>
          <p:cNvPr id="5" name="Прямоугольник 4"/>
          <p:cNvSpPr/>
          <p:nvPr/>
        </p:nvSpPr>
        <p:spPr>
          <a:xfrm>
            <a:off x="0" y="-3028"/>
            <a:ext cx="12204413" cy="6858000"/>
          </a:xfrm>
          <a:prstGeom prst="rect">
            <a:avLst/>
          </a:prstGeom>
          <a:solidFill>
            <a:srgbClr val="44444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Прямоугольник 12"/>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6</a:t>
            </a:r>
          </a:p>
        </p:txBody>
      </p:sp>
      <p:sp>
        <p:nvSpPr>
          <p:cNvPr id="17" name="Прямоугольник 16"/>
          <p:cNvSpPr/>
          <p:nvPr/>
        </p:nvSpPr>
        <p:spPr>
          <a:xfrm>
            <a:off x="558296" y="1475715"/>
            <a:ext cx="11075408" cy="4050442"/>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Прямоугольник 2"/>
          <p:cNvSpPr/>
          <p:nvPr/>
        </p:nvSpPr>
        <p:spPr>
          <a:xfrm>
            <a:off x="882910" y="1630770"/>
            <a:ext cx="9922598" cy="1631216"/>
          </a:xfrm>
          <a:prstGeom prst="rect">
            <a:avLst/>
          </a:prstGeom>
        </p:spPr>
        <p:txBody>
          <a:bodyPr wrap="square">
            <a:spAutoFit/>
          </a:bodyPr>
          <a:lstStyle/>
          <a:p>
            <a:r>
              <a:rPr lang="ru-RU" sz="2000" dirty="0"/>
              <a:t>Почти любой веб-контент может быть преобразован в гиперссылку путём помещения его в теги </a:t>
            </a:r>
            <a:r>
              <a:rPr lang="ru-RU" altLang="ru-RU" sz="2000" dirty="0">
                <a:solidFill>
                  <a:srgbClr val="222222"/>
                </a:solidFill>
                <a:latin typeface="Roboto"/>
              </a:rPr>
              <a:t> </a:t>
            </a:r>
            <a:r>
              <a:rPr lang="ru-RU" altLang="ru-RU" sz="2000" dirty="0">
                <a:solidFill>
                  <a:srgbClr val="000000"/>
                </a:solidFill>
                <a:latin typeface="JetBrains Mono"/>
              </a:rPr>
              <a:t>&lt;a&gt;&lt;/a&gt;</a:t>
            </a:r>
            <a:r>
              <a:rPr lang="ru-RU" altLang="ru-RU" sz="2000" dirty="0">
                <a:solidFill>
                  <a:srgbClr val="222222"/>
                </a:solidFill>
                <a:latin typeface="Roboto"/>
              </a:rPr>
              <a:t> (от англ. </a:t>
            </a:r>
            <a:r>
              <a:rPr lang="ru-RU" altLang="ru-RU" sz="2000" dirty="0" err="1">
                <a:solidFill>
                  <a:srgbClr val="222222"/>
                </a:solidFill>
                <a:latin typeface="Roboto"/>
              </a:rPr>
              <a:t>anchor</a:t>
            </a:r>
            <a:r>
              <a:rPr lang="ru-RU" altLang="ru-RU" sz="2000" dirty="0">
                <a:solidFill>
                  <a:srgbClr val="222222"/>
                </a:solidFill>
                <a:latin typeface="Roboto"/>
              </a:rPr>
              <a:t> — якорь) </a:t>
            </a:r>
            <a:r>
              <a:rPr lang="ru-RU" sz="2000" dirty="0"/>
              <a:t>и задания для этого элемента атрибута </a:t>
            </a:r>
            <a:r>
              <a:rPr lang="ru-RU" altLang="ru-RU" sz="2000" dirty="0" err="1">
                <a:solidFill>
                  <a:srgbClr val="000000"/>
                </a:solidFill>
                <a:latin typeface="JetBrains Mono"/>
              </a:rPr>
              <a:t>href</a:t>
            </a:r>
            <a:r>
              <a:rPr lang="ru-RU" altLang="ru-RU" sz="2000" dirty="0">
                <a:solidFill>
                  <a:srgbClr val="222222"/>
                </a:solidFill>
                <a:latin typeface="Roboto"/>
              </a:rPr>
              <a:t>, содержащего адрес ресурса, на который указывает ссылка:</a:t>
            </a:r>
            <a:r>
              <a:rPr lang="ru-RU" altLang="ru-RU" sz="2000" dirty="0"/>
              <a:t> </a:t>
            </a:r>
            <a:endParaRPr lang="ru-RU" altLang="ru-RU" sz="2000" dirty="0">
              <a:latin typeface="Arial" panose="020B0604020202020204" pitchFamily="34" charset="0"/>
            </a:endParaRPr>
          </a:p>
          <a:p>
            <a:endParaRPr lang="ru-RU" altLang="ru-RU" sz="2000" dirty="0">
              <a:latin typeface="Arial" panose="020B0604020202020204" pitchFamily="34" charset="0"/>
            </a:endParaRPr>
          </a:p>
          <a:p>
            <a:r>
              <a:rPr lang="ru-RU" sz="2000" dirty="0"/>
              <a:t> </a:t>
            </a:r>
            <a:endParaRPr lang="ru-RU" sz="2000" dirty="0">
              <a:latin typeface="Arial" panose="020B0604020202020204" pitchFamily="34" charset="0"/>
              <a:cs typeface="Arial" panose="020B0604020202020204" pitchFamily="34" charset="0"/>
            </a:endParaRPr>
          </a:p>
        </p:txBody>
      </p:sp>
      <p:sp>
        <p:nvSpPr>
          <p:cNvPr id="9" name="Прямоугольник 8"/>
          <p:cNvSpPr/>
          <p:nvPr/>
        </p:nvSpPr>
        <p:spPr>
          <a:xfrm>
            <a:off x="2186500" y="3011069"/>
            <a:ext cx="7819000" cy="584775"/>
          </a:xfrm>
          <a:prstGeom prst="rect">
            <a:avLst/>
          </a:prstGeom>
        </p:spPr>
        <p:txBody>
          <a:bodyPr wrap="none">
            <a:spAutoFit/>
          </a:bodyPr>
          <a:lstStyle/>
          <a:p>
            <a:r>
              <a:rPr lang="pt-BR" sz="3200" dirty="0">
                <a:solidFill>
                  <a:srgbClr val="222222"/>
                </a:solidFill>
                <a:latin typeface="JetBrains Mono"/>
              </a:rPr>
              <a:t>&lt;a href="http://site.ru/"&gt;Текст ссылки&lt;/a&gt;</a:t>
            </a:r>
            <a:endParaRPr lang="ru-RU" sz="3200" dirty="0"/>
          </a:p>
        </p:txBody>
      </p:sp>
      <p:sp>
        <p:nvSpPr>
          <p:cNvPr id="10" name="Прямоугольник 9"/>
          <p:cNvSpPr/>
          <p:nvPr/>
        </p:nvSpPr>
        <p:spPr>
          <a:xfrm>
            <a:off x="882910" y="4006878"/>
            <a:ext cx="10354933" cy="1200329"/>
          </a:xfrm>
          <a:prstGeom prst="rect">
            <a:avLst/>
          </a:prstGeom>
        </p:spPr>
        <p:txBody>
          <a:bodyPr wrap="square">
            <a:spAutoFit/>
          </a:bodyPr>
          <a:lstStyle/>
          <a:p>
            <a:r>
              <a:rPr lang="ru-RU" dirty="0">
                <a:solidFill>
                  <a:srgbClr val="222222"/>
                </a:solidFill>
                <a:latin typeface="Roboto"/>
              </a:rPr>
              <a:t>По умолчанию текстовая гиперссылка подчёркивается и отображается синим цветом, курсор мыши при наведении на гиперссылку меняет свой вид. Посещённая гиперссылка (та, по которой со страницы уже переходили) изменяет свой цвет на фиолетовый. Но формат отображения гиперссылок можно перенастроить при помощи стилей.</a:t>
            </a:r>
            <a:endParaRPr lang="ru-RU" dirty="0"/>
          </a:p>
        </p:txBody>
      </p:sp>
    </p:spTree>
    <p:extLst>
      <p:ext uri="{BB962C8B-B14F-4D97-AF65-F5344CB8AC3E}">
        <p14:creationId xmlns:p14="http://schemas.microsoft.com/office/powerpoint/2010/main" val="2733740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rotWithShape="1">
          <a:blip r:embed="rId2" cstate="print">
            <a:extLst>
              <a:ext uri="{28A0092B-C50C-407E-A947-70E740481C1C}">
                <a14:useLocalDpi xmlns:a14="http://schemas.microsoft.com/office/drawing/2010/main" val="0"/>
              </a:ext>
            </a:extLst>
          </a:blip>
          <a:srcRect t="68974" r="13157" b="19312"/>
          <a:stretch/>
        </p:blipFill>
        <p:spPr>
          <a:xfrm>
            <a:off x="22302" y="5876925"/>
            <a:ext cx="12169698" cy="980302"/>
          </a:xfrm>
          <a:prstGeom prst="rect">
            <a:avLst/>
          </a:prstGeom>
          <a:solidFill>
            <a:srgbClr val="404040"/>
          </a:solidFill>
        </p:spPr>
      </p:pic>
      <p:sp>
        <p:nvSpPr>
          <p:cNvPr id="11" name="Прямоугольник 10"/>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11483008" y="6190828"/>
            <a:ext cx="50879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7</a:t>
            </a:r>
          </a:p>
        </p:txBody>
      </p:sp>
      <p:sp>
        <p:nvSpPr>
          <p:cNvPr id="19" name="Прямоугольник 18"/>
          <p:cNvSpPr/>
          <p:nvPr/>
        </p:nvSpPr>
        <p:spPr>
          <a:xfrm>
            <a:off x="0" y="2697"/>
            <a:ext cx="12204412" cy="140195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809069925"/>
              </p:ext>
            </p:extLst>
          </p:nvPr>
        </p:nvGraphicFramePr>
        <p:xfrm>
          <a:off x="1287249" y="857459"/>
          <a:ext cx="9629913" cy="5674360"/>
        </p:xfrm>
        <a:graphic>
          <a:graphicData uri="http://schemas.openxmlformats.org/drawingml/2006/table">
            <a:tbl>
              <a:tblPr firstRow="1" bandRow="1">
                <a:tableStyleId>{5C22544A-7EE6-4342-B048-85BDC9FD1C3A}</a:tableStyleId>
              </a:tblPr>
              <a:tblGrid>
                <a:gridCol w="9629913">
                  <a:extLst>
                    <a:ext uri="{9D8B030D-6E8A-4147-A177-3AD203B41FA5}">
                      <a16:colId xmlns:a16="http://schemas.microsoft.com/office/drawing/2014/main" val="20000"/>
                    </a:ext>
                  </a:extLst>
                </a:gridCol>
              </a:tblGrid>
              <a:tr h="370840">
                <a:tc>
                  <a:txBody>
                    <a:bodyPr/>
                    <a:lstStyle/>
                    <a:p>
                      <a:r>
                        <a:rPr lang="ru-RU" sz="1800" b="0" i="0" kern="1200" dirty="0">
                          <a:solidFill>
                            <a:schemeClr val="dk1"/>
                          </a:solidFill>
                          <a:effectLst/>
                          <a:latin typeface="+mn-lt"/>
                          <a:ea typeface="+mn-ea"/>
                          <a:cs typeface="+mn-cs"/>
                        </a:rPr>
                        <a:t>Атрибут </a:t>
                      </a:r>
                      <a:r>
                        <a:rPr lang="ru-RU" sz="1800" b="0" i="0" kern="1200" dirty="0" err="1">
                          <a:solidFill>
                            <a:schemeClr val="dk1"/>
                          </a:solidFill>
                          <a:effectLst/>
                          <a:latin typeface="+mn-lt"/>
                          <a:ea typeface="+mn-ea"/>
                          <a:cs typeface="+mn-cs"/>
                        </a:rPr>
                        <a:t>href</a:t>
                      </a:r>
                      <a:r>
                        <a:rPr lang="ru-RU" sz="1800" b="0" i="0" kern="1200" dirty="0">
                          <a:solidFill>
                            <a:schemeClr val="dk1"/>
                          </a:solidFill>
                          <a:effectLst/>
                          <a:latin typeface="+mn-lt"/>
                          <a:ea typeface="+mn-ea"/>
                          <a:cs typeface="+mn-cs"/>
                        </a:rPr>
                        <a:t> является обязательным для тега &lt;a&gt;, но есть и необязательные атрибуты.</a:t>
                      </a:r>
                    </a:p>
                  </a:txBody>
                  <a:tcPr>
                    <a:solidFill>
                      <a:srgbClr val="ECD0FC"/>
                    </a:solidFill>
                  </a:tcPr>
                </a:tc>
                <a:extLst>
                  <a:ext uri="{0D108BD9-81ED-4DB2-BD59-A6C34878D82A}">
                    <a16:rowId xmlns:a16="http://schemas.microsoft.com/office/drawing/2014/main" val="10000"/>
                  </a:ext>
                </a:extLst>
              </a:tr>
              <a:tr h="370840">
                <a:tc>
                  <a:txBody>
                    <a:bodyPr/>
                    <a:lstStyle/>
                    <a:p>
                      <a:r>
                        <a:rPr lang="ru-RU" sz="1800" b="0" i="0" kern="1200" dirty="0">
                          <a:solidFill>
                            <a:schemeClr val="dk1"/>
                          </a:solidFill>
                          <a:effectLst/>
                          <a:latin typeface="+mn-lt"/>
                          <a:ea typeface="+mn-ea"/>
                          <a:cs typeface="+mn-cs"/>
                        </a:rPr>
                        <a:t>Атрибут </a:t>
                      </a:r>
                      <a:r>
                        <a:rPr lang="ru-RU" dirty="0" err="1"/>
                        <a:t>title</a:t>
                      </a:r>
                      <a:r>
                        <a:rPr lang="ru-RU" sz="1800" b="0" i="0" kern="1200" dirty="0">
                          <a:solidFill>
                            <a:schemeClr val="dk1"/>
                          </a:solidFill>
                          <a:effectLst/>
                          <a:latin typeface="+mn-lt"/>
                          <a:ea typeface="+mn-ea"/>
                          <a:cs typeface="+mn-cs"/>
                        </a:rPr>
                        <a:t> задаёт всплывающую подсказку, которая появляется при наведении мыши на ссылку. Используется редко, в основном для графических ссылок.</a:t>
                      </a:r>
                      <a:endParaRPr lang="ru-RU" dirty="0"/>
                    </a:p>
                  </a:txBody>
                  <a:tcPr>
                    <a:solidFill>
                      <a:srgbClr val="CC99FF"/>
                    </a:solidFill>
                  </a:tcPr>
                </a:tc>
                <a:extLst>
                  <a:ext uri="{0D108BD9-81ED-4DB2-BD59-A6C34878D82A}">
                    <a16:rowId xmlns:a16="http://schemas.microsoft.com/office/drawing/2014/main" val="10001"/>
                  </a:ext>
                </a:extLst>
              </a:tr>
              <a:tr h="370840">
                <a:tc>
                  <a:txBody>
                    <a:bodyPr/>
                    <a:lstStyle/>
                    <a:p>
                      <a:r>
                        <a:rPr lang="ru-RU" sz="1800" b="0" i="0" kern="1200" dirty="0">
                          <a:solidFill>
                            <a:schemeClr val="dk1"/>
                          </a:solidFill>
                          <a:effectLst/>
                          <a:latin typeface="+mn-lt"/>
                          <a:ea typeface="+mn-ea"/>
                          <a:cs typeface="+mn-cs"/>
                        </a:rPr>
                        <a:t>Атрибут </a:t>
                      </a:r>
                      <a:r>
                        <a:rPr lang="ru-RU" dirty="0" err="1"/>
                        <a:t>target</a:t>
                      </a:r>
                      <a:r>
                        <a:rPr lang="ru-RU" sz="1800" b="0" i="0" kern="1200" dirty="0">
                          <a:solidFill>
                            <a:schemeClr val="dk1"/>
                          </a:solidFill>
                          <a:effectLst/>
                          <a:latin typeface="+mn-lt"/>
                          <a:ea typeface="+mn-ea"/>
                          <a:cs typeface="+mn-cs"/>
                        </a:rPr>
                        <a:t> указывает, куда будет загружен документ при переходе по ссылке. С данным атрибутом ты уже знаком, мы пользовались им при создании ссылок на карте изображения при помощи тега </a:t>
                      </a:r>
                      <a:r>
                        <a:rPr lang="ru-RU" dirty="0"/>
                        <a:t>&lt;</a:t>
                      </a:r>
                      <a:r>
                        <a:rPr lang="ru-RU" dirty="0" err="1"/>
                        <a:t>area</a:t>
                      </a:r>
                      <a:r>
                        <a:rPr lang="ru-RU" dirty="0"/>
                        <a:t>&gt;</a:t>
                      </a:r>
                      <a:r>
                        <a:rPr lang="ru-RU" sz="1800" b="0" i="0" kern="1200" dirty="0">
                          <a:solidFill>
                            <a:schemeClr val="dk1"/>
                          </a:solidFill>
                          <a:effectLst/>
                          <a:latin typeface="+mn-lt"/>
                          <a:ea typeface="+mn-ea"/>
                          <a:cs typeface="+mn-cs"/>
                        </a:rPr>
                        <a:t>.</a:t>
                      </a:r>
                      <a:endParaRPr lang="ru-RU" dirty="0"/>
                    </a:p>
                  </a:txBody>
                  <a:tcPr>
                    <a:solidFill>
                      <a:srgbClr val="ECD0FC"/>
                    </a:solidFill>
                  </a:tcPr>
                </a:tc>
                <a:extLst>
                  <a:ext uri="{0D108BD9-81ED-4DB2-BD59-A6C34878D82A}">
                    <a16:rowId xmlns:a16="http://schemas.microsoft.com/office/drawing/2014/main" val="10002"/>
                  </a:ext>
                </a:extLst>
              </a:tr>
              <a:tr h="370840">
                <a:tc>
                  <a:txBody>
                    <a:bodyPr/>
                    <a:lstStyle/>
                    <a:p>
                      <a:r>
                        <a:rPr lang="ru-RU" sz="1800" b="0" i="0" kern="1200" dirty="0">
                          <a:solidFill>
                            <a:schemeClr val="dk1"/>
                          </a:solidFill>
                          <a:effectLst/>
                          <a:latin typeface="+mn-lt"/>
                          <a:ea typeface="+mn-ea"/>
                          <a:cs typeface="+mn-cs"/>
                        </a:rPr>
                        <a:t>Атрибут </a:t>
                      </a:r>
                      <a:r>
                        <a:rPr lang="ru-RU" dirty="0" err="1"/>
                        <a:t>download</a:t>
                      </a:r>
                      <a:r>
                        <a:rPr lang="ru-RU" sz="1800" b="0" i="0" kern="1200" dirty="0">
                          <a:solidFill>
                            <a:schemeClr val="dk1"/>
                          </a:solidFill>
                          <a:effectLst/>
                          <a:latin typeface="+mn-lt"/>
                          <a:ea typeface="+mn-ea"/>
                          <a:cs typeface="+mn-cs"/>
                        </a:rPr>
                        <a:t> дополняет атрибут </a:t>
                      </a:r>
                      <a:r>
                        <a:rPr lang="ru-RU" dirty="0" err="1"/>
                        <a:t>href</a:t>
                      </a:r>
                      <a:r>
                        <a:rPr lang="ru-RU" sz="1800" b="0" i="0" kern="1200" dirty="0">
                          <a:solidFill>
                            <a:schemeClr val="dk1"/>
                          </a:solidFill>
                          <a:effectLst/>
                          <a:latin typeface="+mn-lt"/>
                          <a:ea typeface="+mn-ea"/>
                          <a:cs typeface="+mn-cs"/>
                        </a:rPr>
                        <a:t> и указывает, что гиперссылка используется для скачивания, а не открытия файла. Если атрибут имеет значение — имя файла — это позволяет переименовать файл при скачивании, но разрешается использовать атрибут и без указания его значения.</a:t>
                      </a:r>
                      <a:endParaRPr lang="ru-RU" dirty="0"/>
                    </a:p>
                  </a:txBody>
                  <a:tcPr>
                    <a:solidFill>
                      <a:srgbClr val="CC99FF"/>
                    </a:solidFill>
                  </a:tcPr>
                </a:tc>
                <a:extLst>
                  <a:ext uri="{0D108BD9-81ED-4DB2-BD59-A6C34878D82A}">
                    <a16:rowId xmlns:a16="http://schemas.microsoft.com/office/drawing/2014/main" val="10003"/>
                  </a:ext>
                </a:extLst>
              </a:tr>
              <a:tr h="370840">
                <a:tc>
                  <a:txBody>
                    <a:bodyPr/>
                    <a:lstStyle/>
                    <a:p>
                      <a:r>
                        <a:rPr lang="ru-RU" sz="1800" b="0" i="0" kern="1200" dirty="0">
                          <a:solidFill>
                            <a:schemeClr val="dk1"/>
                          </a:solidFill>
                          <a:effectLst/>
                          <a:latin typeface="+mn-lt"/>
                          <a:ea typeface="+mn-ea"/>
                          <a:cs typeface="+mn-cs"/>
                        </a:rPr>
                        <a:t>Атрибут </a:t>
                      </a:r>
                      <a:r>
                        <a:rPr lang="ru-RU" dirty="0" err="1"/>
                        <a:t>ping</a:t>
                      </a:r>
                      <a:r>
                        <a:rPr lang="ru-RU" sz="1800" b="0" i="0" kern="1200" dirty="0">
                          <a:solidFill>
                            <a:schemeClr val="dk1"/>
                          </a:solidFill>
                          <a:effectLst/>
                          <a:latin typeface="+mn-lt"/>
                          <a:ea typeface="+mn-ea"/>
                          <a:cs typeface="+mn-cs"/>
                        </a:rPr>
                        <a:t> задаёт URL-адреса ресурсов, которые получат уведомления, если пользователь перейдёт по гиперссылке.</a:t>
                      </a:r>
                      <a:endParaRPr lang="ru-RU" dirty="0"/>
                    </a:p>
                  </a:txBody>
                  <a:tcPr>
                    <a:solidFill>
                      <a:srgbClr val="ECD0FC"/>
                    </a:solidFill>
                  </a:tcPr>
                </a:tc>
                <a:extLst>
                  <a:ext uri="{0D108BD9-81ED-4DB2-BD59-A6C34878D82A}">
                    <a16:rowId xmlns:a16="http://schemas.microsoft.com/office/drawing/2014/main" val="10004"/>
                  </a:ext>
                </a:extLst>
              </a:tr>
              <a:tr h="370840">
                <a:tc>
                  <a:txBody>
                    <a:bodyPr/>
                    <a:lstStyle/>
                    <a:p>
                      <a:r>
                        <a:rPr lang="ru-RU" sz="1800" b="0" i="0" kern="1200" dirty="0">
                          <a:solidFill>
                            <a:schemeClr val="dk1"/>
                          </a:solidFill>
                          <a:effectLst/>
                          <a:latin typeface="+mn-lt"/>
                          <a:ea typeface="+mn-ea"/>
                          <a:cs typeface="+mn-cs"/>
                        </a:rPr>
                        <a:t>Атрибут </a:t>
                      </a:r>
                      <a:r>
                        <a:rPr lang="ru-RU" dirty="0" err="1"/>
                        <a:t>hreflang</a:t>
                      </a:r>
                      <a:r>
                        <a:rPr lang="ru-RU" sz="1800" b="0" i="0" kern="1200" dirty="0">
                          <a:solidFill>
                            <a:schemeClr val="dk1"/>
                          </a:solidFill>
                          <a:effectLst/>
                          <a:latin typeface="+mn-lt"/>
                          <a:ea typeface="+mn-ea"/>
                          <a:cs typeface="+mn-cs"/>
                        </a:rPr>
                        <a:t> определяет язык связанного веб-документа, который задаётся аббревиатурой, состоящей из пары букв, обозначающих код языка.</a:t>
                      </a:r>
                      <a:endParaRPr lang="ru-RU" dirty="0"/>
                    </a:p>
                  </a:txBody>
                  <a:tcPr>
                    <a:solidFill>
                      <a:srgbClr val="CC99FF"/>
                    </a:solidFill>
                  </a:tcPr>
                </a:tc>
                <a:extLst>
                  <a:ext uri="{0D108BD9-81ED-4DB2-BD59-A6C34878D82A}">
                    <a16:rowId xmlns:a16="http://schemas.microsoft.com/office/drawing/2014/main" val="10005"/>
                  </a:ext>
                </a:extLst>
              </a:tr>
              <a:tr h="370840">
                <a:tc>
                  <a:txBody>
                    <a:bodyPr/>
                    <a:lstStyle/>
                    <a:p>
                      <a:r>
                        <a:rPr lang="ru-RU" sz="1800" b="0" i="0" kern="1200" dirty="0">
                          <a:solidFill>
                            <a:schemeClr val="dk1"/>
                          </a:solidFill>
                          <a:effectLst/>
                          <a:latin typeface="+mn-lt"/>
                          <a:ea typeface="+mn-ea"/>
                          <a:cs typeface="+mn-cs"/>
                        </a:rPr>
                        <a:t>Атрибут </a:t>
                      </a:r>
                      <a:r>
                        <a:rPr lang="ru-RU" dirty="0" err="1"/>
                        <a:t>type</a:t>
                      </a:r>
                      <a:r>
                        <a:rPr lang="ru-RU" sz="1800" b="0" i="0" kern="1200" dirty="0">
                          <a:solidFill>
                            <a:schemeClr val="dk1"/>
                          </a:solidFill>
                          <a:effectLst/>
                          <a:latin typeface="+mn-lt"/>
                          <a:ea typeface="+mn-ea"/>
                          <a:cs typeface="+mn-cs"/>
                        </a:rPr>
                        <a:t> указывает MIME-тип связанного ресурса, т.е. расширение файла, этот атрибут носит больше справочную информацию.</a:t>
                      </a:r>
                      <a:endParaRPr lang="ru-RU" dirty="0"/>
                    </a:p>
                  </a:txBody>
                  <a:tcPr>
                    <a:solidFill>
                      <a:srgbClr val="ECD0FC"/>
                    </a:solidFill>
                  </a:tcPr>
                </a:tc>
                <a:extLst>
                  <a:ext uri="{0D108BD9-81ED-4DB2-BD59-A6C34878D82A}">
                    <a16:rowId xmlns:a16="http://schemas.microsoft.com/office/drawing/2014/main" val="10006"/>
                  </a:ext>
                </a:extLst>
              </a:tr>
              <a:tr h="370840">
                <a:tc>
                  <a:txBody>
                    <a:bodyPr/>
                    <a:lstStyle/>
                    <a:p>
                      <a:r>
                        <a:rPr lang="ru-RU" sz="1800" b="0" i="0" kern="1200" dirty="0">
                          <a:solidFill>
                            <a:schemeClr val="dk1"/>
                          </a:solidFill>
                          <a:effectLst/>
                          <a:latin typeface="+mn-lt"/>
                          <a:ea typeface="+mn-ea"/>
                          <a:cs typeface="+mn-cs"/>
                        </a:rPr>
                        <a:t>Атрибут </a:t>
                      </a:r>
                      <a:r>
                        <a:rPr lang="ru-RU" dirty="0" err="1"/>
                        <a:t>rel</a:t>
                      </a:r>
                      <a:r>
                        <a:rPr lang="ru-RU" sz="1800" b="0" i="0" kern="1200" dirty="0">
                          <a:solidFill>
                            <a:schemeClr val="dk1"/>
                          </a:solidFill>
                          <a:effectLst/>
                          <a:latin typeface="+mn-lt"/>
                          <a:ea typeface="+mn-ea"/>
                          <a:cs typeface="+mn-cs"/>
                        </a:rPr>
                        <a:t> дополняет атрибут </a:t>
                      </a:r>
                      <a:r>
                        <a:rPr lang="ru-RU" dirty="0" err="1"/>
                        <a:t>href</a:t>
                      </a:r>
                      <a:r>
                        <a:rPr lang="ru-RU" sz="1800" b="0" i="0" kern="1200" dirty="0">
                          <a:solidFill>
                            <a:schemeClr val="dk1"/>
                          </a:solidFill>
                          <a:effectLst/>
                          <a:latin typeface="+mn-lt"/>
                          <a:ea typeface="+mn-ea"/>
                          <a:cs typeface="+mn-cs"/>
                        </a:rPr>
                        <a:t> информацией об отношении между текущим и связанным документом. Другими словами этот атрибут определяет, какой у ссылки тип.</a:t>
                      </a:r>
                      <a:endParaRPr lang="ru-RU" dirty="0"/>
                    </a:p>
                  </a:txBody>
                  <a:tcPr>
                    <a:solidFill>
                      <a:srgbClr val="CC99FF"/>
                    </a:solidFill>
                  </a:tcPr>
                </a:tc>
                <a:extLst>
                  <a:ext uri="{0D108BD9-81ED-4DB2-BD59-A6C34878D82A}">
                    <a16:rowId xmlns:a16="http://schemas.microsoft.com/office/drawing/2014/main" val="10007"/>
                  </a:ext>
                </a:extLst>
              </a:tr>
            </a:tbl>
          </a:graphicData>
        </a:graphic>
      </p:graphicFrame>
      <p:sp>
        <p:nvSpPr>
          <p:cNvPr id="9" name="Прямоугольник 8"/>
          <p:cNvSpPr/>
          <p:nvPr/>
        </p:nvSpPr>
        <p:spPr>
          <a:xfrm>
            <a:off x="182299" y="137691"/>
            <a:ext cx="2209900" cy="584775"/>
          </a:xfrm>
          <a:prstGeom prst="rect">
            <a:avLst/>
          </a:prstGeom>
        </p:spPr>
        <p:txBody>
          <a:bodyPr wrap="none">
            <a:spAutoFit/>
          </a:bodyPr>
          <a:lstStyle/>
          <a:p>
            <a:r>
              <a:rPr lang="ru-RU" sz="3200" b="1" dirty="0">
                <a:solidFill>
                  <a:schemeClr val="bg1"/>
                </a:solidFill>
                <a:latin typeface="Roboto"/>
              </a:rPr>
              <a:t>Атрибуты</a:t>
            </a:r>
            <a:endParaRPr lang="ru-RU" sz="3200" dirty="0">
              <a:solidFill>
                <a:schemeClr val="bg1"/>
              </a:solidFill>
            </a:endParaRPr>
          </a:p>
        </p:txBody>
      </p:sp>
    </p:spTree>
    <p:extLst>
      <p:ext uri="{BB962C8B-B14F-4D97-AF65-F5344CB8AC3E}">
        <p14:creationId xmlns:p14="http://schemas.microsoft.com/office/powerpoint/2010/main" val="2358568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Рисунок 19"/>
          <p:cNvPicPr>
            <a:picLocks noChangeAspect="1"/>
          </p:cNvPicPr>
          <p:nvPr/>
        </p:nvPicPr>
        <p:blipFill rotWithShape="1">
          <a:blip r:embed="rId2" cstate="print">
            <a:extLst>
              <a:ext uri="{28A0092B-C50C-407E-A947-70E740481C1C}">
                <a14:useLocalDpi xmlns:a14="http://schemas.microsoft.com/office/drawing/2010/main" val="0"/>
              </a:ext>
            </a:extLst>
          </a:blip>
          <a:srcRect l="-160" t="68974" r="13157" b="19312"/>
          <a:stretch/>
        </p:blipFill>
        <p:spPr>
          <a:xfrm>
            <a:off x="0" y="5876925"/>
            <a:ext cx="12192000" cy="980302"/>
          </a:xfrm>
          <a:prstGeom prst="rect">
            <a:avLst/>
          </a:prstGeom>
          <a:solidFill>
            <a:srgbClr val="404040"/>
          </a:solidFill>
        </p:spPr>
      </p:pic>
      <p:sp>
        <p:nvSpPr>
          <p:cNvPr id="21" name="Прямоугольник 20"/>
          <p:cNvSpPr/>
          <p:nvPr/>
        </p:nvSpPr>
        <p:spPr>
          <a:xfrm>
            <a:off x="0" y="2696"/>
            <a:ext cx="12204412" cy="3363073"/>
          </a:xfrm>
          <a:prstGeom prst="rect">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Прямоугольник 14"/>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11483008" y="6190828"/>
            <a:ext cx="50879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8</a:t>
            </a:r>
          </a:p>
        </p:txBody>
      </p:sp>
      <p:graphicFrame>
        <p:nvGraphicFramePr>
          <p:cNvPr id="7" name="Таблица 6"/>
          <p:cNvGraphicFramePr>
            <a:graphicFrameLocks noGrp="1"/>
          </p:cNvGraphicFramePr>
          <p:nvPr>
            <p:extLst>
              <p:ext uri="{D42A27DB-BD31-4B8C-83A1-F6EECF244321}">
                <p14:modId xmlns:p14="http://schemas.microsoft.com/office/powerpoint/2010/main" val="1339023445"/>
              </p:ext>
            </p:extLst>
          </p:nvPr>
        </p:nvGraphicFramePr>
        <p:xfrm>
          <a:off x="1281043" y="2985348"/>
          <a:ext cx="9629913" cy="3205480"/>
        </p:xfrm>
        <a:graphic>
          <a:graphicData uri="http://schemas.openxmlformats.org/drawingml/2006/table">
            <a:tbl>
              <a:tblPr firstRow="1" bandRow="1">
                <a:tableStyleId>{5C22544A-7EE6-4342-B048-85BDC9FD1C3A}</a:tableStyleId>
              </a:tblPr>
              <a:tblGrid>
                <a:gridCol w="9629913">
                  <a:extLst>
                    <a:ext uri="{9D8B030D-6E8A-4147-A177-3AD203B41FA5}">
                      <a16:colId xmlns:a16="http://schemas.microsoft.com/office/drawing/2014/main" val="20000"/>
                    </a:ext>
                  </a:extLst>
                </a:gridCol>
              </a:tblGrid>
              <a:tr h="563683">
                <a:tc>
                  <a:txBody>
                    <a:bodyPr/>
                    <a:lstStyle/>
                    <a:p>
                      <a:r>
                        <a:rPr lang="ru-RU" b="0" i="0" dirty="0">
                          <a:solidFill>
                            <a:srgbClr val="222222"/>
                          </a:solidFill>
                          <a:effectLst/>
                          <a:latin typeface="Roboto"/>
                        </a:rPr>
                        <a:t>Ключевое </a:t>
                      </a:r>
                      <a:r>
                        <a:rPr lang="ru-RU" b="0" i="0" dirty="0">
                          <a:solidFill>
                            <a:schemeClr val="tx1"/>
                          </a:solidFill>
                          <a:effectLst/>
                          <a:latin typeface="Roboto"/>
                        </a:rPr>
                        <a:t>слово </a:t>
                      </a:r>
                      <a:r>
                        <a:rPr lang="ru-RU" dirty="0" err="1">
                          <a:solidFill>
                            <a:schemeClr val="tx1"/>
                          </a:solidFill>
                        </a:rPr>
                        <a:t>autor</a:t>
                      </a:r>
                      <a:r>
                        <a:rPr lang="ru-RU" b="0" i="0" dirty="0">
                          <a:solidFill>
                            <a:schemeClr val="tx1"/>
                          </a:solidFill>
                          <a:effectLst/>
                          <a:latin typeface="Roboto"/>
                        </a:rPr>
                        <a:t> указывает на то, что связанный документ предоставляет информацию об авторе док</a:t>
                      </a:r>
                      <a:r>
                        <a:rPr lang="ru-RU" b="0" i="0" dirty="0">
                          <a:solidFill>
                            <a:srgbClr val="222222"/>
                          </a:solidFill>
                          <a:effectLst/>
                          <a:latin typeface="Roboto"/>
                        </a:rPr>
                        <a:t>умента.</a:t>
                      </a:r>
                      <a:endParaRPr lang="ru-RU" sz="1800" b="0" i="0" kern="1200" dirty="0">
                        <a:solidFill>
                          <a:schemeClr val="dk1"/>
                        </a:solidFill>
                        <a:effectLst/>
                        <a:latin typeface="+mn-lt"/>
                        <a:ea typeface="+mn-ea"/>
                        <a:cs typeface="+mn-cs"/>
                      </a:endParaRPr>
                    </a:p>
                  </a:txBody>
                  <a:tcPr>
                    <a:solidFill>
                      <a:srgbClr val="9FE6FF"/>
                    </a:solidFill>
                  </a:tcPr>
                </a:tc>
                <a:extLst>
                  <a:ext uri="{0D108BD9-81ED-4DB2-BD59-A6C34878D82A}">
                    <a16:rowId xmlns:a16="http://schemas.microsoft.com/office/drawing/2014/main" val="10000"/>
                  </a:ext>
                </a:extLst>
              </a:tr>
              <a:tr h="370840">
                <a:tc>
                  <a:txBody>
                    <a:bodyPr/>
                    <a:lstStyle/>
                    <a:p>
                      <a:r>
                        <a:rPr lang="ru-RU" sz="1800" b="0" i="0" kern="1200" dirty="0">
                          <a:solidFill>
                            <a:schemeClr val="dk1"/>
                          </a:solidFill>
                          <a:effectLst/>
                          <a:latin typeface="+mn-lt"/>
                          <a:ea typeface="+mn-ea"/>
                          <a:cs typeface="+mn-cs"/>
                        </a:rPr>
                        <a:t>Ключевое слово </a:t>
                      </a:r>
                      <a:r>
                        <a:rPr lang="ru-RU" dirty="0" err="1"/>
                        <a:t>bookmark</a:t>
                      </a:r>
                      <a:r>
                        <a:rPr lang="ru-RU" sz="1800" b="0" i="0" kern="1200" dirty="0">
                          <a:solidFill>
                            <a:schemeClr val="dk1"/>
                          </a:solidFill>
                          <a:effectLst/>
                          <a:latin typeface="+mn-lt"/>
                          <a:ea typeface="+mn-ea"/>
                          <a:cs typeface="+mn-cs"/>
                        </a:rPr>
                        <a:t> помечает ссылку как постоянную, используется для закладок.</a:t>
                      </a:r>
                      <a:endParaRPr lang="ru-RU" dirty="0"/>
                    </a:p>
                  </a:txBody>
                  <a:tcPr>
                    <a:solidFill>
                      <a:srgbClr val="9FE6FF"/>
                    </a:solidFill>
                  </a:tcPr>
                </a:tc>
                <a:extLst>
                  <a:ext uri="{0D108BD9-81ED-4DB2-BD59-A6C34878D82A}">
                    <a16:rowId xmlns:a16="http://schemas.microsoft.com/office/drawing/2014/main" val="10001"/>
                  </a:ext>
                </a:extLst>
              </a:tr>
              <a:tr h="370840">
                <a:tc>
                  <a:txBody>
                    <a:bodyPr/>
                    <a:lstStyle/>
                    <a:p>
                      <a:r>
                        <a:rPr lang="ru-RU" sz="1800" b="0" i="0" kern="1200" dirty="0">
                          <a:solidFill>
                            <a:schemeClr val="dk1"/>
                          </a:solidFill>
                          <a:effectLst/>
                          <a:latin typeface="+mn-lt"/>
                          <a:ea typeface="+mn-ea"/>
                          <a:cs typeface="+mn-cs"/>
                        </a:rPr>
                        <a:t>Ключевое слово </a:t>
                      </a:r>
                      <a:r>
                        <a:rPr lang="ru-RU" dirty="0" err="1"/>
                        <a:t>external</a:t>
                      </a:r>
                      <a:r>
                        <a:rPr lang="ru-RU" sz="1800" b="0" i="0" kern="1200" dirty="0">
                          <a:solidFill>
                            <a:schemeClr val="dk1"/>
                          </a:solidFill>
                          <a:effectLst/>
                          <a:latin typeface="+mn-lt"/>
                          <a:ea typeface="+mn-ea"/>
                          <a:cs typeface="+mn-cs"/>
                        </a:rPr>
                        <a:t> указывает, что ссылка ведёт к документу, который не является частью сайта.</a:t>
                      </a:r>
                      <a:endParaRPr lang="ru-RU" dirty="0"/>
                    </a:p>
                  </a:txBody>
                  <a:tcPr>
                    <a:solidFill>
                      <a:srgbClr val="9FE6FF"/>
                    </a:solidFill>
                  </a:tcPr>
                </a:tc>
                <a:extLst>
                  <a:ext uri="{0D108BD9-81ED-4DB2-BD59-A6C34878D82A}">
                    <a16:rowId xmlns:a16="http://schemas.microsoft.com/office/drawing/2014/main" val="10002"/>
                  </a:ext>
                </a:extLst>
              </a:tr>
              <a:tr h="370840">
                <a:tc>
                  <a:txBody>
                    <a:bodyPr/>
                    <a:lstStyle/>
                    <a:p>
                      <a:r>
                        <a:rPr lang="ru-RU" sz="1800" b="0" i="0" kern="1200" dirty="0">
                          <a:solidFill>
                            <a:schemeClr val="dk1"/>
                          </a:solidFill>
                          <a:effectLst/>
                          <a:latin typeface="+mn-lt"/>
                          <a:ea typeface="+mn-ea"/>
                          <a:cs typeface="+mn-cs"/>
                        </a:rPr>
                        <a:t>Ключевым словом </a:t>
                      </a:r>
                      <a:r>
                        <a:rPr lang="ru-RU" dirty="0" err="1"/>
                        <a:t>help</a:t>
                      </a:r>
                      <a:r>
                        <a:rPr lang="ru-RU" sz="1800" b="0" i="0" kern="1200" dirty="0">
                          <a:solidFill>
                            <a:schemeClr val="dk1"/>
                          </a:solidFill>
                          <a:effectLst/>
                          <a:latin typeface="+mn-lt"/>
                          <a:ea typeface="+mn-ea"/>
                          <a:cs typeface="+mn-cs"/>
                        </a:rPr>
                        <a:t> помечается ссылка на справку, а ключевым словом </a:t>
                      </a:r>
                      <a:r>
                        <a:rPr lang="ru-RU" dirty="0" err="1"/>
                        <a:t>license</a:t>
                      </a:r>
                      <a:r>
                        <a:rPr lang="ru-RU" sz="1800" b="0" i="0" kern="1200" dirty="0">
                          <a:solidFill>
                            <a:schemeClr val="dk1"/>
                          </a:solidFill>
                          <a:effectLst/>
                          <a:latin typeface="+mn-lt"/>
                          <a:ea typeface="+mn-ea"/>
                          <a:cs typeface="+mn-cs"/>
                        </a:rPr>
                        <a:t> — ссылка на информацию об авторских правах на текущий документ.</a:t>
                      </a:r>
                      <a:endParaRPr lang="ru-RU" dirty="0"/>
                    </a:p>
                  </a:txBody>
                  <a:tcPr>
                    <a:solidFill>
                      <a:srgbClr val="9FE6FF"/>
                    </a:solidFill>
                  </a:tcPr>
                </a:tc>
                <a:extLst>
                  <a:ext uri="{0D108BD9-81ED-4DB2-BD59-A6C34878D82A}">
                    <a16:rowId xmlns:a16="http://schemas.microsoft.com/office/drawing/2014/main" val="10003"/>
                  </a:ext>
                </a:extLst>
              </a:tr>
              <a:tr h="370840">
                <a:tc>
                  <a:txBody>
                    <a:bodyPr/>
                    <a:lstStyle/>
                    <a:p>
                      <a:pPr rtl="0"/>
                      <a:r>
                        <a:rPr lang="ru-RU" sz="1800" b="0" i="0" kern="1200" dirty="0">
                          <a:solidFill>
                            <a:schemeClr val="dk1"/>
                          </a:solidFill>
                          <a:effectLst/>
                          <a:latin typeface="+mn-lt"/>
                          <a:ea typeface="+mn-ea"/>
                          <a:cs typeface="+mn-cs"/>
                        </a:rPr>
                        <a:t>Ключевые слова </a:t>
                      </a:r>
                      <a:r>
                        <a:rPr lang="ru-RU" sz="1800" b="0" i="0" kern="1200" dirty="0" err="1">
                          <a:solidFill>
                            <a:schemeClr val="dk1"/>
                          </a:solidFill>
                          <a:effectLst/>
                          <a:latin typeface="+mn-lt"/>
                          <a:ea typeface="+mn-ea"/>
                          <a:cs typeface="+mn-cs"/>
                        </a:rPr>
                        <a:t>next</a:t>
                      </a:r>
                      <a:r>
                        <a:rPr lang="ru-RU" sz="1800" b="0" i="0" kern="1200" dirty="0">
                          <a:solidFill>
                            <a:schemeClr val="dk1"/>
                          </a:solidFill>
                          <a:effectLst/>
                          <a:latin typeface="+mn-lt"/>
                          <a:ea typeface="+mn-ea"/>
                          <a:cs typeface="+mn-cs"/>
                        </a:rPr>
                        <a:t>/</a:t>
                      </a:r>
                      <a:r>
                        <a:rPr lang="ru-RU" sz="1800" b="0" i="0" kern="1200" dirty="0" err="1">
                          <a:solidFill>
                            <a:schemeClr val="dk1"/>
                          </a:solidFill>
                          <a:effectLst/>
                          <a:latin typeface="+mn-lt"/>
                          <a:ea typeface="+mn-ea"/>
                          <a:cs typeface="+mn-cs"/>
                        </a:rPr>
                        <a:t>prev</a:t>
                      </a:r>
                      <a:r>
                        <a:rPr lang="ru-RU" sz="1800" b="0" i="0" kern="1200" dirty="0">
                          <a:solidFill>
                            <a:schemeClr val="dk1"/>
                          </a:solidFill>
                          <a:effectLst/>
                          <a:latin typeface="+mn-lt"/>
                          <a:ea typeface="+mn-ea"/>
                          <a:cs typeface="+mn-cs"/>
                        </a:rPr>
                        <a:t> показывают связь между страницами. Благодаря указанию таких ключевых слов браузер может определить, что страницы связаны в логической последовательности.</a:t>
                      </a:r>
                    </a:p>
                  </a:txBody>
                  <a:tcPr>
                    <a:solidFill>
                      <a:srgbClr val="9FE6FF"/>
                    </a:solidFill>
                  </a:tcPr>
                </a:tc>
                <a:extLst>
                  <a:ext uri="{0D108BD9-81ED-4DB2-BD59-A6C34878D82A}">
                    <a16:rowId xmlns:a16="http://schemas.microsoft.com/office/drawing/2014/main" val="10004"/>
                  </a:ext>
                </a:extLst>
              </a:tr>
            </a:tbl>
          </a:graphicData>
        </a:graphic>
      </p:graphicFrame>
      <p:sp>
        <p:nvSpPr>
          <p:cNvPr id="8" name="Прямоугольник 7"/>
          <p:cNvSpPr/>
          <p:nvPr/>
        </p:nvSpPr>
        <p:spPr>
          <a:xfrm>
            <a:off x="209076" y="522111"/>
            <a:ext cx="11782728" cy="2308324"/>
          </a:xfrm>
          <a:prstGeom prst="rect">
            <a:avLst/>
          </a:prstGeom>
        </p:spPr>
        <p:txBody>
          <a:bodyPr wrap="square">
            <a:spAutoFit/>
          </a:bodyPr>
          <a:lstStyle/>
          <a:p>
            <a:pPr lvl="0" eaLnBrk="0" fontAlgn="base" hangingPunct="0">
              <a:spcBef>
                <a:spcPct val="0"/>
              </a:spcBef>
              <a:spcAft>
                <a:spcPct val="0"/>
              </a:spcAft>
            </a:pPr>
            <a:r>
              <a:rPr lang="ru-RU" altLang="ru-RU" sz="2400" dirty="0">
                <a:solidFill>
                  <a:srgbClr val="222222"/>
                </a:solidFill>
                <a:latin typeface="Roboto"/>
              </a:rPr>
              <a:t>Ссылки в HTML-документах могут быть различных типов. Для каждого типа ссылки в атрибуте </a:t>
            </a:r>
            <a:r>
              <a:rPr lang="ru-RU" altLang="ru-RU" sz="2400" dirty="0" err="1">
                <a:solidFill>
                  <a:srgbClr val="000000"/>
                </a:solidFill>
                <a:latin typeface="JetBrains Mono"/>
              </a:rPr>
              <a:t>rel</a:t>
            </a:r>
            <a:r>
              <a:rPr lang="ru-RU" altLang="ru-RU" sz="2400" dirty="0">
                <a:solidFill>
                  <a:srgbClr val="222222"/>
                </a:solidFill>
                <a:latin typeface="Roboto"/>
              </a:rPr>
              <a:t> указывается соответствующее ключевое слово.</a:t>
            </a:r>
          </a:p>
          <a:p>
            <a:pPr lvl="0" eaLnBrk="0" fontAlgn="base" hangingPunct="0">
              <a:spcBef>
                <a:spcPct val="0"/>
              </a:spcBef>
              <a:spcAft>
                <a:spcPct val="0"/>
              </a:spcAft>
            </a:pPr>
            <a:endParaRPr lang="ru-RU" altLang="ru-RU" sz="2400" dirty="0">
              <a:solidFill>
                <a:srgbClr val="222222"/>
              </a:solidFill>
              <a:latin typeface="Roboto"/>
            </a:endParaRPr>
          </a:p>
          <a:p>
            <a:pPr lvl="0" eaLnBrk="0" fontAlgn="base" hangingPunct="0">
              <a:spcBef>
                <a:spcPct val="0"/>
              </a:spcBef>
              <a:spcAft>
                <a:spcPct val="0"/>
              </a:spcAft>
            </a:pPr>
            <a:r>
              <a:rPr lang="ru-RU" altLang="ru-RU" sz="2400" dirty="0">
                <a:solidFill>
                  <a:srgbClr val="222222"/>
                </a:solidFill>
                <a:latin typeface="Roboto"/>
              </a:rPr>
              <a:t> Значением этого атрибута может быть как одно ключевое слово, так и набор ключевых слов, разделённых пробелами.</a:t>
            </a:r>
            <a:r>
              <a:rPr lang="ru-RU" altLang="ru-RU" sz="2400" dirty="0"/>
              <a:t> </a:t>
            </a:r>
          </a:p>
          <a:p>
            <a:pPr lvl="0" eaLnBrk="0" fontAlgn="base" hangingPunct="0">
              <a:spcBef>
                <a:spcPct val="0"/>
              </a:spcBef>
              <a:spcAft>
                <a:spcPct val="0"/>
              </a:spcAft>
            </a:pPr>
            <a:endParaRPr lang="ru-RU" altLang="ru-RU" sz="2400" dirty="0">
              <a:latin typeface="Arial" panose="020B0604020202020204" pitchFamily="34" charset="0"/>
            </a:endParaRPr>
          </a:p>
        </p:txBody>
      </p:sp>
    </p:spTree>
    <p:extLst>
      <p:ext uri="{BB962C8B-B14F-4D97-AF65-F5344CB8AC3E}">
        <p14:creationId xmlns:p14="http://schemas.microsoft.com/office/powerpoint/2010/main" val="2182842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a:picLocks noChangeAspect="1"/>
          </p:cNvPicPr>
          <p:nvPr/>
        </p:nvPicPr>
        <p:blipFill rotWithShape="1">
          <a:blip r:embed="rId2">
            <a:extLst>
              <a:ext uri="{28A0092B-C50C-407E-A947-70E740481C1C}">
                <a14:useLocalDpi xmlns:a14="http://schemas.microsoft.com/office/drawing/2010/main" val="0"/>
              </a:ext>
            </a:extLst>
          </a:blip>
          <a:srcRect b="16048"/>
          <a:stretch/>
        </p:blipFill>
        <p:spPr>
          <a:xfrm>
            <a:off x="-55472" y="0"/>
            <a:ext cx="12247472" cy="6858000"/>
          </a:xfrm>
          <a:prstGeom prst="rect">
            <a:avLst/>
          </a:prstGeom>
        </p:spPr>
      </p:pic>
      <p:sp>
        <p:nvSpPr>
          <p:cNvPr id="17" name="Прямоугольник 16"/>
          <p:cNvSpPr/>
          <p:nvPr/>
        </p:nvSpPr>
        <p:spPr>
          <a:xfrm>
            <a:off x="-56154" y="0"/>
            <a:ext cx="12248154" cy="6858000"/>
          </a:xfrm>
          <a:prstGeom prst="rect">
            <a:avLst/>
          </a:prstGeom>
          <a:solidFill>
            <a:srgbClr val="9434F4">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Прямоугольник 13"/>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11483009" y="6190828"/>
            <a:ext cx="50034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9</a:t>
            </a:r>
          </a:p>
        </p:txBody>
      </p:sp>
      <p:sp>
        <p:nvSpPr>
          <p:cNvPr id="7" name="Прямоугольник 6"/>
          <p:cNvSpPr/>
          <p:nvPr/>
        </p:nvSpPr>
        <p:spPr>
          <a:xfrm>
            <a:off x="1636252" y="350196"/>
            <a:ext cx="8863342" cy="650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2277539" y="597499"/>
            <a:ext cx="7580768" cy="4401205"/>
          </a:xfrm>
          <a:prstGeom prst="rect">
            <a:avLst/>
          </a:prstGeom>
        </p:spPr>
        <p:txBody>
          <a:bodyPr wrap="square">
            <a:spAutoFit/>
          </a:bodyPr>
          <a:lstStyle/>
          <a:p>
            <a:pPr lvl="0" algn="just" eaLnBrk="0" fontAlgn="base" hangingPunct="0">
              <a:spcBef>
                <a:spcPct val="0"/>
              </a:spcBef>
              <a:spcAft>
                <a:spcPct val="0"/>
              </a:spcAft>
            </a:pPr>
            <a:r>
              <a:rPr lang="ru-RU" altLang="ru-RU" sz="2000" dirty="0">
                <a:solidFill>
                  <a:srgbClr val="222222"/>
                </a:solidFill>
                <a:latin typeface="Roboto"/>
              </a:rPr>
              <a:t>Существуют также ключевые слова, использующиеся для поисковой оптимизации и обеспечения безопасности:</a:t>
            </a:r>
            <a:endParaRPr lang="ru-RU" altLang="ru-RU" sz="2000" dirty="0"/>
          </a:p>
          <a:p>
            <a:pPr lvl="1" algn="just" eaLnBrk="0" fontAlgn="base" hangingPunct="0">
              <a:spcBef>
                <a:spcPct val="0"/>
              </a:spcBef>
              <a:spcAft>
                <a:spcPct val="0"/>
              </a:spcAft>
              <a:buFontTx/>
              <a:buChar char="•"/>
            </a:pPr>
            <a:r>
              <a:rPr lang="ru-RU" altLang="ru-RU" sz="2000" dirty="0" err="1">
                <a:solidFill>
                  <a:srgbClr val="000000"/>
                </a:solidFill>
                <a:latin typeface="JetBrains Mono"/>
              </a:rPr>
              <a:t>nofollow</a:t>
            </a:r>
            <a:r>
              <a:rPr lang="ru-RU" altLang="ru-RU" sz="2000" dirty="0">
                <a:solidFill>
                  <a:srgbClr val="222222"/>
                </a:solidFill>
                <a:latin typeface="Roboto"/>
              </a:rPr>
              <a:t> запрещает поисковой системе переходить по ссылкам на данной странице или по конкретной ссылке.</a:t>
            </a:r>
          </a:p>
          <a:p>
            <a:pPr lvl="1" algn="just" eaLnBrk="0" fontAlgn="base" hangingPunct="0">
              <a:spcBef>
                <a:spcPct val="0"/>
              </a:spcBef>
              <a:spcAft>
                <a:spcPct val="0"/>
              </a:spcAft>
              <a:buFontTx/>
              <a:buChar char="•"/>
            </a:pPr>
            <a:r>
              <a:rPr lang="ru-RU" altLang="ru-RU" sz="2000" dirty="0" err="1">
                <a:solidFill>
                  <a:srgbClr val="000000"/>
                </a:solidFill>
                <a:latin typeface="JetBrains Mono"/>
              </a:rPr>
              <a:t>noreferrer</a:t>
            </a:r>
            <a:r>
              <a:rPr lang="ru-RU" altLang="ru-RU" sz="2000" dirty="0">
                <a:solidFill>
                  <a:srgbClr val="222222"/>
                </a:solidFill>
                <a:latin typeface="Roboto"/>
              </a:rPr>
              <a:t> указывает, что при переходе по ссылке браузер не должен посылать заголовок HTTP-запроса (</a:t>
            </a:r>
            <a:r>
              <a:rPr lang="ru-RU" altLang="ru-RU" sz="2000" dirty="0" err="1">
                <a:solidFill>
                  <a:srgbClr val="222222"/>
                </a:solidFill>
                <a:latin typeface="Roboto"/>
              </a:rPr>
              <a:t>Referrer</a:t>
            </a:r>
            <a:r>
              <a:rPr lang="ru-RU" altLang="ru-RU" sz="2000" dirty="0">
                <a:solidFill>
                  <a:srgbClr val="222222"/>
                </a:solidFill>
                <a:latin typeface="Roboto"/>
              </a:rPr>
              <a:t>), в который записывается информация о том, с какой страницы пришёл посетитель сайта.</a:t>
            </a:r>
          </a:p>
          <a:p>
            <a:pPr lvl="1" algn="just" eaLnBrk="0" fontAlgn="base" hangingPunct="0">
              <a:spcBef>
                <a:spcPct val="0"/>
              </a:spcBef>
              <a:spcAft>
                <a:spcPct val="0"/>
              </a:spcAft>
              <a:buFontTx/>
              <a:buChar char="•"/>
            </a:pPr>
            <a:r>
              <a:rPr lang="ru-RU" altLang="ru-RU" sz="2000" dirty="0" err="1">
                <a:solidFill>
                  <a:srgbClr val="000000"/>
                </a:solidFill>
                <a:latin typeface="JetBrains Mono"/>
              </a:rPr>
              <a:t>prefetch</a:t>
            </a:r>
            <a:r>
              <a:rPr lang="ru-RU" altLang="ru-RU" sz="2000" dirty="0">
                <a:solidFill>
                  <a:srgbClr val="222222"/>
                </a:solidFill>
                <a:latin typeface="Roboto"/>
              </a:rPr>
              <a:t> указывает, что целевой документ должен быть кэширован, т.е. браузер в фоновом режиме загружает содержимое страницы к себе в кэш.</a:t>
            </a:r>
          </a:p>
          <a:p>
            <a:pPr lvl="1" algn="just" eaLnBrk="0" fontAlgn="base" hangingPunct="0">
              <a:spcBef>
                <a:spcPct val="0"/>
              </a:spcBef>
              <a:spcAft>
                <a:spcPct val="0"/>
              </a:spcAft>
              <a:buFontTx/>
              <a:buChar char="•"/>
            </a:pPr>
            <a:r>
              <a:rPr lang="ru-RU" altLang="ru-RU" sz="2000" dirty="0" err="1">
                <a:solidFill>
                  <a:srgbClr val="000000"/>
                </a:solidFill>
                <a:latin typeface="JetBrains Mono"/>
              </a:rPr>
              <a:t>search</a:t>
            </a:r>
            <a:r>
              <a:rPr lang="ru-RU" altLang="ru-RU" sz="2000" dirty="0">
                <a:solidFill>
                  <a:srgbClr val="222222"/>
                </a:solidFill>
                <a:latin typeface="Roboto"/>
              </a:rPr>
              <a:t> указывает, что целевой документ содержит инструмент для поиска.</a:t>
            </a:r>
          </a:p>
          <a:p>
            <a:pPr lvl="1" algn="just" eaLnBrk="0" fontAlgn="base" hangingPunct="0">
              <a:spcBef>
                <a:spcPct val="0"/>
              </a:spcBef>
              <a:spcAft>
                <a:spcPct val="0"/>
              </a:spcAft>
              <a:buFontTx/>
              <a:buChar char="•"/>
            </a:pPr>
            <a:r>
              <a:rPr lang="ru-RU" altLang="ru-RU" sz="2000" dirty="0" err="1">
                <a:solidFill>
                  <a:srgbClr val="000000"/>
                </a:solidFill>
                <a:latin typeface="JetBrains Mono"/>
              </a:rPr>
              <a:t>tag</a:t>
            </a:r>
            <a:r>
              <a:rPr lang="ru-RU" altLang="ru-RU" sz="2000" dirty="0">
                <a:solidFill>
                  <a:srgbClr val="222222"/>
                </a:solidFill>
                <a:latin typeface="Roboto"/>
              </a:rPr>
              <a:t> указывает ключевое слово для текущего документа.</a:t>
            </a:r>
          </a:p>
        </p:txBody>
      </p:sp>
      <p:sp>
        <p:nvSpPr>
          <p:cNvPr id="3" name="Rectangle 1"/>
          <p:cNvSpPr>
            <a:spLocks noChangeArrowheads="1"/>
          </p:cNvSpPr>
          <p:nvPr/>
        </p:nvSpPr>
        <p:spPr bwMode="auto">
          <a:xfrm>
            <a:off x="6095967" y="-70149"/>
            <a:ext cx="65" cy="597499"/>
          </a:xfrm>
          <a:prstGeom prst="rect">
            <a:avLst/>
          </a:prstGeom>
          <a:solidFill>
            <a:srgbClr val="F3F4F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sp>
        <p:nvSpPr>
          <p:cNvPr id="9" name="Прямоугольник 8"/>
          <p:cNvSpPr/>
          <p:nvPr/>
        </p:nvSpPr>
        <p:spPr>
          <a:xfrm>
            <a:off x="-56154" y="5505855"/>
            <a:ext cx="12226283" cy="1352145"/>
          </a:xfrm>
          <a:prstGeom prst="rect">
            <a:avLst/>
          </a:prstGeom>
          <a:solidFill>
            <a:srgbClr val="7329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Прямоугольник 3"/>
          <p:cNvSpPr/>
          <p:nvPr/>
        </p:nvSpPr>
        <p:spPr>
          <a:xfrm>
            <a:off x="341136" y="5710733"/>
            <a:ext cx="10726366" cy="923330"/>
          </a:xfrm>
          <a:prstGeom prst="rect">
            <a:avLst/>
          </a:prstGeom>
        </p:spPr>
        <p:txBody>
          <a:bodyPr wrap="square">
            <a:spAutoFit/>
          </a:bodyPr>
          <a:lstStyle/>
          <a:p>
            <a:pPr lvl="0" algn="just" eaLnBrk="0" fontAlgn="base" hangingPunct="0">
              <a:spcBef>
                <a:spcPct val="0"/>
              </a:spcBef>
              <a:spcAft>
                <a:spcPct val="0"/>
              </a:spcAft>
            </a:pPr>
            <a:r>
              <a:rPr lang="ru-RU" altLang="ru-RU" b="1" dirty="0">
                <a:solidFill>
                  <a:schemeClr val="bg1"/>
                </a:solidFill>
                <a:latin typeface="Roboto"/>
              </a:rPr>
              <a:t>Во время обучения ты вряд ли будешь активно пользоваться ключевыми словами для задания типов ссылок, но в реальных проектах указание типа для ссылок может быть очень важным, поэтому просто запомни, что такая возможность в HTML есть!</a:t>
            </a:r>
            <a:endParaRPr lang="ru-RU" altLang="ru-RU" b="1" dirty="0">
              <a:solidFill>
                <a:schemeClr val="bg1"/>
              </a:solidFill>
              <a:latin typeface="Arial" panose="020B0604020202020204" pitchFamily="34" charset="0"/>
            </a:endParaRPr>
          </a:p>
        </p:txBody>
      </p:sp>
      <p:sp>
        <p:nvSpPr>
          <p:cNvPr id="13" name="Прямоугольник 12"/>
          <p:cNvSpPr/>
          <p:nvPr/>
        </p:nvSpPr>
        <p:spPr>
          <a:xfrm>
            <a:off x="11483009" y="6088585"/>
            <a:ext cx="500346" cy="545478"/>
          </a:xfrm>
          <a:prstGeom prst="rect">
            <a:avLst/>
          </a:prstGeom>
          <a:solidFill>
            <a:srgbClr val="444444"/>
          </a:solidFill>
          <a:ln w="28575">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11483008" y="6190828"/>
            <a:ext cx="508796" cy="340991"/>
          </a:xfrm>
          <a:prstGeom prst="rect">
            <a:avLst/>
          </a:prstGeom>
        </p:spPr>
        <p:txBody>
          <a:bodyPr wrap="square">
            <a:spAutoFit/>
          </a:bodyPr>
          <a:lstStyle/>
          <a:p>
            <a:pPr algn="ctr">
              <a:lnSpc>
                <a:spcPct val="101000"/>
              </a:lnSpc>
              <a:spcAft>
                <a:spcPts val="800"/>
              </a:spcAft>
            </a:pPr>
            <a:r>
              <a:rPr lang="ru-RU" sz="1600" dirty="0">
                <a:solidFill>
                  <a:schemeClr val="bg1"/>
                </a:solidFill>
                <a:latin typeface="Arial Black" panose="020B0A04020102020204" pitchFamily="34" charset="0"/>
                <a:ea typeface="Calibri" panose="020F0502020204030204" pitchFamily="34" charset="0"/>
                <a:cs typeface="Times New Roman" panose="02020603050405020304" pitchFamily="18" charset="0"/>
              </a:rPr>
              <a:t>9</a:t>
            </a:r>
          </a:p>
        </p:txBody>
      </p:sp>
    </p:spTree>
    <p:extLst>
      <p:ext uri="{BB962C8B-B14F-4D97-AF65-F5344CB8AC3E}">
        <p14:creationId xmlns:p14="http://schemas.microsoft.com/office/powerpoint/2010/main" val="287029114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14666</TotalTime>
  <Words>4020</Words>
  <Application>Microsoft Office PowerPoint</Application>
  <PresentationFormat>Широкоэкранный</PresentationFormat>
  <Paragraphs>253</Paragraphs>
  <Slides>42</Slides>
  <Notes>4</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42</vt:i4>
      </vt:variant>
    </vt:vector>
  </HeadingPairs>
  <TitlesOfParts>
    <vt:vector size="49" baseType="lpstr">
      <vt:lpstr>Arial</vt:lpstr>
      <vt:lpstr>Arial Black</vt:lpstr>
      <vt:lpstr>Calibri</vt:lpstr>
      <vt:lpstr>Calibri Light</vt:lpstr>
      <vt:lpstr>JetBrains Mono</vt:lpstr>
      <vt:lpstr>Roboto</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Программа курса «Веб-мастер»</dc:title>
  <dc:creator>Барбашова Мария Андреевна</dc:creator>
  <cp:lastModifiedBy>HP</cp:lastModifiedBy>
  <cp:revision>322</cp:revision>
  <dcterms:created xsi:type="dcterms:W3CDTF">2022-10-11T05:19:40Z</dcterms:created>
  <dcterms:modified xsi:type="dcterms:W3CDTF">2022-11-14T17:33:22Z</dcterms:modified>
</cp:coreProperties>
</file>