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327" r:id="rId3"/>
    <p:sldId id="32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8" r:id="rId12"/>
    <p:sldId id="346" r:id="rId13"/>
    <p:sldId id="349" r:id="rId14"/>
    <p:sldId id="347" r:id="rId15"/>
    <p:sldId id="355" r:id="rId16"/>
    <p:sldId id="350" r:id="rId17"/>
    <p:sldId id="351" r:id="rId18"/>
    <p:sldId id="301" r:id="rId19"/>
    <p:sldId id="358" r:id="rId20"/>
    <p:sldId id="299" r:id="rId21"/>
    <p:sldId id="357" r:id="rId22"/>
    <p:sldId id="356" r:id="rId23"/>
    <p:sldId id="360" r:id="rId24"/>
    <p:sldId id="319" r:id="rId25"/>
    <p:sldId id="359" r:id="rId26"/>
    <p:sldId id="354" r:id="rId27"/>
    <p:sldId id="353" r:id="rId28"/>
    <p:sldId id="352" r:id="rId29"/>
    <p:sldId id="334" r:id="rId30"/>
    <p:sldId id="333" r:id="rId31"/>
    <p:sldId id="332" r:id="rId32"/>
    <p:sldId id="331" r:id="rId33"/>
    <p:sldId id="330" r:id="rId34"/>
    <p:sldId id="335" r:id="rId35"/>
    <p:sldId id="336" r:id="rId36"/>
    <p:sldId id="337" r:id="rId37"/>
    <p:sldId id="322" r:id="rId38"/>
    <p:sldId id="325" r:id="rId39"/>
    <p:sldId id="324" r:id="rId40"/>
    <p:sldId id="272" r:id="rId41"/>
    <p:sldId id="329" r:id="rId42"/>
    <p:sldId id="286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93077" autoAdjust="0"/>
  </p:normalViewPr>
  <p:slideViewPr>
    <p:cSldViewPr snapToGrid="0">
      <p:cViewPr varScale="1">
        <p:scale>
          <a:sx n="73" d="100"/>
          <a:sy n="73" d="100"/>
        </p:scale>
        <p:origin x="7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5FE5E-4C89-4854-82DB-84E767E6CE49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80576-AA3A-4432-98D1-C8459591B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91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280576-AA3A-4432-98D1-C8459591B44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35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280576-AA3A-4432-98D1-C8459591B444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374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8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2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9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812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369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2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4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01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005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764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850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65ADC-6665-40ED-AA13-CB6291F8ED08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31CCD-AF91-47A4-BF19-43B8A194A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99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stepik.org/media/attachments/lesson/731156/index.txt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650"/>
          <a:stretch/>
        </p:blipFill>
        <p:spPr>
          <a:xfrm>
            <a:off x="6722832" y="-27014"/>
            <a:ext cx="5469168" cy="58209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793897"/>
            <a:ext cx="12192000" cy="1064103"/>
          </a:xfrm>
          <a:prstGeom prst="rect">
            <a:avLst/>
          </a:prstGeom>
          <a:solidFill>
            <a:srgbClr val="5BD4FF"/>
          </a:solidFill>
          <a:ln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45389" y="1394557"/>
            <a:ext cx="6927669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ПРОГРАММА </a:t>
            </a:r>
            <a:br>
              <a:rPr lang="ru-RU" sz="4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КУРСА </a:t>
            </a:r>
            <a:br>
              <a:rPr lang="ru-RU" sz="4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8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«ВЕБ-МАСТЕР»</a:t>
            </a:r>
            <a:endParaRPr lang="ru-RU" sz="48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45389" y="4227219"/>
            <a:ext cx="3468802" cy="643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rgbClr val="404040"/>
                </a:solidFill>
              </a:rPr>
              <a:t>Тема 2. HTML</a:t>
            </a:r>
            <a:r>
              <a:rPr lang="en-US" sz="2000" b="1" dirty="0">
                <a:solidFill>
                  <a:srgbClr val="404040"/>
                </a:solidFill>
              </a:rPr>
              <a:t>-</a:t>
            </a:r>
            <a:r>
              <a:rPr lang="ru-RU" sz="2000" b="1" dirty="0">
                <a:solidFill>
                  <a:srgbClr val="404040"/>
                </a:solidFill>
              </a:rPr>
              <a:t>документ, структура и разметка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45389" y="5348835"/>
            <a:ext cx="1483501" cy="727750"/>
          </a:xfrm>
          <a:prstGeom prst="rect">
            <a:avLst/>
          </a:prstGeom>
          <a:solidFill>
            <a:srgbClr val="444444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993469" y="5712710"/>
            <a:ext cx="987340" cy="4046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5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0" y="0"/>
            <a:ext cx="1220441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204413" cy="6858000"/>
          </a:xfrm>
          <a:prstGeom prst="rect">
            <a:avLst/>
          </a:prstGeom>
          <a:solidFill>
            <a:srgbClr val="33CC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19653" y="0"/>
            <a:ext cx="4934125" cy="6410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355D8D3-2820-92BE-F640-36F492B2E862}"/>
              </a:ext>
            </a:extLst>
          </p:cNvPr>
          <p:cNvSpPr txBox="1"/>
          <p:nvPr/>
        </p:nvSpPr>
        <p:spPr>
          <a:xfrm>
            <a:off x="771040" y="1382286"/>
            <a:ext cx="469650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Таким образом, HTML-документ похож на человечка, у него есть голова и тело! В голове находится служебная информация, которая необходима браузеру для правильного отображения содержимого страницы, </a:t>
            </a:r>
            <a: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           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внешний заголовок, в нём обычно пишут краткое название страницы, и он отображается </a:t>
            </a:r>
            <a: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   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заголовке окна браузера. </a:t>
            </a:r>
            <a: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  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А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теле размещается основной код, который определяет внешний вид страницы, отображаемой </a:t>
            </a:r>
            <a: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    </a:t>
            </a:r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браузере.</a:t>
            </a:r>
          </a:p>
          <a:p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12382" y="1382286"/>
            <a:ext cx="41486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языке HTML структурная разметка документа выглядит так: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&lt;!DOCTYPE 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  Служебная информация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  &lt;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charset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="utf-8"&gt;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  &lt;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&gt;Внешний заголовок&lt;/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&lt;/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Основной код — информация, отображаемая в браузере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&lt;/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&lt;/</a:t>
            </a:r>
            <a:r>
              <a:rPr lang="ru-RU" alt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endParaRPr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410125"/>
            <a:ext cx="12192000" cy="447876"/>
          </a:xfrm>
          <a:prstGeom prst="rect">
            <a:avLst/>
          </a:prstGeom>
          <a:solidFill>
            <a:srgbClr val="444444"/>
          </a:solidFill>
          <a:ln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68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274279"/>
            <a:ext cx="12192000" cy="2583722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01" r="13157" b="5909"/>
          <a:stretch/>
        </p:blipFill>
        <p:spPr>
          <a:xfrm>
            <a:off x="0" y="1747668"/>
            <a:ext cx="12169698" cy="2526610"/>
          </a:xfrm>
          <a:prstGeom prst="rect">
            <a:avLst/>
          </a:prstGeom>
          <a:solidFill>
            <a:srgbClr val="404040"/>
          </a:solidFill>
        </p:spPr>
      </p:pic>
      <p:sp>
        <p:nvSpPr>
          <p:cNvPr id="5" name="Прямоугольник 4"/>
          <p:cNvSpPr/>
          <p:nvPr/>
        </p:nvSpPr>
        <p:spPr>
          <a:xfrm>
            <a:off x="2" y="1747666"/>
            <a:ext cx="11983354" cy="2526612"/>
          </a:xfrm>
          <a:prstGeom prst="rect">
            <a:avLst/>
          </a:prstGeom>
          <a:solidFill>
            <a:srgbClr val="404040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798156" y="-4984"/>
            <a:ext cx="400050" cy="6862986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690857" y="315425"/>
            <a:ext cx="879599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500" dirty="0">
                <a:latin typeface="Arial Black" panose="020B0A04020102020204" pitchFamily="34" charset="0"/>
                <a:cs typeface="Arial" panose="020B0604020202020204" pitchFamily="34" charset="0"/>
              </a:rPr>
              <a:t>&lt;!DOCTYPE html&gt;</a:t>
            </a:r>
            <a:r>
              <a:rPr lang="ru-RU" sz="1500" dirty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— это объявление типа документа. Раньше типы документов использовались в качестве ссылок на набор правил, которым HTML-страница должна была следовать, чтобы она считалась «правильной».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998877" y="4531129"/>
            <a:ext cx="10283936" cy="20006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&lt;!DOCTYPE </a:t>
            </a:r>
            <a:r>
              <a:rPr lang="ru-RU" altLang="ru-RU" sz="15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ru-RU" alt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5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— это самый короткий вид типа документа, который считается действующим.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5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Теги </a:t>
            </a:r>
            <a:r>
              <a:rPr lang="ru-RU" alt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5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ru-RU" alt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5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ru-RU" alt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5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определяют начало и конец HTML-документа. Всё, что находится за пределами этого элемента, не воспринимается браузером как HTML-код и никак им не обрабатывается.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5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Теги </a:t>
            </a:r>
            <a:r>
              <a:rPr lang="ru-RU" alt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5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5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5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ограничивают головную часть документа, которая содержит техническую информацию </a:t>
            </a:r>
            <a:r>
              <a:rPr lang="ru-RU" altLang="ru-RU" sz="15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о </a:t>
            </a:r>
            <a:r>
              <a:rPr lang="ru-RU" altLang="ru-RU" sz="15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странице: заголовок, описание, ключевые слова для поисковых машин, кодировку и т.д. Введённая в этом элементе информация не отображается в окне браузера, однако содержит данные, которые указывают браузеру, как следует обрабатывать страницу.</a:t>
            </a:r>
            <a:endParaRPr lang="ru-RU" alt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8" y="6190828"/>
            <a:ext cx="50879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-4983"/>
            <a:ext cx="400050" cy="6862984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53602" y="2009105"/>
            <a:ext cx="10529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Объявление типа документа выглядело примерно вот так: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5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&lt;!DOCTYPE </a:t>
            </a:r>
            <a:r>
              <a:rPr lang="ru-RU" altLang="ru-RU" sz="1500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html</a:t>
            </a:r>
            <a:r>
              <a:rPr lang="ru-RU" altLang="ru-RU" sz="15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PUBLIC "-//W3C//DTD XHTML 1.0 </a:t>
            </a:r>
            <a:r>
              <a:rPr lang="ru-RU" altLang="ru-RU" sz="1500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Transitional</a:t>
            </a:r>
            <a:r>
              <a:rPr lang="ru-RU" altLang="ru-RU" sz="15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//EN«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5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"</a:t>
            </a:r>
            <a:r>
              <a:rPr lang="ru-RU" altLang="ru-RU" sz="15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http://www.w3.org/TR/xhtml1/DTD/xhtml1-transitional.dtd"&gt;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5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Однако в наши дни никто особо не думает о них, и типы документа стали историческим артефактом, который просто должен присутствовать в коде, чтобы всё работало правильно.</a:t>
            </a:r>
            <a:r>
              <a:rPr lang="ru-RU" altLang="ru-RU" sz="15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alt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2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0"/>
          <a:stretch/>
        </p:blipFill>
        <p:spPr>
          <a:xfrm>
            <a:off x="-1" y="0"/>
            <a:ext cx="12209805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12204413" cy="6865879"/>
          </a:xfrm>
          <a:prstGeom prst="rect">
            <a:avLst/>
          </a:prstGeom>
          <a:solidFill>
            <a:srgbClr val="444444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7017" y="3166324"/>
            <a:ext cx="10970420" cy="846683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7017" y="2187866"/>
            <a:ext cx="10970420" cy="860134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2457" y="1196939"/>
            <a:ext cx="10970420" cy="872602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7017" y="4115253"/>
            <a:ext cx="10970420" cy="635683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7017" y="4885873"/>
            <a:ext cx="10970420" cy="864197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681445" y="1210173"/>
            <a:ext cx="10801564" cy="44376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Необязательным элементом раздела </a:t>
            </a:r>
            <a:r>
              <a:rPr lang="ru-RU" alt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является элемент </a:t>
            </a:r>
            <a:r>
              <a:rPr lang="ru-RU" alt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его помощью можно задать описание содержимого страницы и ключевые слова для поисковых машин, автора HTML-документа и прочие свойства метаданных.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нашем примере этот элемент устанавливает в качестве символьной кодировки для документа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utf-8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который включает большинство символов из всех известных человечеству языков. Теперь страница сможет отобразить любой текстовый контент.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теги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заключается внешний заголовок или название страницы, этот элемент является обязательным элементом раздела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Текст, размещённый внутри элемента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отображается                           в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строке заголовка браузера.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вот всё, что мы видим в браузере, размещается в блоке, ограниченном тегами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Он содержит весь контент, который браузер показывает посетителям страницы.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Таким образом, чтобы веб-страница могла «жить» в сети Интернет, у неё должна быть голова (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в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которой хранятся специальные «знания», тело (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которое определяет внешний вид, ну и </a:t>
            </a:r>
            <a:r>
              <a:rPr lang="ru-RU" altLang="ru-RU" sz="16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бейдж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с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именем (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который сообщает всем, как эту страничку «зовут».</a:t>
            </a: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Почти как в жизни. И запомнить легко!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10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4683511"/>
            <a:ext cx="12192000" cy="2174489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28"/>
          <a:stretch/>
        </p:blipFill>
        <p:spPr>
          <a:xfrm>
            <a:off x="6564351" y="0"/>
            <a:ext cx="562764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350794"/>
            <a:ext cx="12192000" cy="507206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738188" y="904453"/>
            <a:ext cx="5677480" cy="5286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Итак, ты уже знаешь, что любой HTML-документ — это обычный текстовый документ, просто размеченный особым образом. Соответственно, его можно создать в любом простейшем текстовом редакторе.</a:t>
            </a:r>
          </a:p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 операционной системе </a:t>
            </a:r>
            <a:r>
              <a:rPr 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Windows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простейшим текстовым редактором является программа Блокнот.</a:t>
            </a:r>
          </a:p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Запусти текстовый редактор (его всегда можно найти среди стандартных программ в главном меню операционной системы).</a:t>
            </a:r>
          </a:p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Выполни команду 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Файл 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 Сохранить как…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 открывшемся окне выбери место для сохранения файла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и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укажи имя файла — index.html.</a:t>
            </a:r>
          </a:p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Нажми кнопку 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Сохранить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. Текстовый редактор пока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не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закрывай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Теперь давай разберёмся, что мы сейчас сделали. По сути, мы просто создали пустой текстовый файл и сохранили его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с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нужным расширением. Теперь этот файл можно открыть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с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помощью браузера.</a:t>
            </a:r>
          </a:p>
          <a:p>
            <a:pPr marL="0" indent="0" algn="just">
              <a:buNone/>
            </a:pPr>
            <a:endParaRPr lang="ru-RU" sz="1600" dirty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8" y="6190828"/>
            <a:ext cx="50879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en-US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-4983"/>
            <a:ext cx="400050" cy="6862984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2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324" y="12486"/>
            <a:ext cx="1220441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4" y="12486"/>
            <a:ext cx="12215272" cy="6858000"/>
          </a:xfrm>
          <a:prstGeom prst="rect">
            <a:avLst/>
          </a:prstGeom>
          <a:solidFill>
            <a:srgbClr val="33CCFF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957124" y="1769228"/>
            <a:ext cx="6258472" cy="5101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-29902" y="0"/>
            <a:ext cx="12245498" cy="176922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6508" y="2134354"/>
            <a:ext cx="6253042" cy="4112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8061" y="365125"/>
            <a:ext cx="1010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Открой свою папку, в которую ты сохранил файл.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Найди файл index.html (он должен отображаться с </a:t>
            </a:r>
            <a:r>
              <a:rPr lang="ru-RU" altLang="ru-RU" sz="1600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пиктограммкой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браузера) </a:t>
            </a:r>
            <a:r>
              <a:rPr lang="ru-RU" altLang="ru-RU" sz="16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               и 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запусти его с помощью соответствующей программы, в нашем примере это </a:t>
            </a:r>
            <a:r>
              <a:rPr lang="ru-RU" altLang="ru-RU" sz="1600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Mozilla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Firefox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929550" y="2302932"/>
            <a:ext cx="47241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 увидишь пустое окно браузера,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и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неудивительно, ведь мы ничего не написали в нашем файле! Но здесь важно другое — браузер теперь «умеет» отображать наш файл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сейчас ты что-нибудь напишешь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в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текстовом редакторе и сохранишь сделанные изменения, а затем снова запустишь файл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в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браузере, увидишь,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браузер отобразит то, что ты написал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знаешь, почему мы дали нашему файлу имя index.html? Дело в том, что такое имя традиционно дают главному файлу сайта (файлу, с которого сайт должен запускаться).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57125" y="2134354"/>
            <a:ext cx="693984" cy="411224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2" descr="https://ucarecdn.com/2b0c1531-d455-4809-976e-a578c671ed29/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91" y="2334091"/>
            <a:ext cx="5581126" cy="371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77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1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82"/>
          <a:stretch/>
        </p:blipFill>
        <p:spPr>
          <a:xfrm>
            <a:off x="0" y="-23568"/>
            <a:ext cx="12192000" cy="6881568"/>
          </a:xfrm>
        </p:spPr>
      </p:pic>
      <p:sp>
        <p:nvSpPr>
          <p:cNvPr id="12" name="Прямоугольник 11"/>
          <p:cNvSpPr/>
          <p:nvPr/>
        </p:nvSpPr>
        <p:spPr>
          <a:xfrm>
            <a:off x="0" y="-31552"/>
            <a:ext cx="12204413" cy="6889552"/>
          </a:xfrm>
          <a:prstGeom prst="rect">
            <a:avLst/>
          </a:prstGeom>
          <a:solidFill>
            <a:srgbClr val="444444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Freeform 7"/>
          <p:cNvSpPr/>
          <p:nvPr/>
        </p:nvSpPr>
        <p:spPr>
          <a:xfrm>
            <a:off x="838000" y="852148"/>
            <a:ext cx="10515999" cy="5221356"/>
          </a:xfrm>
          <a:custGeom>
            <a:avLst/>
            <a:gdLst/>
            <a:ahLst/>
            <a:cxnLst/>
            <a:rect l="l" t="t" r="r" b="b"/>
            <a:pathLst>
              <a:path w="4274726" h="2167467">
                <a:moveTo>
                  <a:pt x="0" y="0"/>
                </a:moveTo>
                <a:lnTo>
                  <a:pt x="4274726" y="0"/>
                </a:lnTo>
                <a:lnTo>
                  <a:pt x="4274726" y="2167467"/>
                </a:lnTo>
                <a:lnTo>
                  <a:pt x="0" y="2167467"/>
                </a:lnTo>
                <a:close/>
              </a:path>
            </a:pathLst>
          </a:custGeom>
          <a:solidFill>
            <a:srgbClr val="33CCFF">
              <a:alpha val="91000"/>
            </a:srgbClr>
          </a:solidFill>
          <a:ln w="28575">
            <a:noFill/>
          </a:ln>
        </p:spPr>
      </p:sp>
      <p:sp>
        <p:nvSpPr>
          <p:cNvPr id="8" name="TextBox 9"/>
          <p:cNvSpPr txBox="1"/>
          <p:nvPr/>
        </p:nvSpPr>
        <p:spPr>
          <a:xfrm>
            <a:off x="1527377" y="1431501"/>
            <a:ext cx="9148057" cy="44012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ты уже поэкспериментировал с файлом, то заметил, что браузер отображает любое содержимое текстового файла, </a:t>
            </a:r>
            <a:r>
              <a:rPr lang="en-US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даже </a:t>
            </a:r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всяких тегов. Ты же помнишь, что такое теги</a:t>
            </a: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2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Зачем же нужно использовать теги? </a:t>
            </a:r>
            <a:endParaRPr lang="en-US" sz="2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Во-первых</a:t>
            </a:r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как бы ты ни форматировал текст в </a:t>
            </a: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редакторе,</a:t>
            </a:r>
            <a:r>
              <a:rPr lang="en-US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браузер </a:t>
            </a:r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отобразит его </a:t>
            </a:r>
            <a:r>
              <a:rPr lang="en-US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по-своему</a:t>
            </a:r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— без форматирования, если только ты не укажешь ему правила отображения твоего текста специальными тегами. </a:t>
            </a:r>
            <a:r>
              <a:rPr lang="en-US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endParaRPr lang="en-US" sz="2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Во-вторых</a:t>
            </a:r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для правильного отображения твоей страницы браузеру необходимо передавать некоторую служебную информацию, да так, чтобы он её понял, но эту информацию вовсе не нужно отображать посетителям сайта.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en-US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7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-12412" y="0"/>
            <a:ext cx="12232296" cy="68736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12" y="0"/>
            <a:ext cx="12215272" cy="6881626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20170" y="0"/>
            <a:ext cx="6182139" cy="6873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0840" y="635983"/>
            <a:ext cx="500937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Поэтому каждый HTML-документ должен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иметь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правильную структуру, которую мы сейчас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и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зададим в нашем файле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Открой созданный файл в текстовом редакторе, если ты его уже закрыл.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Наш файл должен быть пустым, поэтому,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если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ты что-то в него записывал, удали всю текстовую информацию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Запиши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 файле теги начала и конца HTML-кода: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415668" y="1382831"/>
            <a:ext cx="5804215" cy="48584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653561" y="1559313"/>
            <a:ext cx="49288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Между ними помести теги, ограничивающие «голову» и «тело» документа:</a:t>
            </a:r>
          </a:p>
        </p:txBody>
      </p:sp>
      <p:pic>
        <p:nvPicPr>
          <p:cNvPr id="18" name="Picture 4" descr="https://ucarecdn.com/96648389-38ca-4502-a9c1-11eab96066c8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034" y="2279547"/>
            <a:ext cx="5074989" cy="351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-31028" y="3538653"/>
            <a:ext cx="6192998" cy="33350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Picture 2" descr="https://ucarecdn.com/b600a1ab-806c-4518-91b0-11cf7ccf2a47/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07" y="3128343"/>
            <a:ext cx="4490021" cy="311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9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0" y="0"/>
            <a:ext cx="12232296" cy="68736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7957"/>
            <a:ext cx="12232296" cy="6881626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37745" y="3190528"/>
            <a:ext cx="6194551" cy="36910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-15914"/>
            <a:ext cx="6055784" cy="37432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2" descr="https://ucarecdn.com/b600a1ab-806c-4518-91b0-11cf7ccf2a47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64" y="2954161"/>
            <a:ext cx="4490021" cy="311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3118" y="464738"/>
            <a:ext cx="480954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Вот и всё! Структура документа задана, осталось наполнить её, а то пока что наша страничка при просмотре в браузере ничем не будет отличаться 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от 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предыдущего пустого документа.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 разделе 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5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5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 помести теги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&lt;</a:t>
            </a:r>
            <a:r>
              <a:rPr lang="ru-RU" altLang="ru-RU" sz="15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5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5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и запиши между ними название твоей страницы.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 разделе</a:t>
            </a:r>
            <a:r>
              <a:rPr lang="ru-RU" altLang="ru-RU" sz="15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5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5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 напиши фразу </a:t>
            </a:r>
            <a:r>
              <a:rPr lang="ru-RU" altLang="ru-RU" sz="15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Всем привет!:</a:t>
            </a:r>
          </a:p>
        </p:txBody>
      </p:sp>
      <p:pic>
        <p:nvPicPr>
          <p:cNvPr id="15" name="Picture 4" descr="https://ucarecdn.com/6a88b79f-6b7b-4e86-a4e0-8c0c8c9c8706/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728" y="602165"/>
            <a:ext cx="4490634" cy="298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305583" y="4140381"/>
            <a:ext cx="1381810" cy="1219244"/>
          </a:xfrm>
        </p:spPr>
      </p:pic>
      <p:sp>
        <p:nvSpPr>
          <p:cNvPr id="9" name="Прямоугольник 8"/>
          <p:cNvSpPr/>
          <p:nvPr/>
        </p:nvSpPr>
        <p:spPr>
          <a:xfrm>
            <a:off x="6490720" y="3597453"/>
            <a:ext cx="4511817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Сохрани изменения в файле (</a:t>
            </a:r>
            <a:r>
              <a:rPr lang="ru-RU" alt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Файл → Сохранить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 или сочетание клавиш </a:t>
            </a:r>
            <a:r>
              <a:rPr lang="ru-RU" alt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Ctrl+S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Снова запусти файл в браузере, а если ты его не закрывал, то нажми кнопку </a:t>
            </a:r>
            <a:r>
              <a:rPr lang="ru-RU" alt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Обновить 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или клавишу</a:t>
            </a:r>
            <a:r>
              <a:rPr lang="ru-RU" alt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 F5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alt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Вот так теперь выглядит наша страница: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Как видишь, название страницы отобразилось на «корешке» вкладки, в которой она открыта. 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А 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содержимое тегов &lt;</a:t>
            </a:r>
            <a:r>
              <a:rPr lang="ru-RU" alt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&gt; — в окне браузера.</a:t>
            </a:r>
          </a:p>
        </p:txBody>
      </p:sp>
    </p:spTree>
    <p:extLst>
      <p:ext uri="{BB962C8B-B14F-4D97-AF65-F5344CB8AC3E}">
        <p14:creationId xmlns:p14="http://schemas.microsoft.com/office/powerpoint/2010/main" val="14226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 flipV="1">
            <a:off x="0" y="1066800"/>
            <a:ext cx="12192000" cy="2388852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0" y="6350794"/>
            <a:ext cx="12192000" cy="507206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Straight Connector 17">
            <a:extLst>
              <a:ext uri="{FF2B5EF4-FFF2-40B4-BE49-F238E27FC236}">
                <a16:creationId xmlns:a16="http://schemas.microsoft.com/office/drawing/2014/main" xmlns="" id="{1FDEC061-B88A-450F-891C-879AAC2D978B}"/>
              </a:ext>
            </a:extLst>
          </p:cNvPr>
          <p:cNvCxnSpPr>
            <a:cxnSpLocks/>
          </p:cNvCxnSpPr>
          <p:nvPr/>
        </p:nvCxnSpPr>
        <p:spPr>
          <a:xfrm rot="16200000">
            <a:off x="4625835" y="3372070"/>
            <a:ext cx="1007636" cy="784983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8">
            <a:extLst>
              <a:ext uri="{FF2B5EF4-FFF2-40B4-BE49-F238E27FC236}">
                <a16:creationId xmlns:a16="http://schemas.microsoft.com/office/drawing/2014/main" xmlns="" id="{830A5D13-2E81-4D39-BBC1-8469F901DB1C}"/>
              </a:ext>
            </a:extLst>
          </p:cNvPr>
          <p:cNvCxnSpPr>
            <a:cxnSpLocks/>
          </p:cNvCxnSpPr>
          <p:nvPr/>
        </p:nvCxnSpPr>
        <p:spPr>
          <a:xfrm rot="16200000">
            <a:off x="5727317" y="3883302"/>
            <a:ext cx="763146" cy="7008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9">
            <a:extLst>
              <a:ext uri="{FF2B5EF4-FFF2-40B4-BE49-F238E27FC236}">
                <a16:creationId xmlns:a16="http://schemas.microsoft.com/office/drawing/2014/main" xmlns="" id="{784EBF87-E365-41A0-ABAD-8F0D1CD332F3}"/>
              </a:ext>
            </a:extLst>
          </p:cNvPr>
          <p:cNvCxnSpPr>
            <a:cxnSpLocks/>
          </p:cNvCxnSpPr>
          <p:nvPr/>
        </p:nvCxnSpPr>
        <p:spPr>
          <a:xfrm rot="16200000" flipV="1">
            <a:off x="6598462" y="3364925"/>
            <a:ext cx="1007636" cy="799272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4302910" y="3159715"/>
            <a:ext cx="3577197" cy="595955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4332"/>
            <a:ext cx="12192000" cy="1071132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688" y="87575"/>
            <a:ext cx="3041469" cy="796834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МЕТА-ТЕГИ</a:t>
            </a:r>
            <a:r>
              <a:rPr lang="ru-RU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26688" y="1139754"/>
            <a:ext cx="10487519" cy="78483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5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Помимо заголовка страницы, в разделе </a:t>
            </a:r>
            <a:r>
              <a:rPr kumimoji="0" lang="ru-RU" alt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&lt;</a:t>
            </a:r>
            <a:r>
              <a:rPr kumimoji="0" lang="ru-RU" alt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head</a:t>
            </a:r>
            <a:r>
              <a:rPr kumimoji="0" lang="ru-RU" alt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&gt;&lt;/</a:t>
            </a:r>
            <a:r>
              <a:rPr kumimoji="0" lang="ru-RU" altLang="ru-RU" sz="15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head</a:t>
            </a:r>
            <a:r>
              <a:rPr kumimoji="0" lang="ru-RU" altLang="ru-RU" sz="15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&gt;</a:t>
            </a:r>
            <a:r>
              <a:rPr kumimoji="0" lang="ru-RU" altLang="ru-RU" sz="15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 часто прописывают различную служебную информацию                в виде мета-тегов.</a:t>
            </a:r>
            <a:r>
              <a:rPr kumimoji="0" lang="ru-RU" alt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endParaRPr lang="ru-RU" altLang="ru-RU" sz="1500" dirty="0"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" name="Oval 11">
            <a:extLst>
              <a:ext uri="{FF2B5EF4-FFF2-40B4-BE49-F238E27FC236}">
                <a16:creationId xmlns:a16="http://schemas.microsoft.com/office/drawing/2014/main" xmlns="" id="{1835683C-7E54-4BC7-8BB1-B87F589EDA06}"/>
              </a:ext>
            </a:extLst>
          </p:cNvPr>
          <p:cNvSpPr/>
          <p:nvPr/>
        </p:nvSpPr>
        <p:spPr>
          <a:xfrm rot="16200000">
            <a:off x="4081651" y="4149118"/>
            <a:ext cx="777826" cy="777826"/>
          </a:xfrm>
          <a:prstGeom prst="ellipse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8" name="Oval 12">
            <a:extLst>
              <a:ext uri="{FF2B5EF4-FFF2-40B4-BE49-F238E27FC236}">
                <a16:creationId xmlns:a16="http://schemas.microsoft.com/office/drawing/2014/main" xmlns="" id="{1DB4E415-4047-44FE-A153-7A3EBDDF0B59}"/>
              </a:ext>
            </a:extLst>
          </p:cNvPr>
          <p:cNvSpPr/>
          <p:nvPr/>
        </p:nvSpPr>
        <p:spPr>
          <a:xfrm rot="16200000">
            <a:off x="5690238" y="4261162"/>
            <a:ext cx="777826" cy="777826"/>
          </a:xfrm>
          <a:prstGeom prst="ellipse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9" name="Oval 13">
            <a:extLst>
              <a:ext uri="{FF2B5EF4-FFF2-40B4-BE49-F238E27FC236}">
                <a16:creationId xmlns:a16="http://schemas.microsoft.com/office/drawing/2014/main" xmlns="" id="{4AD6AC9C-A6EA-41D5-8077-02DA281E1772}"/>
              </a:ext>
            </a:extLst>
          </p:cNvPr>
          <p:cNvSpPr/>
          <p:nvPr/>
        </p:nvSpPr>
        <p:spPr>
          <a:xfrm rot="16200000">
            <a:off x="7332068" y="4149117"/>
            <a:ext cx="777826" cy="777826"/>
          </a:xfrm>
          <a:prstGeom prst="ellipse">
            <a:avLst/>
          </a:prstGeom>
          <a:solidFill>
            <a:schemeClr val="bg2">
              <a:lumMod val="75000"/>
            </a:schemeClr>
          </a:solidFill>
          <a:ln w="12700">
            <a:noFill/>
          </a:ln>
          <a:effectLst>
            <a:glow rad="76200">
              <a:schemeClr val="bg1">
                <a:alpha val="1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815245" y="1558488"/>
            <a:ext cx="10735491" cy="170549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158700" rIns="0" bIns="15870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500" b="1" dirty="0">
                <a:solidFill>
                  <a:srgbClr val="222222"/>
                </a:solidFill>
                <a:cs typeface="Arial" panose="020B0604020202020204" pitchFamily="34" charset="0"/>
              </a:rPr>
              <a:t>Мета-теги </a:t>
            </a:r>
            <a:r>
              <a:rPr lang="ru-RU" altLang="ru-RU" sz="1500" dirty="0">
                <a:solidFill>
                  <a:srgbClr val="222222"/>
                </a:solidFill>
                <a:cs typeface="Arial" panose="020B0604020202020204" pitchFamily="34" charset="0"/>
              </a:rPr>
              <a:t>— это служебные теги, которые прописываются в разделе &lt;</a:t>
            </a:r>
            <a:r>
              <a:rPr lang="ru-RU" altLang="ru-RU" sz="1500" dirty="0" err="1">
                <a:solidFill>
                  <a:srgbClr val="222222"/>
                </a:solidFill>
                <a:cs typeface="Arial" panose="020B0604020202020204" pitchFamily="34" charset="0"/>
              </a:rPr>
              <a:t>head</a:t>
            </a:r>
            <a:r>
              <a:rPr lang="ru-RU" altLang="ru-RU" sz="1500" dirty="0">
                <a:solidFill>
                  <a:srgbClr val="222222"/>
                </a:solidFill>
                <a:cs typeface="Arial" panose="020B0604020202020204" pitchFamily="34" charset="0"/>
              </a:rPr>
              <a:t>&gt;&lt;/</a:t>
            </a:r>
            <a:r>
              <a:rPr lang="ru-RU" altLang="ru-RU" sz="1500" dirty="0" err="1">
                <a:solidFill>
                  <a:srgbClr val="222222"/>
                </a:solidFill>
                <a:cs typeface="Arial" panose="020B0604020202020204" pitchFamily="34" charset="0"/>
              </a:rPr>
              <a:t>head</a:t>
            </a:r>
            <a:r>
              <a:rPr lang="ru-RU" altLang="ru-RU" sz="1500" dirty="0">
                <a:solidFill>
                  <a:srgbClr val="222222"/>
                </a:solidFill>
                <a:cs typeface="Arial" panose="020B0604020202020204" pitchFamily="34" charset="0"/>
              </a:rPr>
              <a:t>&gt; и могут содержать в себе </a:t>
            </a:r>
            <a:r>
              <a:rPr lang="ru-RU" altLang="ru-RU" sz="1500" dirty="0" smtClean="0">
                <a:solidFill>
                  <a:srgbClr val="222222"/>
                </a:solidFill>
                <a:cs typeface="Arial" panose="020B0604020202020204" pitchFamily="34" charset="0"/>
              </a:rPr>
              <a:t>информацию </a:t>
            </a:r>
            <a:r>
              <a:rPr lang="ru-RU" altLang="ru-RU" sz="1500" dirty="0">
                <a:solidFill>
                  <a:srgbClr val="222222"/>
                </a:solidFill>
                <a:cs typeface="Arial" panose="020B0604020202020204" pitchFamily="34" charset="0"/>
              </a:rPr>
              <a:t>о страничке, её авторе, ключевые слова к странице или управляющие команды для браузеров </a:t>
            </a:r>
            <a:r>
              <a:rPr lang="ru-RU" altLang="ru-RU" sz="1500" dirty="0" smtClean="0">
                <a:solidFill>
                  <a:srgbClr val="222222"/>
                </a:solidFill>
                <a:cs typeface="Arial" panose="020B0604020202020204" pitchFamily="34" charset="0"/>
              </a:rPr>
              <a:t>                     и </a:t>
            </a:r>
            <a:r>
              <a:rPr lang="ru-RU" altLang="ru-RU" sz="1500" dirty="0">
                <a:solidFill>
                  <a:srgbClr val="222222"/>
                </a:solidFill>
                <a:cs typeface="Arial" panose="020B0604020202020204" pitchFamily="34" charset="0"/>
              </a:rPr>
              <a:t>поисковых роботов</a:t>
            </a:r>
            <a:r>
              <a:rPr lang="ru-RU" altLang="ru-RU" sz="1500" dirty="0" smtClean="0">
                <a:solidFill>
                  <a:srgbClr val="222222"/>
                </a:solidFill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500" dirty="0">
              <a:solidFill>
                <a:srgbClr val="222222"/>
              </a:solidFill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500" dirty="0">
                <a:solidFill>
                  <a:srgbClr val="222222"/>
                </a:solidFill>
                <a:cs typeface="Arial" panose="020B0604020202020204" pitchFamily="34" charset="0"/>
              </a:rPr>
              <a:t>Элемент &lt;</a:t>
            </a:r>
            <a:r>
              <a:rPr lang="ru-RU" altLang="ru-RU" sz="1500" dirty="0" err="1">
                <a:solidFill>
                  <a:srgbClr val="222222"/>
                </a:solidFill>
                <a:cs typeface="Arial" panose="020B0604020202020204" pitchFamily="34" charset="0"/>
              </a:rPr>
              <a:t>head</a:t>
            </a:r>
            <a:r>
              <a:rPr lang="ru-RU" altLang="ru-RU" sz="1500" dirty="0">
                <a:solidFill>
                  <a:srgbClr val="222222"/>
                </a:solidFill>
                <a:cs typeface="Arial" panose="020B0604020202020204" pitchFamily="34" charset="0"/>
              </a:rPr>
              <a:t>&gt; может содержать несколько элементов &lt;</a:t>
            </a:r>
            <a:r>
              <a:rPr lang="ru-RU" altLang="ru-RU" sz="1500" dirty="0" err="1">
                <a:solidFill>
                  <a:srgbClr val="222222"/>
                </a:solidFill>
                <a:cs typeface="Arial" panose="020B0604020202020204" pitchFamily="34" charset="0"/>
              </a:rPr>
              <a:t>meta</a:t>
            </a:r>
            <a:r>
              <a:rPr lang="ru-RU" altLang="ru-RU" sz="1500" dirty="0">
                <a:solidFill>
                  <a:srgbClr val="222222"/>
                </a:solidFill>
                <a:cs typeface="Arial" panose="020B0604020202020204" pitchFamily="34" charset="0"/>
              </a:rPr>
              <a:t>&gt;, потому что в зависимости от используемых атрибутов они несут различную информацию</a:t>
            </a:r>
            <a:r>
              <a:rPr lang="ru-RU" altLang="ru-RU" sz="1500" dirty="0" smtClean="0">
                <a:solidFill>
                  <a:srgbClr val="222222"/>
                </a:solidFill>
                <a:cs typeface="Arial" panose="020B0604020202020204" pitchFamily="34" charset="0"/>
              </a:rPr>
              <a:t>.</a:t>
            </a:r>
            <a:endParaRPr lang="ru-RU" altLang="ru-RU" sz="1500" dirty="0">
              <a:solidFill>
                <a:srgbClr val="222222"/>
              </a:solidFill>
              <a:cs typeface="Arial" panose="020B0604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75914" y="3273026"/>
            <a:ext cx="2943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Примеры мета-тегов: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87787" y="3602990"/>
            <a:ext cx="293188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name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description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" 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content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3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описание страницы"&gt; — часто именно то, что здесь указано, будет выдаваться поисковыми системами в результате поиска, поэтому стоит делать описание страницы ярким и понятным, но длина описания не должна превышать 200 символов.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186968" y="5127082"/>
            <a:ext cx="60882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name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keywords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" 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content</a:t>
            </a:r>
            <a:r>
              <a:rPr lang="ru-RU" altLang="ru-RU" sz="1300" dirty="0" smtClean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3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ключевые </a:t>
            </a:r>
            <a:r>
              <a:rPr lang="ru-RU" altLang="ru-RU" sz="13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 через запятую"&gt; — подумай, какие ключевые слова будут вводить пользователи поисковых систем, чтобы найти информацию, содержащуюся на этой странице, и укажи их через запятую, к сожалению, этот тег часто игнорируется современными поисковыми системами.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368099" y="3602598"/>
            <a:ext cx="284610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name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author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" </a:t>
            </a:r>
            <a:r>
              <a:rPr lang="ru-RU" altLang="ru-RU" sz="1300" dirty="0" err="1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content</a:t>
            </a:r>
            <a:r>
              <a:rPr lang="ru-RU" altLang="ru-RU" sz="13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="автор"&gt; </a:t>
            </a:r>
            <a:r>
              <a:rPr lang="ru-RU" altLang="ru-RU" sz="13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тег, в который ты можешь вписать своё имя или e-</a:t>
            </a:r>
            <a:r>
              <a:rPr lang="ru-RU" altLang="ru-RU" sz="13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</a:t>
            </a:r>
            <a:r>
              <a:rPr lang="ru-RU" altLang="ru-RU" sz="13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 сути, просто указывает на авторство.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186968" y="4211392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817152" y="4317959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454817" y="4187373"/>
            <a:ext cx="5261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7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7903"/>
            <a:ext cx="10515600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0"/>
          <a:stretch/>
        </p:blipFill>
        <p:spPr>
          <a:xfrm>
            <a:off x="-1" y="0"/>
            <a:ext cx="1220980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7804" y="0"/>
            <a:ext cx="12209804" cy="6858000"/>
          </a:xfrm>
          <a:prstGeom prst="rect">
            <a:avLst/>
          </a:prstGeom>
          <a:solidFill>
            <a:srgbClr val="404040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7017" y="1597314"/>
            <a:ext cx="10970420" cy="1616074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7017" y="4073913"/>
            <a:ext cx="10970420" cy="1874739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81446" y="741414"/>
            <a:ext cx="8930906" cy="1227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 помощью элемента &lt;</a:t>
            </a:r>
            <a:r>
              <a:rPr lang="ru-RU" altLang="ru-RU" sz="1600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&gt; можно также запретить или разрешить индексацию веб-страницы поисковыми </a:t>
            </a:r>
            <a:r>
              <a:rPr lang="ru-RU" altLang="ru-RU" sz="16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машинами: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7017" y="3315632"/>
            <a:ext cx="10970420" cy="656038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81445" y="1597314"/>
            <a:ext cx="10672355" cy="4473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Да, такое тоже возможно, например, при помощи тега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span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можно задать любому фрагменту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текста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 заголовка: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robots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"&gt;</a:t>
            </a:r>
            <a:r>
              <a:rPr lang="ru-RU" altLang="ru-RU" sz="1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индексация и переход по ссылкам разрешены.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robots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nofollow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— индексация и переход по ссылкам запрещены.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автоматической перезагрузки страницы через заданный промежуток времени нужно воспользоваться значением </a:t>
            </a:r>
            <a:r>
              <a:rPr lang="ru-RU" altLang="ru-RU" sz="16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refresh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 &lt;</a:t>
            </a:r>
            <a:r>
              <a:rPr lang="ru-RU" altLang="ru-RU" sz="16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http-equiv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6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refresh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ru-RU" altLang="ru-RU" sz="16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="30"&gt;.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Страница будет перезагружена через 30 секунд. Чтобы перебросить посетителя на другую страницу,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нужно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указать URL-адрес в параметре url: 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http-equiv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refresh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="0; </a:t>
            </a:r>
            <a:r>
              <a:rPr lang="ru-RU" altLang="ru-RU" sz="1600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url</a:t>
            </a:r>
            <a:r>
              <a:rPr lang="ru-RU" altLang="ru-RU" sz="1600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=http://yandex.ru/"&gt;.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Подробнее мета-теги пока что рассматривать не будем, так как применять их ты будешь, когда научишься размещать сайты в сети.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79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0" y="6350794"/>
            <a:ext cx="12192000" cy="507206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그룹 16">
            <a:extLst>
              <a:ext uri="{FF2B5EF4-FFF2-40B4-BE49-F238E27FC236}">
                <a16:creationId xmlns:a16="http://schemas.microsoft.com/office/drawing/2014/main" xmlns="" id="{9AD8BFE4-C9E7-4722-B2AE-A452F0E29B28}"/>
              </a:ext>
            </a:extLst>
          </p:cNvPr>
          <p:cNvGrpSpPr/>
          <p:nvPr/>
        </p:nvGrpSpPr>
        <p:grpSpPr>
          <a:xfrm>
            <a:off x="1939234" y="2664977"/>
            <a:ext cx="2833960" cy="3024612"/>
            <a:chOff x="4292232" y="1987216"/>
            <a:chExt cx="3628351" cy="3872445"/>
          </a:xfrm>
        </p:grpSpPr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xmlns="" id="{62425F19-E9CF-469F-996B-46DCE33ACEB4}"/>
                </a:ext>
              </a:extLst>
            </p:cNvPr>
            <p:cNvSpPr/>
            <p:nvPr/>
          </p:nvSpPr>
          <p:spPr>
            <a:xfrm rot="19334430">
              <a:off x="4777872" y="3045659"/>
              <a:ext cx="2430975" cy="2814002"/>
            </a:xfrm>
            <a:custGeom>
              <a:avLst/>
              <a:gdLst/>
              <a:ahLst/>
              <a:cxnLst/>
              <a:rect l="l" t="t" r="r" b="b"/>
              <a:pathLst>
                <a:path w="4039355" h="4675800">
                  <a:moveTo>
                    <a:pt x="4034497" y="0"/>
                  </a:moveTo>
                  <a:lnTo>
                    <a:pt x="4039355" y="1157334"/>
                  </a:lnTo>
                  <a:lnTo>
                    <a:pt x="4036521" y="1158088"/>
                  </a:lnTo>
                  <a:lnTo>
                    <a:pt x="4036521" y="4184468"/>
                  </a:lnTo>
                  <a:lnTo>
                    <a:pt x="2880543" y="4184469"/>
                  </a:lnTo>
                  <a:lnTo>
                    <a:pt x="2880543" y="2372299"/>
                  </a:lnTo>
                  <a:lnTo>
                    <a:pt x="1096372" y="4675800"/>
                  </a:lnTo>
                  <a:lnTo>
                    <a:pt x="242442" y="4014390"/>
                  </a:lnTo>
                  <a:lnTo>
                    <a:pt x="2044770" y="1687448"/>
                  </a:lnTo>
                  <a:lnTo>
                    <a:pt x="296924" y="2151986"/>
                  </a:lnTo>
                  <a:lnTo>
                    <a:pt x="0" y="1034791"/>
                  </a:lnTo>
                  <a:lnTo>
                    <a:pt x="2097708" y="477269"/>
                  </a:lnTo>
                  <a:lnTo>
                    <a:pt x="2101111" y="490677"/>
                  </a:lnTo>
                  <a:close/>
                </a:path>
              </a:pathLst>
            </a:custGeom>
            <a:solidFill>
              <a:srgbClr val="40404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" name="Oval 21">
              <a:extLst>
                <a:ext uri="{FF2B5EF4-FFF2-40B4-BE49-F238E27FC236}">
                  <a16:creationId xmlns:a16="http://schemas.microsoft.com/office/drawing/2014/main" xmlns="" id="{6DCD98A6-4E27-4E8D-9440-389D56BE93DC}"/>
                </a:ext>
              </a:extLst>
            </p:cNvPr>
            <p:cNvSpPr/>
            <p:nvPr/>
          </p:nvSpPr>
          <p:spPr>
            <a:xfrm>
              <a:off x="5479275" y="1987216"/>
              <a:ext cx="1224136" cy="1224136"/>
            </a:xfrm>
            <a:prstGeom prst="ellipse">
              <a:avLst/>
            </a:prstGeom>
            <a:solidFill>
              <a:srgbClr val="FFC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" name="Oval 22">
              <a:extLst>
                <a:ext uri="{FF2B5EF4-FFF2-40B4-BE49-F238E27FC236}">
                  <a16:creationId xmlns:a16="http://schemas.microsoft.com/office/drawing/2014/main" xmlns="" id="{00606BCE-81FF-4AD2-8B6D-C894F5F30AA1}"/>
                </a:ext>
              </a:extLst>
            </p:cNvPr>
            <p:cNvSpPr/>
            <p:nvPr/>
          </p:nvSpPr>
          <p:spPr>
            <a:xfrm>
              <a:off x="4292232" y="4004055"/>
              <a:ext cx="1224136" cy="1224136"/>
            </a:xfrm>
            <a:prstGeom prst="ellipse">
              <a:avLst/>
            </a:prstGeom>
            <a:solidFill>
              <a:srgbClr val="FFC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8" name="Oval 23">
              <a:extLst>
                <a:ext uri="{FF2B5EF4-FFF2-40B4-BE49-F238E27FC236}">
                  <a16:creationId xmlns:a16="http://schemas.microsoft.com/office/drawing/2014/main" xmlns="" id="{222B387C-3BA1-4004-947E-1088F97C493C}"/>
                </a:ext>
              </a:extLst>
            </p:cNvPr>
            <p:cNvSpPr/>
            <p:nvPr/>
          </p:nvSpPr>
          <p:spPr>
            <a:xfrm>
              <a:off x="6696447" y="4072526"/>
              <a:ext cx="1224136" cy="1224136"/>
            </a:xfrm>
            <a:prstGeom prst="ellipse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9" name="Oval 24">
              <a:extLst>
                <a:ext uri="{FF2B5EF4-FFF2-40B4-BE49-F238E27FC236}">
                  <a16:creationId xmlns:a16="http://schemas.microsoft.com/office/drawing/2014/main" xmlns="" id="{15A2B974-E711-4FE5-BB04-DA69FEFE370D}"/>
                </a:ext>
              </a:extLst>
            </p:cNvPr>
            <p:cNvSpPr/>
            <p:nvPr/>
          </p:nvSpPr>
          <p:spPr>
            <a:xfrm>
              <a:off x="5618330" y="2126271"/>
              <a:ext cx="946026" cy="94602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0" name="Oval 25">
              <a:extLst>
                <a:ext uri="{FF2B5EF4-FFF2-40B4-BE49-F238E27FC236}">
                  <a16:creationId xmlns:a16="http://schemas.microsoft.com/office/drawing/2014/main" xmlns="" id="{4E2AF3FC-3C43-47EA-A1BB-9E3184698316}"/>
                </a:ext>
              </a:extLst>
            </p:cNvPr>
            <p:cNvSpPr/>
            <p:nvPr/>
          </p:nvSpPr>
          <p:spPr>
            <a:xfrm>
              <a:off x="4431287" y="4143110"/>
              <a:ext cx="946026" cy="94602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1" name="Oval 26">
              <a:extLst>
                <a:ext uri="{FF2B5EF4-FFF2-40B4-BE49-F238E27FC236}">
                  <a16:creationId xmlns:a16="http://schemas.microsoft.com/office/drawing/2014/main" xmlns="" id="{D811C4F8-850E-4FDC-9CC2-A16875890119}"/>
                </a:ext>
              </a:extLst>
            </p:cNvPr>
            <p:cNvSpPr/>
            <p:nvPr/>
          </p:nvSpPr>
          <p:spPr>
            <a:xfrm>
              <a:off x="6835502" y="4211581"/>
              <a:ext cx="946026" cy="94602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67" b="5909"/>
          <a:stretch/>
        </p:blipFill>
        <p:spPr>
          <a:xfrm>
            <a:off x="-12412" y="0"/>
            <a:ext cx="12204412" cy="167813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-12412" y="-7774"/>
            <a:ext cx="12204412" cy="1685908"/>
          </a:xfrm>
          <a:prstGeom prst="rect">
            <a:avLst/>
          </a:prstGeom>
          <a:solidFill>
            <a:srgbClr val="5BD4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774117" y="4163643"/>
            <a:ext cx="11695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HTML</a:t>
            </a:r>
            <a:endParaRPr lang="ru-RU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4858541" y="4163643"/>
            <a:ext cx="137589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Arial Black" panose="020B0A04020102020204" pitchFamily="34" charset="0"/>
                <a:cs typeface="Arial" panose="020B0604020202020204" pitchFamily="34" charset="0"/>
              </a:rPr>
              <a:t>CSS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465856" y="1940343"/>
            <a:ext cx="1957310" cy="765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err="1">
                <a:latin typeface="Arial Black" panose="020B0A04020102020204" pitchFamily="34" charset="0"/>
                <a:cs typeface="Arial" panose="020B0604020202020204" pitchFamily="34" charset="0"/>
              </a:rPr>
              <a:t>JavaScript</a:t>
            </a:r>
            <a:endParaRPr lang="ru-RU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69627" y="2655517"/>
            <a:ext cx="41792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данном модуле мы изучим основы HTML и CSS, а сегодня ты узнаешь, что такое HTML,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научишься понимать анатомию HTML-разметки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Например, ты узнаешь, что HTML-документ похож на человечка: у него есть «голова» и «тело».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всего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за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несколько шагов создашь с нуля свой первый HTML-документ!</a:t>
            </a: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688701" y="116176"/>
            <a:ext cx="6068780" cy="1478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3200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Frontend</a:t>
            </a:r>
            <a:r>
              <a:rPr lang="ru-RU" sz="32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-разработка стоит на трёх китах</a:t>
            </a:r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:</a:t>
            </a:r>
            <a:endParaRPr lang="ru-RU" sz="32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2683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5688115"/>
            <a:ext cx="12192000" cy="1169886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0050" y="3718470"/>
            <a:ext cx="11407271" cy="1545996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78341" y="379715"/>
            <a:ext cx="6333310" cy="17978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15870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Ну что ж, пора поработать над наполнением странички. </a:t>
            </a:r>
            <a:endParaRPr kumimoji="0" lang="en-US" altLang="ru-RU" sz="16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Давай разместим в теле страницы текст побольше.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Открой файл index.html в текстовом редакторе, если уже закрыл его.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Дополни текст, записанный в тегах 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095967" y="-1637577"/>
            <a:ext cx="65" cy="32751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8700" rIns="0" bIns="15870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9200" b="0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Roboto"/>
            </a:endParaRPr>
          </a:p>
        </p:txBody>
      </p:sp>
      <p:pic>
        <p:nvPicPr>
          <p:cNvPr id="13315" name="Picture 3" descr="https://ucarecdn.com/8d164eee-4070-413f-af4f-9a2a6c244009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339" y="-4984"/>
            <a:ext cx="5011982" cy="347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57205" y="4171523"/>
            <a:ext cx="44997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Сохрани изменения в файле и посмотри на свою страницу в браузере: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8979" y="5803066"/>
            <a:ext cx="9608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Видишь, браузер отобразил всё содержимое сплошным текстом, хотя в текстовом файле были переносы строк, произошло это, потому что мы не разметили текст, то есть не указали браузеру, как его нужно отображать.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-4983"/>
            <a:ext cx="400050" cy="686298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317" name="Picture 5" descr="https://ucarecdn.com/d51f6b38-98a1-4820-8bc7-f8dcb7d2700b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32" y="2735365"/>
            <a:ext cx="443865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1807321" y="-4984"/>
            <a:ext cx="400050" cy="686298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en-US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84455" y="1630788"/>
            <a:ext cx="821717" cy="1323439"/>
          </a:xfrm>
          <a:prstGeom prst="rect">
            <a:avLst/>
          </a:prstGeom>
          <a:solidFill>
            <a:srgbClr val="33CCFF"/>
          </a:solidFill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068796" y="4171523"/>
            <a:ext cx="821717" cy="1323439"/>
          </a:xfrm>
          <a:prstGeom prst="rect">
            <a:avLst/>
          </a:prstGeom>
          <a:solidFill>
            <a:srgbClr val="33CCFF"/>
          </a:solidFill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13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0" y="0"/>
            <a:ext cx="12204412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12204413" cy="6858000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8479" y="-1"/>
            <a:ext cx="10221950" cy="3397406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5054" y="313075"/>
            <a:ext cx="950083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Основной тег для разметки текста — это абзац или параграф, он является парным и записывается так: 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&lt;p&gt;&lt;/</a:t>
            </a:r>
            <a:r>
              <a:rPr lang="ru-RU" altLang="ru-RU" sz="15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p&gt;</a:t>
            </a:r>
            <a:endParaRPr lang="ru-RU" altLang="ru-RU" sz="15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Каждый </a:t>
            </a: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новый абзац текста должен быть заключён в эту пару тегов. Следует заметить, что параграфы можно записывать и без закрывающего тега &lt;/p&gt;, но лучше этого не делать, так как это не соответствует стандартам.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выделения заголовков предназначены теги от &lt;h1&gt;&lt;/h1&gt; до &lt;h6&gt;&lt;/h6&gt;. Пара &lt;h1&gt;&lt;/h1&gt; определяет заголовок самого большого размера, а &lt;h6&gt;&lt;/h6&gt; — самого маленького.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5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Для наглядности рассмотрим пример: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en-US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65101" y="3397405"/>
            <a:ext cx="7010402" cy="346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2" descr="https://ucarecdn.com/d5c4ca10-56d8-4bf0-a0ca-1e3d32419e3e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900" y="2765782"/>
            <a:ext cx="5608804" cy="388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83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-12412" y="0"/>
            <a:ext cx="12204412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-4656" y="0"/>
            <a:ext cx="12204413" cy="6858000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27741" y="0"/>
            <a:ext cx="6182139" cy="6858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6997" y="2031207"/>
            <a:ext cx="457178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Но что же это такое? Мы писали текст абзаца в две строки, а браузер отобразил их в одну.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Дело в том, что браузеру HTML-код поступает в виде одной длинной текстовой строки, в ней не сохраняется никакого форматирования, поэтому если тебе нужно сделать перенос строки в тексте, потребуется тег, сообщающий браузеру об этом.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Такой тег в HTML называется тегом принудительного переноса строки и записывается &lt;</a:t>
            </a:r>
            <a:r>
              <a:rPr lang="ru-RU" alt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&gt;. Обрати внимание, этот тег непарный или пустой, то есть не имеет закрывающего тега и никакого внутреннего контента. Его целью является лишь вставка переноса текста на новую строку в нужном месте.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33242" y="967383"/>
            <a:ext cx="3285461" cy="5486541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en-US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676997" y="564993"/>
            <a:ext cx="4755893" cy="146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Тебе понятен этот код? На странице мы разместили шесть заголовков различного размера, а затем пометили абзацем пару строчек текста. А вот как эта страница будет выглядеть в браузере: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V="1">
            <a:off x="1" y="1"/>
            <a:ext cx="6169726" cy="1898868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-27741" y="-4983"/>
            <a:ext cx="427791" cy="6862984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2" descr="https://ucarecdn.com/d55897c9-6599-4b74-95c8-f882bd5d95fd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707" y="1330623"/>
            <a:ext cx="5075225" cy="476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78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/>
          <a:stretch/>
        </p:blipFill>
        <p:spPr>
          <a:xfrm>
            <a:off x="-96644" y="-7611"/>
            <a:ext cx="12288644" cy="686561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-96644" y="-7611"/>
            <a:ext cx="12288645" cy="6865611"/>
          </a:xfrm>
          <a:prstGeom prst="rect">
            <a:avLst/>
          </a:prstGeom>
          <a:solidFill>
            <a:srgbClr val="33CCFF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569" y="-7612"/>
            <a:ext cx="9169432" cy="6865612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334730" y="3984702"/>
            <a:ext cx="1687551" cy="527824"/>
          </a:xfrm>
          <a:prstGeom prst="rect">
            <a:avLst/>
          </a:prstGeom>
          <a:noFill/>
          <a:ln w="28575"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7485" y="729436"/>
            <a:ext cx="6865871" cy="5649061"/>
          </a:xfrm>
          <a:prstGeom prst="rect">
            <a:avLst/>
          </a:prstGeom>
          <a:solidFill>
            <a:schemeClr val="bg1"/>
          </a:solidFill>
          <a:ln w="28575"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34730" y="3991427"/>
            <a:ext cx="1687552" cy="521099"/>
          </a:xfrm>
          <a:prstGeom prst="rect">
            <a:avLst/>
          </a:prstGeom>
          <a:solidFill>
            <a:srgbClr val="33CCFF"/>
          </a:solidFill>
          <a:ln w="28575">
            <a:solidFill>
              <a:srgbClr val="444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14C7EB5-50A5-AC5D-9736-9E4263FDEA12}"/>
              </a:ext>
            </a:extLst>
          </p:cNvPr>
          <p:cNvSpPr txBox="1"/>
          <p:nvPr/>
        </p:nvSpPr>
        <p:spPr>
          <a:xfrm>
            <a:off x="974905" y="894378"/>
            <a:ext cx="6407202" cy="5637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же тебе, наоборот, по какой-то причине ни в коем случае нельзя разбивать на несколько строк некоторый фрагмент текста, то его нужно поместить в теги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nobr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nobr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Ещё одна особенность отправки строки браузеру состоит в том, что количество пробелов между словами всегда сокращается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до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одного, сколько бы ты их не ставил! </a:t>
            </a:r>
            <a:endParaRPr lang="ru-RU" altLang="ru-RU" sz="1600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Поэтому если тебе нужно поставить несколько «лишних» пробелов в тексте, придётся также специальным образом сообщить об этом браузеру, но уже не тегом,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а последовательностью символов</a:t>
            </a:r>
            <a:endParaRPr lang="en-US" altLang="ru-RU" sz="1600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altLang="ru-RU" sz="16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&amp;</a:t>
            </a:r>
            <a:r>
              <a:rPr lang="ru-RU" altLang="ru-RU" sz="1600" dirty="0" err="1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nbsp</a:t>
            </a:r>
            <a:r>
              <a:rPr lang="ru-RU" altLang="ru-RU" sz="16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;</a:t>
            </a:r>
            <a:endParaRPr lang="en-US" alt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этой и других специальных последовательностях мы подробнее поговорим позже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Существует также непарный тег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который используется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для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разделения содержимого веб-страницы при помощи горизонтальной черты. </a:t>
            </a: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000"/>
              </a:spcBef>
            </a:pPr>
            <a:endParaRPr lang="ru-RU" sz="16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56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" y="2505064"/>
            <a:ext cx="12192000" cy="1752131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412" name="Picture 4" descr="https://ucarecdn.com/a38e5582-30b2-4ffb-800c-7597aa7cd5df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215" y="3471931"/>
            <a:ext cx="3773475" cy="277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0" y="6217221"/>
            <a:ext cx="12192000" cy="640780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04040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s://ucarecdn.com/23c61f92-c151-42e8-9a36-0f7e6614382f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4057379" cy="281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https://ucarecdn.com/fc8bc209-c04b-46b8-86a7-f597ac106cdf/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2057888"/>
            <a:ext cx="4044176" cy="280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93976" y="6079381"/>
            <a:ext cx="116477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Теперь браузер знает, где здесь заголовок и где абзац, а потому правильно отобразил нашу страницу.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67531" y="4687022"/>
            <a:ext cx="32740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Сохрани изменения в файле и посмотри на свою страницу в браузере: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10815" y="2916036"/>
            <a:ext cx="36463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Теперь разметь абзацы в тексте, устанавливая теги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&lt;p&gt;&lt;/p</a:t>
            </a:r>
            <a:r>
              <a:rPr lang="ru-RU" altLang="ru-R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10323" y="659697"/>
            <a:ext cx="5808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22222"/>
                </a:solidFill>
                <a:cs typeface="Arial" panose="020B0604020202020204" pitchFamily="34" charset="0"/>
              </a:rPr>
              <a:t>Итак, займёмся разметкой нашего текста.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cs typeface="Arial" panose="020B060402020202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dirty="0">
                <a:solidFill>
                  <a:srgbClr val="222222"/>
                </a:solidFill>
                <a:cs typeface="Arial" panose="020B0604020202020204" pitchFamily="34" charset="0"/>
              </a:rPr>
              <a:t>Помести фразу </a:t>
            </a:r>
            <a:r>
              <a:rPr lang="ru-RU" altLang="ru-RU" dirty="0">
                <a:solidFill>
                  <a:srgbClr val="000000"/>
                </a:solidFill>
                <a:cs typeface="Arial" panose="020B0604020202020204" pitchFamily="34" charset="0"/>
              </a:rPr>
              <a:t>Всем привет!</a:t>
            </a:r>
            <a:r>
              <a:rPr lang="ru-RU" altLang="ru-RU" dirty="0">
                <a:solidFill>
                  <a:srgbClr val="222222"/>
                </a:solidFill>
                <a:cs typeface="Arial" panose="020B0604020202020204" pitchFamily="34" charset="0"/>
              </a:rPr>
              <a:t> в теги </a:t>
            </a:r>
            <a:r>
              <a:rPr lang="ru-RU" altLang="ru-RU" dirty="0">
                <a:solidFill>
                  <a:srgbClr val="000000"/>
                </a:solidFill>
                <a:cs typeface="Arial" panose="020B0604020202020204" pitchFamily="34" charset="0"/>
              </a:rPr>
              <a:t>&lt;h1&gt;&lt;/h1&gt;</a:t>
            </a:r>
            <a:r>
              <a:rPr lang="ru-RU" altLang="ru-RU" dirty="0">
                <a:solidFill>
                  <a:srgbClr val="222222"/>
                </a:solidFill>
                <a:cs typeface="Arial" panose="020B0604020202020204" pitchFamily="34" charset="0"/>
              </a:rPr>
              <a:t>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-4983"/>
            <a:ext cx="400050" cy="6862984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511906" y="720606"/>
            <a:ext cx="821717" cy="1323439"/>
          </a:xfrm>
          <a:prstGeom prst="rect">
            <a:avLst/>
          </a:prstGeom>
          <a:solidFill>
            <a:srgbClr val="33CCFF"/>
          </a:solidFill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34464" y="4449387"/>
            <a:ext cx="821717" cy="1323439"/>
          </a:xfrm>
          <a:prstGeom prst="rect">
            <a:avLst/>
          </a:prstGeom>
          <a:solidFill>
            <a:srgbClr val="33CCFF"/>
          </a:solidFill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993663" y="3331534"/>
            <a:ext cx="821717" cy="1323439"/>
          </a:xfrm>
          <a:prstGeom prst="rect">
            <a:avLst/>
          </a:prstGeom>
          <a:solidFill>
            <a:srgbClr val="33CCFF"/>
          </a:solidFill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31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026712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38200" y="1839490"/>
            <a:ext cx="10515600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0"/>
          <a:stretch/>
        </p:blipFill>
        <p:spPr>
          <a:xfrm>
            <a:off x="-1" y="0"/>
            <a:ext cx="12209805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12209804" cy="6858000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7017" y="2564728"/>
            <a:ext cx="10970420" cy="1241556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7017" y="4882347"/>
            <a:ext cx="10970420" cy="700645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81446" y="1403001"/>
            <a:ext cx="9503334" cy="1227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Большинство структурированных текстов состоят из параграфов и заголовков. Упорядоченный контент делает чтение более лёгким и приятным. И теги разметки текста позволяют создавать иерархическую структуру.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7017" y="3908527"/>
            <a:ext cx="10970420" cy="871578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81445" y="2717400"/>
            <a:ext cx="10672355" cy="29324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При этом следует соблюдать несколько правил при создании таких структур:</a:t>
            </a: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Предпочтительнее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использовать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&lt;h1&gt;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только один раз на странице — это заголовок самого верхнего уровня, и все остальные заголовки располагаются ниже его в иерархии.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Нужно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использовать заголовки в правильном порядке в иерархии. Не используй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&lt;h3&gt;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для создания подзаголовков при одновременном использовании 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&lt;h2&gt;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для представления под-подзаголовков — это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не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имеет смысла и приведёт к странным результатам.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16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шести доступных уровней заголовка нужно стремиться использовать не более трёх на странице, </a:t>
            </a: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если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нет острой необходимости в большем количестве уровней. 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7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4353" y="1298395"/>
            <a:ext cx="2094234" cy="4432828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0626" y="1298395"/>
            <a:ext cx="2142755" cy="4432828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85421" y="1298395"/>
            <a:ext cx="1967512" cy="4432828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344973" y="1298395"/>
            <a:ext cx="4308406" cy="4432828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9134666" y="849164"/>
            <a:ext cx="723771" cy="730096"/>
          </a:xfrm>
          <a:prstGeom prst="ellipse">
            <a:avLst/>
          </a:prstGeom>
          <a:solidFill>
            <a:srgbClr val="33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ъект 2"/>
          <p:cNvSpPr>
            <a:spLocks noGrp="1"/>
          </p:cNvSpPr>
          <p:nvPr>
            <p:ph idx="1"/>
          </p:nvPr>
        </p:nvSpPr>
        <p:spPr>
          <a:xfrm>
            <a:off x="7581687" y="1725765"/>
            <a:ext cx="3829727" cy="39061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Также заголовки распознаются программами чтения с экрана. Слабовидящие люди часто не читают веб-страницы — они слушают их вместо этого. Это делается с помощью программного обеспечения, называемого программой чтения 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экрана. Это программное обеспечение предоставляет способы быстрого доступа к данному текстовому контенту. Среди различных используемых методов они формируют схему документа, считывая заголовки и позволяя своим пользователям быстро находить нужную им информацию. Если заголовки недоступны, пользователи будут вынуждены слушать весь документ.</a:t>
            </a:r>
          </a:p>
          <a:p>
            <a:pPr marL="0" indent="0">
              <a:buNone/>
            </a:pP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748402" y="1725765"/>
            <a:ext cx="16141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Теги заголовков также являются семантическими элементами, то есть придают тексту, который они обёртывают, роль (или значение) «заголовка определённого уровня на странице».</a:t>
            </a:r>
          </a:p>
          <a:p>
            <a:pPr marL="0" indent="0">
              <a:buNone/>
            </a:pP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3064348" y="1769769"/>
            <a:ext cx="1590743" cy="3827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По умолчанию браузер придаст тексту в теге заголовка больший размер шрифта, чтобы он выглядел как заголовок. Но что ещё более важно, этот текст приобретёт семантическое значение.</a:t>
            </a:r>
          </a:p>
          <a:p>
            <a:pPr marL="0" indent="0">
              <a:buNone/>
            </a:pP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422137" y="1769769"/>
            <a:ext cx="15165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Например, поисковые системы, индексирующие страницу, считают содержание заголовков важными ключевыми словами для влияния на ранжирование поиска страницы.</a:t>
            </a:r>
          </a:p>
          <a:p>
            <a:pPr marL="0" indent="0">
              <a:buNone/>
            </a:pP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818507" y="849164"/>
            <a:ext cx="723771" cy="730096"/>
          </a:xfrm>
          <a:prstGeom prst="ellipse">
            <a:avLst/>
          </a:prstGeom>
          <a:solidFill>
            <a:srgbClr val="33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578804" y="849164"/>
            <a:ext cx="723771" cy="730096"/>
          </a:xfrm>
          <a:prstGeom prst="ellipse">
            <a:avLst/>
          </a:prstGeom>
          <a:solidFill>
            <a:srgbClr val="33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249584" y="849164"/>
            <a:ext cx="723771" cy="730096"/>
          </a:xfrm>
          <a:prstGeom prst="ellipse">
            <a:avLst/>
          </a:prstGeom>
          <a:solidFill>
            <a:srgbClr val="33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31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0"/>
          <a:stretch/>
        </p:blipFill>
        <p:spPr>
          <a:xfrm>
            <a:off x="-1" y="0"/>
            <a:ext cx="1220980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7804" y="0"/>
            <a:ext cx="12209804" cy="6858000"/>
          </a:xfrm>
          <a:prstGeom prst="rect">
            <a:avLst/>
          </a:prstGeom>
          <a:solidFill>
            <a:srgbClr val="404040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7017" y="3501483"/>
            <a:ext cx="10970420" cy="750849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7017" y="2160472"/>
            <a:ext cx="10970420" cy="709175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97017" y="5147720"/>
            <a:ext cx="10970420" cy="1043107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681445" y="647395"/>
            <a:ext cx="10298789" cy="1227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b="1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Таким образом, использование тегов заголовков имеет важное семантическое значение, поэтому для разметки текста рекомендуется использовать соответствующий элемент HTML, а не использовать CSS, чтобы чисто визуально сделать любой элемент похожим на заголовок.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7017" y="4354575"/>
            <a:ext cx="10970420" cy="690901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81445" y="2160473"/>
            <a:ext cx="10672355" cy="4473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Да, такое тоже возможно, например, при помощи тега </a:t>
            </a:r>
            <a:r>
              <a:rPr lang="ru-RU" alt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8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span</a:t>
            </a:r>
            <a:r>
              <a:rPr lang="ru-RU" alt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можно задать любому фрагменту текста вид заголовка: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800" b="1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span</a:t>
            </a:r>
            <a:r>
              <a:rPr lang="ru-RU" altLang="ru-RU" sz="1800" b="1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800" b="1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style</a:t>
            </a:r>
            <a:r>
              <a:rPr lang="ru-RU" altLang="ru-RU" sz="1800" b="1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800" b="1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font-size</a:t>
            </a:r>
            <a:r>
              <a:rPr lang="ru-RU" altLang="ru-RU" sz="1800" b="1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32px; </a:t>
            </a:r>
            <a:r>
              <a:rPr lang="ru-RU" altLang="ru-RU" sz="1800" b="1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margin</a:t>
            </a:r>
            <a:r>
              <a:rPr lang="ru-RU" altLang="ru-RU" sz="1800" b="1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21px 0;"&gt;Это заголовок верхнего уровня?&lt;/</a:t>
            </a:r>
            <a:r>
              <a:rPr lang="ru-RU" altLang="ru-RU" sz="1800" b="1" dirty="0" err="1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span</a:t>
            </a:r>
            <a:r>
              <a:rPr lang="ru-RU" altLang="ru-RU" sz="1800" b="1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Элемент </a:t>
            </a:r>
            <a:r>
              <a:rPr lang="ru-RU" alt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8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span</a:t>
            </a:r>
            <a:r>
              <a:rPr lang="ru-RU" alt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можно использовать для форматирования отрывков текста при помощи правил CSS, которые будут рассмотрены позже. </a:t>
            </a:r>
            <a:endParaRPr lang="ru-RU" altLang="ru-RU" sz="1800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данном примере для фрагмента текста установлен определённый размер шрифта и настроен отступ.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Здесь применили CSS, чтобы текст выглядел как заголовок верхнего уровня, но поскольку тег </a:t>
            </a:r>
            <a:r>
              <a:rPr lang="ru-RU" alt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8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span</a:t>
            </a:r>
            <a:r>
              <a:rPr lang="ru-RU" alt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не имеет семантического значения, этот текст не получит никаких дополнительных преимуществ, описанных выше. </a:t>
            </a:r>
            <a:endParaRPr lang="ru-RU" alt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0"/>
          <a:stretch/>
        </p:blipFill>
        <p:spPr>
          <a:xfrm>
            <a:off x="-1" y="0"/>
            <a:ext cx="12209805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" y="0"/>
            <a:ext cx="12209804" cy="6858000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7017" y="5608124"/>
            <a:ext cx="10970420" cy="717534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7017" y="3114428"/>
            <a:ext cx="10970420" cy="1567063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7017" y="2027463"/>
            <a:ext cx="10970420" cy="980110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7017" y="4783735"/>
            <a:ext cx="10970420" cy="717534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681445" y="2058229"/>
            <a:ext cx="10672355" cy="3987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Отдельные фрагменты текста можно выделить, придав им полужирное или курсивное начертание. Для этого предназначены теги 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&lt;b&gt;&lt;/b&gt;</a:t>
            </a: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 или 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 (полужирный текст) и 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&lt;i&gt;&lt;/i&gt;</a:t>
            </a: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 или 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ru-RU" alt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 (курсив).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Почему же так получилось, что для одного и того же действия существует два различных тега?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Теги &lt;b&gt; и &lt;i&gt; появились в эпоху, когда CSS поддерживался плохо или вообще не поддерживался, и предназначались, чтобы оформлять жирный текст и курсив. Изначально эти элементы являлись тегами физической разметки, то есть просто придавали тексту полужирное или курсивное начертание, без семантического акцента на его важность.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 теги &lt;</a:t>
            </a:r>
            <a:r>
              <a:rPr lang="ru-RU" alt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&gt; и &lt;</a:t>
            </a:r>
            <a:r>
              <a:rPr lang="ru-RU" alt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&gt; изначально являются тегами логической разметки и обозначают, что этот текст выделен (&lt;</a:t>
            </a:r>
            <a:r>
              <a:rPr lang="ru-RU" alt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&gt;) или особо сильно выделен (&lt;</a:t>
            </a:r>
            <a:r>
              <a:rPr lang="ru-RU" alt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&gt;).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Логическую разметку понимают поисковые роботы и речевые браузеры, поэтому в настоящее время рекомендовано использовать теги логической разметки</a:t>
            </a:r>
            <a:r>
              <a:rPr lang="ru-RU" altLang="ru-RU" sz="1800" dirty="0"/>
              <a:t>.</a:t>
            </a: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681445" y="545151"/>
            <a:ext cx="10672355" cy="1227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Зачастую текст необходимо как-то оформить: выделить важные моменты, установить подходящий шрифт или задать для определённого фрагмента специальное форматирование. Для оформления фрагментов текста существуют специальные теги, которые мы будем рассматривать далее.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40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3173878"/>
            <a:ext cx="12192000" cy="3213773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5" name="Graphic 14">
            <a:extLst>
              <a:ext uri="{FF2B5EF4-FFF2-40B4-BE49-F238E27FC236}">
                <a16:creationId xmlns:a16="http://schemas.microsoft.com/office/drawing/2014/main" xmlns="" id="{6AA698E4-4939-4FE6-969F-3AD5479561BC}"/>
              </a:ext>
            </a:extLst>
          </p:cNvPr>
          <p:cNvGrpSpPr/>
          <p:nvPr/>
        </p:nvGrpSpPr>
        <p:grpSpPr>
          <a:xfrm>
            <a:off x="1629230" y="1513245"/>
            <a:ext cx="4366533" cy="3434352"/>
            <a:chOff x="2444748" y="555045"/>
            <a:chExt cx="7282048" cy="572745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F3D810AC-2159-4B1A-99C2-A1878B4FF53C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504D44B-3E30-4DC1-A48B-ACA6A7B956E0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1CF5111D-61D0-4AAE-9462-99CA110060A6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03693B3F-E8DD-40C1-9C59-17285C358B03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5F99AEF8-3337-4966-A052-DE87952D13CE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0907F4D7-7046-4EA1-9ABF-4B3B9FC186C9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EBBBDDFE-5288-4B5B-B3D8-675BE0D2978C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0B77743F-0FBF-4F58-87C4-6CAAD6E17E18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4" name="Graphic 14">
            <a:extLst>
              <a:ext uri="{FF2B5EF4-FFF2-40B4-BE49-F238E27FC236}">
                <a16:creationId xmlns:a16="http://schemas.microsoft.com/office/drawing/2014/main" xmlns="" id="{6AA698E4-4939-4FE6-969F-3AD5479561BC}"/>
              </a:ext>
            </a:extLst>
          </p:cNvPr>
          <p:cNvGrpSpPr/>
          <p:nvPr/>
        </p:nvGrpSpPr>
        <p:grpSpPr>
          <a:xfrm>
            <a:off x="6351086" y="1488714"/>
            <a:ext cx="4366533" cy="3434352"/>
            <a:chOff x="2444748" y="555045"/>
            <a:chExt cx="7282048" cy="5727454"/>
          </a:xfrm>
        </p:grpSpPr>
        <p:sp>
          <p:nvSpPr>
            <p:cNvPr id="15" name="Freeform: Shape 5">
              <a:extLst>
                <a:ext uri="{FF2B5EF4-FFF2-40B4-BE49-F238E27FC236}">
                  <a16:creationId xmlns:a16="http://schemas.microsoft.com/office/drawing/2014/main" xmlns="" id="{F3D810AC-2159-4B1A-99C2-A1878B4FF53C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6">
              <a:extLst>
                <a:ext uri="{FF2B5EF4-FFF2-40B4-BE49-F238E27FC236}">
                  <a16:creationId xmlns:a16="http://schemas.microsoft.com/office/drawing/2014/main" xmlns="" id="{E504D44B-3E30-4DC1-A48B-ACA6A7B956E0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7">
              <a:extLst>
                <a:ext uri="{FF2B5EF4-FFF2-40B4-BE49-F238E27FC236}">
                  <a16:creationId xmlns:a16="http://schemas.microsoft.com/office/drawing/2014/main" xmlns="" id="{1CF5111D-61D0-4AAE-9462-99CA110060A6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8">
              <a:extLst>
                <a:ext uri="{FF2B5EF4-FFF2-40B4-BE49-F238E27FC236}">
                  <a16:creationId xmlns:a16="http://schemas.microsoft.com/office/drawing/2014/main" xmlns="" id="{03693B3F-E8DD-40C1-9C59-17285C358B03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" name="Freeform: Shape 9">
              <a:extLst>
                <a:ext uri="{FF2B5EF4-FFF2-40B4-BE49-F238E27FC236}">
                  <a16:creationId xmlns:a16="http://schemas.microsoft.com/office/drawing/2014/main" xmlns="" id="{5F99AEF8-3337-4966-A052-DE87952D13CE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" name="Freeform: Shape 10">
              <a:extLst>
                <a:ext uri="{FF2B5EF4-FFF2-40B4-BE49-F238E27FC236}">
                  <a16:creationId xmlns:a16="http://schemas.microsoft.com/office/drawing/2014/main" xmlns="" id="{0907F4D7-7046-4EA1-9ABF-4B3B9FC186C9}"/>
                </a:ext>
              </a:extLst>
            </p:cNvPr>
            <p:cNvSpPr/>
            <p:nvPr/>
          </p:nvSpPr>
          <p:spPr>
            <a:xfrm>
              <a:off x="2481568" y="4903819"/>
              <a:ext cx="7200228" cy="572744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11">
              <a:extLst>
                <a:ext uri="{FF2B5EF4-FFF2-40B4-BE49-F238E27FC236}">
                  <a16:creationId xmlns:a16="http://schemas.microsoft.com/office/drawing/2014/main" xmlns="" id="{EBBBDDFE-5288-4B5B-B3D8-675BE0D2978C}"/>
                </a:ext>
              </a:extLst>
            </p:cNvPr>
            <p:cNvSpPr/>
            <p:nvPr/>
          </p:nvSpPr>
          <p:spPr>
            <a:xfrm>
              <a:off x="2747714" y="910966"/>
              <a:ext cx="6676115" cy="3763757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12">
              <a:extLst>
                <a:ext uri="{FF2B5EF4-FFF2-40B4-BE49-F238E27FC236}">
                  <a16:creationId xmlns:a16="http://schemas.microsoft.com/office/drawing/2014/main" xmlns="" id="{0B77743F-0FBF-4F58-87C4-6CAAD6E17E18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0" y="6350794"/>
            <a:ext cx="12192000" cy="507206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0" y="2697"/>
            <a:ext cx="12192000" cy="1064103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594675" y="-128097"/>
            <a:ext cx="73842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HTML5 переопределил &lt;b&gt; и &lt;i&gt; с новыми семантическими ролями:</a:t>
            </a:r>
            <a:endParaRPr lang="ru-RU" sz="20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Объект 2"/>
          <p:cNvSpPr txBox="1">
            <a:spLocks/>
          </p:cNvSpPr>
          <p:nvPr/>
        </p:nvSpPr>
        <p:spPr>
          <a:xfrm>
            <a:off x="817425" y="5117602"/>
            <a:ext cx="10515600" cy="1266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 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не очень помогает людям, использующим устройства для чтения с экрана, или людям, использующим систему письма, отличную от латинского алфавита. Поэтому эти теги можно по-прежнему использовать как теги физической разметки, то есть когда тебе требуется выделение текста просто для красоты, а не для расстановки акцентов.</a:t>
            </a: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Объект 2"/>
          <p:cNvSpPr txBox="1">
            <a:spLocks/>
          </p:cNvSpPr>
          <p:nvPr/>
        </p:nvSpPr>
        <p:spPr>
          <a:xfrm>
            <a:off x="1973008" y="2520730"/>
            <a:ext cx="3674069" cy="1438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500" dirty="0">
                <a:solidFill>
                  <a:srgbClr val="0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&lt;i&gt;</a:t>
            </a:r>
            <a:r>
              <a:rPr lang="ru-RU" altLang="ru-RU" sz="15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используется для передачи значения, традиционно передаваемого курсивом: иностранные слова, таксономические обозначения, технические термины, мысли ...</a:t>
            </a:r>
          </a:p>
          <a:p>
            <a:pPr algn="ctr">
              <a:lnSpc>
                <a:spcPct val="100000"/>
              </a:lnSpc>
            </a:pP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6618475" y="2600332"/>
            <a:ext cx="3781776" cy="11798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500" dirty="0">
                <a:solidFill>
                  <a:srgbClr val="0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&lt;b&gt;</a:t>
            </a:r>
            <a:r>
              <a:rPr lang="ru-RU" altLang="ru-RU" sz="15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используется для передачи значения, традиционно передаваемого жирным шрифтом: ключевые слова, названия продуктов, предложения ...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04040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xmlns="" id="{FC06DD81-1FA1-4F5A-A573-271B1CE48A12}"/>
              </a:ext>
            </a:extLst>
          </p:cNvPr>
          <p:cNvSpPr/>
          <p:nvPr/>
        </p:nvSpPr>
        <p:spPr>
          <a:xfrm>
            <a:off x="3649165" y="1944437"/>
            <a:ext cx="384388" cy="384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Frame 17">
            <a:extLst>
              <a:ext uri="{FF2B5EF4-FFF2-40B4-BE49-F238E27FC236}">
                <a16:creationId xmlns:a16="http://schemas.microsoft.com/office/drawing/2014/main" xmlns="" id="{FC06DD81-1FA1-4F5A-A573-271B1CE48A12}"/>
              </a:ext>
            </a:extLst>
          </p:cNvPr>
          <p:cNvSpPr/>
          <p:nvPr/>
        </p:nvSpPr>
        <p:spPr>
          <a:xfrm>
            <a:off x="8442092" y="1924697"/>
            <a:ext cx="384388" cy="38438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89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1066800"/>
            <a:ext cx="12192000" cy="5320852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6350794"/>
            <a:ext cx="12192000" cy="507206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30946" y="1953840"/>
            <a:ext cx="2552063" cy="3744831"/>
          </a:xfrm>
          <a:prstGeom prst="rect">
            <a:avLst/>
          </a:prstGeom>
          <a:solidFill>
            <a:schemeClr val="bg1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697"/>
            <a:ext cx="12192000" cy="1064103"/>
          </a:xfrm>
          <a:prstGeom prst="rect">
            <a:avLst/>
          </a:prstGeom>
          <a:solidFill>
            <a:srgbClr val="5B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2474" y="1953840"/>
            <a:ext cx="4910333" cy="3744831"/>
          </a:xfrm>
          <a:prstGeom prst="rect">
            <a:avLst/>
          </a:prstGeom>
          <a:solidFill>
            <a:schemeClr val="bg1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922635" y="1586287"/>
            <a:ext cx="723771" cy="730096"/>
          </a:xfrm>
          <a:prstGeom prst="ellipse">
            <a:avLst/>
          </a:prstGeom>
          <a:solidFill>
            <a:srgbClr val="5BD4FF"/>
          </a:solidFill>
          <a:ln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04806" y="1953840"/>
            <a:ext cx="2984142" cy="3744831"/>
          </a:xfrm>
          <a:prstGeom prst="rect">
            <a:avLst/>
          </a:prstGeom>
          <a:solidFill>
            <a:schemeClr val="bg1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945921" y="1565917"/>
            <a:ext cx="723771" cy="730096"/>
          </a:xfrm>
          <a:prstGeom prst="ellipse">
            <a:avLst/>
          </a:prstGeom>
          <a:solidFill>
            <a:srgbClr val="5BD4FF"/>
          </a:solidFill>
          <a:ln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9845091" y="1598782"/>
            <a:ext cx="723771" cy="730096"/>
          </a:xfrm>
          <a:prstGeom prst="ellipse">
            <a:avLst/>
          </a:prstGeom>
          <a:solidFill>
            <a:srgbClr val="5BD4FF"/>
          </a:solidFill>
          <a:ln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594675" y="-128097"/>
            <a:ext cx="7384256" cy="1325563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Arial Black" panose="020B0A04020102020204" pitchFamily="34" charset="0"/>
              </a:rPr>
              <a:t>HTML — это язык гипертекстовой </a:t>
            </a:r>
            <a:r>
              <a:rPr lang="ru-RU" sz="2000" dirty="0" smtClean="0">
                <a:latin typeface="Arial Black" panose="020B0A04020102020204" pitchFamily="34" charset="0"/>
              </a:rPr>
              <a:t>разметки</a:t>
            </a:r>
            <a:endParaRPr lang="ru-RU" sz="2000" dirty="0">
              <a:solidFill>
                <a:srgbClr val="44444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906236" y="2444159"/>
            <a:ext cx="4756571" cy="3516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Разметка — что это такое? </a:t>
            </a:r>
            <a:r>
              <a:rPr lang="ru-RU" sz="1400" dirty="0">
                <a:latin typeface="Arial Black" panose="020B0A04020102020204" pitchFamily="34" charset="0"/>
                <a:cs typeface="Arial" panose="020B0604020202020204" pitchFamily="34" charset="0"/>
              </a:rPr>
              <a:t>Разметка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 — это правила поведения или указания к действию, представленные в виде специальных знаков. Например, дорожная разметка. Для того чтобы не было хаоса на дорогах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и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все знали, где и как можно ездить и ходить, на асфальте рисуют полосы разметки, а на обочинах устанавливают специальные дорожные знаки.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Так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если ты хочешь перейти дорогу, то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подходишь                 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к пешеходному переходу, который нарисован «зеброй» на асфальте, а водитель, видя такую разметку и знак пешеходного перехода, останавливается, чтобы пропустить тебя. Так происходит потому, что вам обоим понятен язык дорожной разметки, и вы, не сговариваясь, действуете по определённому правилу.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954937" y="2424188"/>
            <a:ext cx="2630504" cy="3400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Теперь рассмотрим передачу информации в компьютерной сети. Проще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быстрее всего по каналам связи передавать текстовую информацию, так как она легко кодируется, мало весит и, соответственно, быстро скачивается. Поэтому все веб-странички — это простые текстовые документы, в них на самом деле нет ни одного рисунка или видеоролика.</a:t>
            </a: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9046029" y="2424188"/>
            <a:ext cx="2294982" cy="3441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Как же так, удивишься ты, ведь тогда на веб-страничках был бы размещён только чёрно-белый текст, да ещё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и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одну длиннющую строку. Это не только скучно и не интересно, но и не удобно! Вот и возник вопрос: как бы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в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эту строку текста поместить информацию о том, как этот текст должен выглядеть?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86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-12412" y="0"/>
            <a:ext cx="1220441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5514" y="0"/>
            <a:ext cx="12215272" cy="6858000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08964" y="0"/>
            <a:ext cx="5791392" cy="6873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397432" y="1897065"/>
            <a:ext cx="433575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Визуально 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тегов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&lt;b&gt;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и 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или 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&lt;i&gt;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и 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altLang="ru-RU" sz="1700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выглядит 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одинаково, 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 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пользоваться, например, речевым браузером, то он «прочитает» 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эти 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фразы по-разному.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 также можно сделать подчёркнутым, делается 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это 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помощью тегов 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&lt;u&gt;&lt;/u&gt;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Стоит отметить, что люди сильно ассоциируют подчёркивание с гиперссылками, поэтому теги 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&lt;u&gt;&lt;/u&gt;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при оформлении текста практически не используют.</a:t>
            </a:r>
            <a:endParaRPr lang="ru-RU" alt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5158" y="2405241"/>
            <a:ext cx="5367416" cy="39630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28061" y="365125"/>
            <a:ext cx="549015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Рассмотрим пример:</a:t>
            </a:r>
            <a:b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&lt;b&gt;Физическая&lt;/b&gt; &lt;i&gt;разметка&lt;/i&gt;&lt;</a:t>
            </a:r>
            <a:r>
              <a:rPr lang="ru-RU" altLang="ru-RU" sz="1600" dirty="0" err="1">
                <a:solidFill>
                  <a:schemeClr val="bg1"/>
                </a:solidFill>
                <a:latin typeface="Arial Black" panose="020B0A04020102020204" pitchFamily="34" charset="0"/>
              </a:rPr>
              <a:t>br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&gt;</a:t>
            </a:r>
            <a:b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&lt;</a:t>
            </a:r>
            <a:r>
              <a:rPr lang="ru-RU" altLang="ru-RU" sz="1600" dirty="0" err="1">
                <a:solidFill>
                  <a:schemeClr val="bg1"/>
                </a:solidFill>
                <a:latin typeface="Arial Black" panose="020B0A04020102020204" pitchFamily="34" charset="0"/>
              </a:rPr>
              <a:t>strong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&gt;Логическая&lt;/</a:t>
            </a:r>
            <a:r>
              <a:rPr lang="ru-RU" altLang="ru-RU" sz="1600" dirty="0" err="1">
                <a:solidFill>
                  <a:schemeClr val="bg1"/>
                </a:solidFill>
                <a:latin typeface="Arial Black" panose="020B0A04020102020204" pitchFamily="34" charset="0"/>
              </a:rPr>
              <a:t>strong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&gt; &lt;</a:t>
            </a:r>
            <a:r>
              <a:rPr lang="ru-RU" altLang="ru-RU" sz="1600" dirty="0" err="1">
                <a:solidFill>
                  <a:schemeClr val="bg1"/>
                </a:solidFill>
                <a:latin typeface="Arial Black" panose="020B0A04020102020204" pitchFamily="34" charset="0"/>
              </a:rPr>
              <a:t>em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&gt;разметка&lt;/</a:t>
            </a:r>
            <a:r>
              <a:rPr lang="ru-RU" altLang="ru-RU" sz="1600" dirty="0" err="1">
                <a:solidFill>
                  <a:schemeClr val="bg1"/>
                </a:solidFill>
                <a:latin typeface="Arial Black" panose="020B0A04020102020204" pitchFamily="34" charset="0"/>
              </a:rPr>
              <a:t>em</a:t>
            </a: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&gt;</a:t>
            </a:r>
            <a:b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altLang="ru-RU" sz="1600" dirty="0">
                <a:solidFill>
                  <a:schemeClr val="bg1"/>
                </a:solidFill>
                <a:latin typeface="Arial Black" panose="020B0A04020102020204" pitchFamily="34" charset="0"/>
              </a:rPr>
              <a:t>В браузере этот HTML-код выглядит так:</a:t>
            </a:r>
            <a:r>
              <a:rPr lang="ru-RU" altLang="ru-RU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08365" y="2405240"/>
            <a:ext cx="738893" cy="3963053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Picture 2" descr="https://ucarecdn.com/184dad74-344d-4b7e-a9fc-d5cd8c1b83db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135" y="2596573"/>
            <a:ext cx="4860588" cy="358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60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-12412" y="0"/>
            <a:ext cx="1220441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4656" y="0"/>
            <a:ext cx="12204413" cy="6858000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2412" y="0"/>
            <a:ext cx="6182139" cy="68588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2684" y="835305"/>
            <a:ext cx="457178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Существует ещё пара специальных тегов для оформления текста. </a:t>
            </a:r>
            <a:endParaRPr lang="ru-RU" altLang="ru-RU" sz="1700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7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(верхний индекс) и 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(нижний индекс). Чтобы понять, для чего они нужны, предположим, что тебе нужно разместить на веб-странице какие-то математические выражения, например, решение квадратного уравнения: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7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&gt;x&lt;</a:t>
            </a:r>
            <a:r>
              <a:rPr lang="ru-RU" altLang="ru-RU" sz="17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&gt;2&lt;/</a:t>
            </a:r>
            <a:r>
              <a:rPr lang="ru-RU" altLang="ru-RU" sz="17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&gt;=16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x&lt;</a:t>
            </a:r>
            <a:r>
              <a:rPr lang="ru-RU" altLang="ru-RU" sz="17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&gt;1&lt;/</a:t>
            </a:r>
            <a:r>
              <a:rPr lang="ru-RU" altLang="ru-RU" sz="17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&gt;=4, x&lt;</a:t>
            </a:r>
            <a:r>
              <a:rPr lang="ru-RU" altLang="ru-RU" sz="17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&gt;2&lt;/</a:t>
            </a:r>
            <a:r>
              <a:rPr lang="ru-RU" altLang="ru-RU" sz="17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&gt;=-4&lt;/</a:t>
            </a:r>
            <a:r>
              <a:rPr lang="ru-RU" altLang="ru-RU" sz="17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7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Задача выполнена! Обрати внимание, 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в 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коде используется тег 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7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ru-RU" altLang="ru-RU" sz="1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и браузер отобразил его 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содержимое </a:t>
            </a:r>
            <a:r>
              <a:rPr lang="ru-RU" altLang="ru-RU" sz="1700" dirty="0" err="1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моноширинным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шрифтом. Подробнее 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этом </a:t>
            </a:r>
            <a:r>
              <a:rPr lang="ru-RU" altLang="ru-RU" sz="17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в </a:t>
            </a:r>
            <a:r>
              <a:rPr lang="ru-RU" altLang="ru-RU" sz="17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следующем шаге.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57800" y="982974"/>
            <a:ext cx="3285461" cy="5207854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https://ucarecdn.com/bab39f5d-8f84-4d4f-a2ee-0c01115082c7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391" y="1334035"/>
            <a:ext cx="6116791" cy="450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-12412" y="-4984"/>
            <a:ext cx="444730" cy="6862984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0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0" y="0"/>
            <a:ext cx="12204412" cy="6858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12204413" cy="6858000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97523" y="-1"/>
            <a:ext cx="7010401" cy="2359479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2186" y="313075"/>
            <a:ext cx="661307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Существуют теги, оформляющие текст </a:t>
            </a:r>
            <a:r>
              <a:rPr lang="ru-RU" altLang="ru-RU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моноширинным</a:t>
            </a:r>
            <a:r>
              <a:rPr lang="ru-RU" alt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шрифтом, который имитирует стиль печатной машинки (все символы </a:t>
            </a:r>
            <a:r>
              <a:rPr lang="ru-RU" alt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в </a:t>
            </a:r>
            <a:r>
              <a:rPr lang="ru-RU" alt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таком шрифте имеют одинаковую ширину). Это теги логической разметки &lt;</a:t>
            </a:r>
            <a:r>
              <a:rPr lang="ru-RU" altLang="ru-RU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kbd</a:t>
            </a:r>
            <a:r>
              <a:rPr lang="ru-RU" alt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kbd</a:t>
            </a:r>
            <a:r>
              <a:rPr lang="ru-RU" alt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&gt;, и они применяются для выделения текста, который нужно вводить с клавиатуры, или названия клавиш, </a:t>
            </a:r>
            <a:r>
              <a:rPr lang="ru-RU" alt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а </a:t>
            </a:r>
            <a:r>
              <a:rPr lang="ru-RU" alt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браузеры отображают содержимое этих тегов </a:t>
            </a:r>
            <a:r>
              <a:rPr lang="ru-RU" altLang="ru-RU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моноширинным</a:t>
            </a:r>
            <a:r>
              <a:rPr lang="ru-RU" alt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шрифтом.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97522" y="2359478"/>
            <a:ext cx="7010402" cy="3924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1" name="Picture 2" descr="https://ucarecdn.com/4e6ce0ef-dff1-45c1-b95e-c4d5acc8b884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647" y="2662810"/>
            <a:ext cx="6237218" cy="459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6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/>
          <a:stretch/>
        </p:blipFill>
        <p:spPr>
          <a:xfrm>
            <a:off x="0" y="46383"/>
            <a:ext cx="12192000" cy="681161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-12096"/>
            <a:ext cx="12192000" cy="6870095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42660" y="1583706"/>
            <a:ext cx="8062897" cy="45974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6207" y="-12095"/>
            <a:ext cx="12204413" cy="107645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355D8D3-2820-92BE-F640-36F492B2E862}"/>
              </a:ext>
            </a:extLst>
          </p:cNvPr>
          <p:cNvSpPr txBox="1"/>
          <p:nvPr/>
        </p:nvSpPr>
        <p:spPr>
          <a:xfrm>
            <a:off x="563650" y="172190"/>
            <a:ext cx="101887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Моноширинным</a:t>
            </a:r>
            <a:r>
              <a:rPr lang="ru-RU" alt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шрифтом также будет отображено содержимое тегов &lt;</a:t>
            </a:r>
            <a:r>
              <a:rPr lang="ru-RU" altLang="ru-RU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ru-RU" alt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ru-RU" alt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&gt;, но предназначены они не для этого.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8042" y="1858946"/>
            <a:ext cx="5460993" cy="270153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E484F5B-4202-E7A4-9F30-274836B9CE62}"/>
              </a:ext>
            </a:extLst>
          </p:cNvPr>
          <p:cNvSpPr txBox="1"/>
          <p:nvPr/>
        </p:nvSpPr>
        <p:spPr>
          <a:xfrm>
            <a:off x="820719" y="2022643"/>
            <a:ext cx="5248316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этих тегов заключается в том, что они полностью сохраняют форматирование заключённого </a:t>
            </a:r>
            <a:r>
              <a:rPr lang="ru-RU" altLang="ru-RU" sz="15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в </a:t>
            </a: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них текста. То есть можно произвести форматирование прямо в текстовом редакторе — установить отступы, «лишние» пробелы и переносы строк, причём без использования специальных тегов &lt;</a:t>
            </a:r>
            <a:r>
              <a:rPr lang="ru-RU" altLang="ru-RU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 и последовательностей &amp;</a:t>
            </a:r>
            <a:r>
              <a:rPr lang="ru-RU" altLang="ru-RU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nbsp</a:t>
            </a: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;, затем обрамить этот текст тегами &lt;</a:t>
            </a:r>
            <a:r>
              <a:rPr lang="ru-RU" altLang="ru-RU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&gt;, и он будет отображён браузером с сохранением всего установленного в редакторе форматирования.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33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666" y="4874079"/>
            <a:ext cx="4681363" cy="156754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E484F5B-4202-E7A4-9F30-274836B9CE62}"/>
              </a:ext>
            </a:extLst>
          </p:cNvPr>
          <p:cNvSpPr txBox="1"/>
          <p:nvPr/>
        </p:nvSpPr>
        <p:spPr>
          <a:xfrm>
            <a:off x="1098571" y="5012779"/>
            <a:ext cx="4387829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 как текст, заключённый в теги &lt;</a:t>
            </a:r>
            <a:r>
              <a:rPr lang="ru-RU" altLang="ru-RU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&gt;, выводится </a:t>
            </a:r>
            <a:r>
              <a:rPr lang="ru-RU" altLang="ru-RU" sz="15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моноширинным</a:t>
            </a:r>
            <a:r>
              <a:rPr lang="ru-RU" altLang="ru-RU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шрифтом, эти теги обычно используют для оформления листингов — примеров какого-нибудь программного кода. </a:t>
            </a:r>
          </a:p>
        </p:txBody>
      </p:sp>
      <p:pic>
        <p:nvPicPr>
          <p:cNvPr id="16" name="Picture 2" descr="https://ucarecdn.com/b046377b-d7f5-4664-abc7-56faa2684f2d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961" y="1858946"/>
            <a:ext cx="5323997" cy="392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32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0"/>
          <a:stretch/>
        </p:blipFill>
        <p:spPr>
          <a:xfrm>
            <a:off x="-1" y="0"/>
            <a:ext cx="12209805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7879"/>
            <a:ext cx="12204413" cy="6858000"/>
          </a:xfrm>
          <a:prstGeom prst="rect">
            <a:avLst/>
          </a:prstGeom>
          <a:solidFill>
            <a:srgbClr val="444444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7017" y="2976072"/>
            <a:ext cx="10970420" cy="760329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7017" y="2393337"/>
            <a:ext cx="10970420" cy="480492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2457" y="1548687"/>
            <a:ext cx="10970420" cy="742406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34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7017" y="3838645"/>
            <a:ext cx="10970420" cy="1033984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97017" y="4974873"/>
            <a:ext cx="10970420" cy="734859"/>
          </a:xfrm>
          <a:prstGeom prst="rect">
            <a:avLst/>
          </a:prstGeom>
          <a:solidFill>
            <a:schemeClr val="bg1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81445" y="1548687"/>
            <a:ext cx="10801564" cy="3987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семантической разметки фрагментов компьютерного кода в тексте служат теги 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9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9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9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Они также отображают текст </a:t>
            </a:r>
            <a:r>
              <a:rPr lang="ru-RU" altLang="ru-RU" sz="19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моноширинным</a:t>
            </a: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шрифтом.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Тегами 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9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9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выделяют в тексте имена переменных, текст отображается курсивом.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выделения результата, полученного в ходе выполнения программы, применяются теги 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9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9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9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 отображается </a:t>
            </a:r>
            <a:r>
              <a:rPr lang="ru-RU" altLang="ru-RU" sz="19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моноширинным</a:t>
            </a: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шрифтом.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 также имеет теги для оформления цитат и аббревиатур.</a:t>
            </a:r>
            <a:endParaRPr lang="ru-RU" alt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Например, парный тег 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9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blockquote</a:t>
            </a:r>
            <a:r>
              <a:rPr lang="ru-RU" altLang="ru-RU" sz="1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оформляет блочные цитаты внутри документа </a:t>
            </a:r>
            <a:r>
              <a:rPr lang="ru-RU" altLang="ru-RU" sz="19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(</a:t>
            </a: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абзац или несколько абзацев), выделяя их отступами и переносами строк</a:t>
            </a:r>
            <a:r>
              <a:rPr lang="ru-RU" altLang="ru-RU" sz="19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этого тега доступен атрибут </a:t>
            </a:r>
            <a:r>
              <a:rPr lang="ru-RU" altLang="ru-RU" sz="19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cite</a:t>
            </a:r>
            <a:r>
              <a:rPr lang="ru-RU" altLang="ru-RU" sz="19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 котором можно указать URL-адрес, указывающий на источник цитаты.</a:t>
            </a:r>
            <a:endParaRPr lang="ru-RU" alt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78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14"/>
          <a:stretch/>
        </p:blipFill>
        <p:spPr>
          <a:xfrm>
            <a:off x="5984981" y="1017794"/>
            <a:ext cx="6207019" cy="538200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6350794"/>
            <a:ext cx="12192000" cy="507206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1"/>
            <a:ext cx="12192000" cy="10668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609600" y="-128034"/>
            <a:ext cx="7312503" cy="1325563"/>
          </a:xfrm>
        </p:spPr>
        <p:txBody>
          <a:bodyPr>
            <a:normAutofit/>
          </a:bodyPr>
          <a:lstStyle/>
          <a:p>
            <a:r>
              <a:rPr lang="ru-RU" alt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HTML-атрибуты — это специальные слова, которые управляют поведением HTML-элемента.</a:t>
            </a:r>
            <a:endParaRPr lang="ru-RU" sz="2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609600" y="1597565"/>
            <a:ext cx="5119561" cy="4323955"/>
          </a:xfrm>
        </p:spPr>
        <p:txBody>
          <a:bodyPr>
            <a:normAutofit lnSpcReduction="1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Они добавляют дополнительную функциональность либо меняют поведение элемента по умолчанию. Атрибуты элемента записываются внутри начального тега элемента.</a:t>
            </a: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Атрибут обычно имеет имя и значение. Но некоторые атрибуты не требуют значения, потому что у них есть только одна опция. Они называются логическими атрибутами.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6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Таким образом, атрибуты в начальном теге могут быть указаны четырьмя различными способами:</a:t>
            </a:r>
            <a:endParaRPr lang="ru-RU" altLang="ru-RU" sz="16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просто имя атрибута, например, 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disabled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имя и значение атрибута без кавычек, например, 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autocapitalize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sentences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имя и значение атрибута в одинарных кавычках, например, 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='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checkbox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имя и значение атрибута в двойных кавычках, например, 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="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icon-link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ru-RU" altLang="ru-RU" sz="16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490687" y="6190828"/>
            <a:ext cx="805635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73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97345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0"/>
          <a:stretch/>
        </p:blipFill>
        <p:spPr>
          <a:xfrm>
            <a:off x="-1" y="0"/>
            <a:ext cx="12209805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" y="0"/>
            <a:ext cx="12209804" cy="6858000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7017" y="2192862"/>
            <a:ext cx="10970420" cy="1811307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2457" y="1337463"/>
            <a:ext cx="10970420" cy="753156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7017" y="4106412"/>
            <a:ext cx="10970420" cy="1505823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681445" y="1380907"/>
            <a:ext cx="10672355" cy="3987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выделения коротких цитат внутри текста используется парный тег 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&lt;q&gt;</a:t>
            </a:r>
            <a:r>
              <a:rPr lang="ru-RU" altLang="ru-RU" sz="18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 внутри этого тега заключается в кавычки. Для этого тега также доступен атрибут </a:t>
            </a:r>
            <a:r>
              <a:rPr lang="ru-RU" altLang="ru-RU" sz="18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cite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атрибута </a:t>
            </a:r>
            <a:r>
              <a:rPr lang="ru-RU" altLang="ru-RU" sz="18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cite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выглядит полезным, но, к сожалению, браузерам, программам чтения </a:t>
            </a:r>
            <a:r>
              <a:rPr lang="ru-RU" altLang="ru-RU" sz="18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с 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экрана и т.д. оно на самом деле мало чем помогает. Невозможно заставить браузер отображать содержимое этого атрибута без написания собственного решения с использованием </a:t>
            </a:r>
            <a:r>
              <a:rPr lang="ru-RU" altLang="ru-RU" sz="18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JavaScript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CSS. Поэтому если нужно, чтобы источник цитирования был доступен на странице, лучший способ его разметки — поместить название произведения или сноску на другой документ в теги 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cite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&gt;&lt;/</a:t>
            </a:r>
            <a:r>
              <a:rPr lang="ru-RU" altLang="ru-RU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cite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8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умолчанию браузер выделит содержимое этого элемента курсивом.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Другой довольно часто встречающийся в текстах элемент — это аббревиатура. Для выделения аббревиатуры используется парный тег 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abbr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8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Браузером содержимое этого тега обычно подчёркивается пунктирной линией. Расшифровка сокращения осуществляется с помощью атрибута </a:t>
            </a:r>
            <a:r>
              <a:rPr lang="ru-RU" altLang="ru-RU" sz="18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она появляется при наведении курсора мыши на текст, размеченный как аббревиатура.</a:t>
            </a:r>
            <a:endParaRPr lang="ru-RU" alt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41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01" b="5909"/>
          <a:stretch/>
        </p:blipFill>
        <p:spPr>
          <a:xfrm>
            <a:off x="0" y="-4982"/>
            <a:ext cx="12204412" cy="220043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-14153"/>
            <a:ext cx="12204412" cy="2218773"/>
          </a:xfrm>
          <a:prstGeom prst="rect">
            <a:avLst/>
          </a:prstGeom>
          <a:solidFill>
            <a:srgbClr val="404040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173206"/>
              </p:ext>
            </p:extLst>
          </p:nvPr>
        </p:nvGraphicFramePr>
        <p:xfrm>
          <a:off x="676507" y="2793252"/>
          <a:ext cx="11047142" cy="3493770"/>
        </p:xfrm>
        <a:graphic>
          <a:graphicData uri="http://schemas.openxmlformats.org/drawingml/2006/table">
            <a:tbl>
              <a:tblPr/>
              <a:tblGrid>
                <a:gridCol w="34246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246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977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/>
                      <a:r>
                        <a:rPr lang="ru-RU" b="1" dirty="0"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Тег</a:t>
                      </a:r>
                      <a:endParaRPr lang="ru-RU" dirty="0"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b="1"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Вид тега</a:t>
                      </a:r>
                      <a:endParaRPr lang="ru-RU"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b="1" dirty="0"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Действие/назначение</a:t>
                      </a:r>
                      <a:endParaRPr lang="ru-RU" dirty="0"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&lt;html&gt;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Указывает на принадлежность документа к языку HTML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&lt;head&gt;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Предназначен для хранения служебной информации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&lt;title&gt;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Задаёт название страницы, которое отображается в заголовке окна браузера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/>
                      <a:r>
                        <a:rPr lang="en-US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&lt;body&gt;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Содержит в себе наполнение страницы, то есть то, что отображается в браузере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54355" y="356569"/>
            <a:ext cx="9316266" cy="14773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Коротко о главном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anose="020B0604020202020204" pitchFamily="34" charset="0"/>
              </a:rPr>
              <a:t>Прежде чем вставлять текст на страницу, нужно задать структуру самой страницы.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Теги структуры (служебные теги)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anose="020B0604020202020204" pitchFamily="34" charset="0"/>
              </a:rPr>
              <a:t>Затем уже можно приступать к наполнению страницы текстом и его разметке.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-4983"/>
            <a:ext cx="400050" cy="6862984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80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97"/>
            <a:ext cx="12192000" cy="1064103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8680" y="226984"/>
            <a:ext cx="9811927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Затем уже можно приступать к наполнению страницы текстом и его разметке.</a:t>
            </a:r>
            <a:endParaRPr lang="ru-RU" altLang="ru-RU" dirty="0"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Теги разметки текста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732446"/>
              </p:ext>
            </p:extLst>
          </p:nvPr>
        </p:nvGraphicFramePr>
        <p:xfrm>
          <a:off x="586652" y="1278368"/>
          <a:ext cx="11096441" cy="5096334"/>
        </p:xfrm>
        <a:graphic>
          <a:graphicData uri="http://schemas.openxmlformats.org/drawingml/2006/table">
            <a:tbl>
              <a:tblPr/>
              <a:tblGrid>
                <a:gridCol w="21324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91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648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7146">
                <a:tc>
                  <a:txBody>
                    <a:bodyPr/>
                    <a:lstStyle/>
                    <a:p>
                      <a:pPr rtl="0"/>
                      <a:r>
                        <a:rPr lang="ru-RU" sz="1800" b="1" dirty="0"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Тег</a:t>
                      </a:r>
                      <a:endParaRPr lang="ru-RU" sz="1800" dirty="0"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Вид тега</a:t>
                      </a:r>
                      <a:endParaRPr lang="ru-RU" sz="1800"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dirty="0"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Действие</a:t>
                      </a:r>
                      <a:endParaRPr lang="ru-RU" sz="1800" dirty="0"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3310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&lt;p&gt;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Создаёт новый абзац.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9906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&lt;h1&gt;..&lt;h6&gt;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Создаёт заголовок (от первого до шестого уровня — отличаются размером).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23204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&lt;b&gt;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Задаёт полужирное начертание отрывка текста, не придавая </a:t>
                      </a: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акцент 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или важность выделенному.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4752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&lt;strong&gt;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Расставляет акценты в тексте, выделяя полужирным.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6194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&lt;i&gt;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Выделяет отрывок текста курсивом, не придавая ему дополнительный акцент.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9185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&lt;em&gt;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Выделяет важные фрагменты текста, отображая их курсивом.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1761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&lt;u&gt;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Выделяет отрывок текста подчёркиванием, без дополнительного акцента.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8463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&lt;sup&gt;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Задаёт надстрочное написание символов.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8463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&lt;sub&gt;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Задаёт подстрочное написание символов.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895367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&lt;pre&gt;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Выводит текст без форматирования, с сохранением пробелов </a:t>
                      </a: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   и 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переносов текста. Может быть использован для отображения компьютерного кода.</a:t>
                      </a:r>
                    </a:p>
                  </a:txBody>
                  <a:tcPr marL="3150" marR="3150" marT="3150" marB="315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38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5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697"/>
            <a:ext cx="12192000" cy="1064103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906" y="252853"/>
            <a:ext cx="10515600" cy="563789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ДОПОЛНИТЕЛЬНЫЕ ВОЗМОЖНОСТИ РАЗМЕТКИ</a:t>
            </a:r>
            <a:endParaRPr lang="ru-RU" sz="2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777771"/>
              </p:ext>
            </p:extLst>
          </p:nvPr>
        </p:nvGraphicFramePr>
        <p:xfrm>
          <a:off x="587830" y="1585950"/>
          <a:ext cx="11054442" cy="4583567"/>
        </p:xfrm>
        <a:graphic>
          <a:graphicData uri="http://schemas.openxmlformats.org/drawingml/2006/table">
            <a:tbl>
              <a:tblPr/>
              <a:tblGrid>
                <a:gridCol w="20555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418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1570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/>
                      <a:r>
                        <a:rPr lang="ru-RU" sz="1800" b="1" dirty="0"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Тег</a:t>
                      </a:r>
                      <a:endParaRPr lang="ru-RU" sz="1800" dirty="0"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Вид тега</a:t>
                      </a:r>
                      <a:endParaRPr lang="ru-RU" sz="1800"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b="1" dirty="0">
                          <a:effectLst/>
                          <a:latin typeface="Arial Black" panose="020B0A04020102020204" pitchFamily="34" charset="0"/>
                          <a:cs typeface="Arial" panose="020B0604020202020204" pitchFamily="34" charset="0"/>
                        </a:rPr>
                        <a:t>Действие</a:t>
                      </a:r>
                      <a:endParaRPr lang="ru-RU" sz="1800" dirty="0">
                        <a:effectLst/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9202">
                <a:tc>
                  <a:txBody>
                    <a:bodyPr/>
                    <a:lstStyle/>
                    <a:p>
                      <a:pPr rtl="0"/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</a:t>
                      </a:r>
                      <a:r>
                        <a:rPr lang="en-US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</a:t>
                      </a: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непарный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Принудительный переход на новую строку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1845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&lt;nobr&gt;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Запрет перехода на новую строку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9202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&lt;hr&gt;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непарный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Создаёт горизонтальную черту-разделитель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2972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&lt;abbr&gt;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Определяет текст как аббревиатуру. Поясняющий текст задаётся </a:t>
                      </a: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 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помощью атрибута </a:t>
                      </a:r>
                      <a:r>
                        <a:rPr lang="ru-RU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57686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&lt;blockquote&gt;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Оформляет блочные цитаты внутри документа (абзац или несколько абзацев), выделяя их отступами и переносами строк.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60329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&lt;q&gt;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Используется для выделения коротких цитат внутри текста, текст внутри этого тега заключается в кавычки.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38632">
                <a:tc>
                  <a:txBody>
                    <a:bodyPr/>
                    <a:lstStyle/>
                    <a:p>
                      <a:pPr rtl="0"/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&lt;cite&gt;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парный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Используется для указания источника цитирования. </a:t>
                      </a: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Содержимое 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отображается курсивом.</a:t>
                      </a:r>
                    </a:p>
                  </a:txBody>
                  <a:tcPr marL="4226" marR="4226" marT="4226" marB="422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65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" t="6451"/>
          <a:stretch/>
        </p:blipFill>
        <p:spPr>
          <a:xfrm>
            <a:off x="-9428" y="1"/>
            <a:ext cx="1220142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2413" y="1"/>
            <a:ext cx="12204413" cy="6858000"/>
          </a:xfrm>
          <a:prstGeom prst="rect">
            <a:avLst/>
          </a:prstGeom>
          <a:solidFill>
            <a:srgbClr val="33CCFF">
              <a:alpha val="7764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02877" y="1390474"/>
            <a:ext cx="6314803" cy="396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11366" y="1908260"/>
            <a:ext cx="3912925" cy="2866752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E484F5B-4202-E7A4-9F30-274836B9CE62}"/>
              </a:ext>
            </a:extLst>
          </p:cNvPr>
          <p:cNvSpPr txBox="1"/>
          <p:nvPr/>
        </p:nvSpPr>
        <p:spPr>
          <a:xfrm>
            <a:off x="2392504" y="2089869"/>
            <a:ext cx="350762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 достаточно прост: нужно разметить документ, то есть специальными знаками указать, каким образом разбить текст на строки и абзацы, какой фрагмент текста должен быть выделен специальным цветом или шрифтом, в каком месте страницы нужно вставить рисунок или видео.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128" y="3079516"/>
            <a:ext cx="3912925" cy="2889201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E484F5B-4202-E7A4-9F30-274836B9CE62}"/>
              </a:ext>
            </a:extLst>
          </p:cNvPr>
          <p:cNvSpPr txBox="1"/>
          <p:nvPr/>
        </p:nvSpPr>
        <p:spPr>
          <a:xfrm>
            <a:off x="7157785" y="3240387"/>
            <a:ext cx="349522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Итак, решение было придумано, но нужно было сначала создать специальный язык разметки, а затем программу, которая бы 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его </a:t>
            </a: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понимала и могла отображать страницы в соответствии с этой разметкой. С такой программой мы уже знакомы, это браузер. 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А </a:t>
            </a: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вот о языке гипертекстовой разметки сейчас и поговорим.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12120" y="2350702"/>
            <a:ext cx="821717" cy="132343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41190" y="4239920"/>
            <a:ext cx="821717" cy="132343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6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48"/>
          <a:stretch/>
        </p:blipFill>
        <p:spPr>
          <a:xfrm>
            <a:off x="-43741" y="0"/>
            <a:ext cx="1224747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43740" y="0"/>
            <a:ext cx="12248154" cy="6858000"/>
          </a:xfrm>
          <a:prstGeom prst="rect">
            <a:avLst/>
          </a:prstGeom>
          <a:solidFill>
            <a:srgbClr val="404040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78075" y="2229348"/>
            <a:ext cx="7359399" cy="2748133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78075" y="3126360"/>
            <a:ext cx="73593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ПРАКТИЧЕСКОЕ ЗАДАНИЕ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 ТЕМЕ 1.2</a:t>
            </a:r>
            <a:endParaRPr lang="ru-RU" altLang="ru-RU" sz="25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92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0" y="0"/>
            <a:ext cx="1220441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204413" cy="6858000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065921"/>
            <a:ext cx="6182139" cy="5792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" y="0"/>
            <a:ext cx="12204413" cy="1387929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355D8D3-2820-92BE-F640-36F492B2E862}"/>
              </a:ext>
            </a:extLst>
          </p:cNvPr>
          <p:cNvSpPr txBox="1"/>
          <p:nvPr/>
        </p:nvSpPr>
        <p:spPr>
          <a:xfrm>
            <a:off x="563649" y="334693"/>
            <a:ext cx="112255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Создай </a:t>
            </a:r>
            <a:r>
              <a:rPr lang="ru-RU" sz="2000" dirty="0" err="1">
                <a:solidFill>
                  <a:schemeClr val="bg1"/>
                </a:solidFill>
                <a:latin typeface="Arial Black" panose="020B0A04020102020204" pitchFamily="34" charset="0"/>
              </a:rPr>
              <a:t>html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-документ на основе текстового файла </a:t>
            </a:r>
            <a:r>
              <a:rPr lang="ru-RU" sz="2000" dirty="0" err="1">
                <a:solidFill>
                  <a:schemeClr val="bg1"/>
                </a:solidFill>
                <a:latin typeface="Arial Black" panose="020B0A04020102020204" pitchFamily="34" charset="0"/>
                <a:hlinkClick r:id="rId3"/>
              </a:rPr>
              <a:t>index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. Разметь текст так, чтобы в браузере страница выглядела следующим образом:</a:t>
            </a:r>
            <a:endParaRPr lang="ru-RU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3649" y="2414804"/>
            <a:ext cx="449820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Обрати внимание, что при наведении мыши на аббревиатуру HTML в начале страницы должна всплывать расшифровка этой аббревиатуры.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цитирование необходимо оформить с применением соответствующих тегов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качестве ответа отправь полученный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-файл. Текстовое поле ответа предназначено лишь для комментариев к сдаваемой работе, а не для вставки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него HTML-кода!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41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 descr="https://ucarecdn.com/8032c1b2-f8a5-499e-a070-269af8f06629/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9"/>
          <a:stretch/>
        </p:blipFill>
        <p:spPr bwMode="auto">
          <a:xfrm>
            <a:off x="5315264" y="1387929"/>
            <a:ext cx="5435197" cy="547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98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9"/>
          <a:stretch/>
        </p:blipFill>
        <p:spPr>
          <a:xfrm>
            <a:off x="0" y="0"/>
            <a:ext cx="1220441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12204413" cy="6858000"/>
          </a:xfrm>
          <a:prstGeom prst="rect">
            <a:avLst/>
          </a:prstGeom>
          <a:solidFill>
            <a:srgbClr val="5BD4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78075" y="2229348"/>
            <a:ext cx="7359399" cy="2748133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78075" y="3054428"/>
            <a:ext cx="735939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5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СПАСИБО ЗА ВНИМАНИЕ!</a:t>
            </a:r>
            <a:br>
              <a:rPr lang="ru-RU" sz="2500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ru-RU" sz="25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ДО ВСТРЕЧИ НА СЛЕДУЮЩЕМ </a:t>
            </a:r>
            <a:endParaRPr lang="en-US" sz="25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5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ЗАНЯТИИ.</a:t>
            </a:r>
            <a:endParaRPr lang="ru-RU" altLang="ru-RU" sz="2500" dirty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5BD4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87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7082805" y="5855028"/>
            <a:ext cx="4650377" cy="76944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Roboto"/>
              </a:rPr>
              <a:t> 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Roboto"/>
              </a:rPr>
              <a:t>Это 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Roboto"/>
              </a:rPr>
              <a:t>моя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Roboto"/>
              </a:rPr>
              <a:t> страничка!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01" b="5909"/>
          <a:stretch/>
        </p:blipFill>
        <p:spPr>
          <a:xfrm>
            <a:off x="0" y="1887180"/>
            <a:ext cx="12204412" cy="220043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" y="1887178"/>
            <a:ext cx="12191999" cy="2200431"/>
          </a:xfrm>
          <a:prstGeom prst="rect">
            <a:avLst/>
          </a:prstGeom>
          <a:solidFill>
            <a:srgbClr val="444444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798156" y="-4984"/>
            <a:ext cx="400050" cy="6862986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4087609"/>
            <a:ext cx="11798155" cy="2770392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831055" y="374948"/>
            <a:ext cx="10515600" cy="1325563"/>
          </a:xfrm>
        </p:spPr>
        <p:txBody>
          <a:bodyPr>
            <a:noAutofit/>
          </a:bodyPr>
          <a:lstStyle/>
          <a:p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 (</a:t>
            </a:r>
            <a:r>
              <a:rPr lang="ru-RU" altLang="ru-RU" sz="18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HyperText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8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Markup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8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или язык гипертекстовой разметки был изобретён в 1989 году Тимом </a:t>
            </a:r>
            <a:r>
              <a:rPr lang="ru-RU" altLang="ru-RU" sz="18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Бернерсом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-Ли. В основу языка легла идея специальными ключевыми словами обозначать, как браузеру следует отображать текст, в какое место вставить графику или мультимедиа.</a:t>
            </a:r>
            <a:endParaRPr lang="en-US" altLang="ru-RU" sz="1800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Объект 2"/>
          <p:cNvSpPr>
            <a:spLocks noGrp="1"/>
          </p:cNvSpPr>
          <p:nvPr>
            <p:ph idx="1"/>
          </p:nvPr>
        </p:nvSpPr>
        <p:spPr>
          <a:xfrm>
            <a:off x="831055" y="4418104"/>
            <a:ext cx="3429860" cy="13218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того чтобы эти ключевые слова можно было отличить от основного текста, их записывают в угловых скобках</a:t>
            </a:r>
            <a:r>
              <a:rPr lang="en-US" altLang="ru-RU" sz="25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4500" dirty="0">
                <a:solidFill>
                  <a:srgbClr val="0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sz="45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 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altLang="ru-RU" sz="4500" dirty="0">
                <a:solidFill>
                  <a:srgbClr val="222222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 </a:t>
            </a:r>
            <a:r>
              <a:rPr lang="ru-RU" altLang="ru-RU" sz="4500" dirty="0">
                <a:solidFill>
                  <a:srgbClr val="0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483008" y="6190828"/>
            <a:ext cx="50879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-4984"/>
            <a:ext cx="400050" cy="6862984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889291" y="440938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Например, ты пишешь:</a:t>
            </a:r>
            <a:r>
              <a:rPr lang="en-US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ru-RU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dirty="0">
                <a:solidFill>
                  <a:srgbClr val="33C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&lt;картинка из файла my.gif&gt;Это &lt;полужирный текст&gt;моя&lt;конец полужирного текста&gt; страничка!</a:t>
            </a:r>
          </a:p>
          <a:p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программа, которая понимает твои ключевые слова, отображает этот текст вот так: </a:t>
            </a:r>
          </a:p>
          <a:p>
            <a:endParaRPr lang="en-US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" descr="https://ucarecdn.com/ccbb2790-2bc0-4b5f-b15b-76a0827ad606/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398" y="5997458"/>
            <a:ext cx="513395" cy="5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59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8" r="26933"/>
          <a:stretch/>
        </p:blipFill>
        <p:spPr>
          <a:xfrm>
            <a:off x="0" y="0"/>
            <a:ext cx="643850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915766" y="1305341"/>
            <a:ext cx="456724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Причём вместо текстового блока </a:t>
            </a:r>
            <a:endParaRPr lang="en-US" alt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dirty="0">
                <a:latin typeface="Arial Black" panose="020B0A04020102020204" pitchFamily="34" charset="0"/>
                <a:cs typeface="Arial" panose="020B0604020202020204" pitchFamily="34" charset="0"/>
              </a:rPr>
              <a:t>картинка из файла my.gif&gt; </a:t>
            </a:r>
            <a:endParaRPr lang="en-US" altLang="ru-RU" dirty="0" smtClean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программа </a:t>
            </a:r>
            <a:r>
              <a:rPr lang="ru-RU" altLang="ru-RU" dirty="0">
                <a:latin typeface="Arial" panose="020B0604020202020204" pitchFamily="34" charset="0"/>
                <a:cs typeface="Arial" panose="020B0604020202020204" pitchFamily="34" charset="0"/>
              </a:rPr>
              <a:t>подгружает и отображает картинку из указанного файла. Здорово, правда? </a:t>
            </a:r>
          </a:p>
          <a:p>
            <a:endParaRPr lang="ru-RU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 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каждый будет придумывать 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и 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писать свои ключевые слова, то как 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же 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научить браузеры понимать их? Нужен единый язык — единые правила, которые будут известны всем. Таким языком стал HTML, а ключевые слова 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в 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этом языке называются тегами (от англ. </a:t>
            </a:r>
            <a:r>
              <a:rPr lang="ru-RU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С помощью тегов и производится разметка страницы.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350794"/>
            <a:ext cx="12192000" cy="50720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-4983"/>
            <a:ext cx="400050" cy="6862984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250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82"/>
          <a:stretch/>
        </p:blipFill>
        <p:spPr>
          <a:xfrm>
            <a:off x="-13170" y="0"/>
            <a:ext cx="12205171" cy="6889002"/>
          </a:xfrm>
        </p:spPr>
      </p:pic>
      <p:sp>
        <p:nvSpPr>
          <p:cNvPr id="4" name="Rectangle: Rounded Corners 18">
            <a:extLst>
              <a:ext uri="{FF2B5EF4-FFF2-40B4-BE49-F238E27FC236}">
                <a16:creationId xmlns:a16="http://schemas.microsoft.com/office/drawing/2014/main" xmlns="" id="{4751248D-4E49-48D4-A09F-C64D64192B4B}"/>
              </a:ext>
            </a:extLst>
          </p:cNvPr>
          <p:cNvSpPr/>
          <p:nvPr/>
        </p:nvSpPr>
        <p:spPr>
          <a:xfrm>
            <a:off x="3604839" y="4870043"/>
            <a:ext cx="5760720" cy="6241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reeform 7"/>
          <p:cNvSpPr/>
          <p:nvPr/>
        </p:nvSpPr>
        <p:spPr>
          <a:xfrm>
            <a:off x="838200" y="834887"/>
            <a:ext cx="10515999" cy="5221356"/>
          </a:xfrm>
          <a:custGeom>
            <a:avLst/>
            <a:gdLst/>
            <a:ahLst/>
            <a:cxnLst/>
            <a:rect l="l" t="t" r="r" b="b"/>
            <a:pathLst>
              <a:path w="4274726" h="2167467">
                <a:moveTo>
                  <a:pt x="0" y="0"/>
                </a:moveTo>
                <a:lnTo>
                  <a:pt x="4274726" y="0"/>
                </a:lnTo>
                <a:lnTo>
                  <a:pt x="4274726" y="2167467"/>
                </a:lnTo>
                <a:lnTo>
                  <a:pt x="0" y="2167467"/>
                </a:lnTo>
                <a:close/>
              </a:path>
            </a:pathLst>
          </a:custGeom>
          <a:solidFill>
            <a:srgbClr val="33CCFF">
              <a:alpha val="91000"/>
            </a:srgbClr>
          </a:solidFill>
          <a:ln w="28575">
            <a:noFill/>
          </a:ln>
        </p:spPr>
      </p:sp>
      <p:sp>
        <p:nvSpPr>
          <p:cNvPr id="7" name="TextBox 9"/>
          <p:cNvSpPr txBox="1"/>
          <p:nvPr/>
        </p:nvSpPr>
        <p:spPr>
          <a:xfrm>
            <a:off x="1527377" y="2630212"/>
            <a:ext cx="9304021" cy="27084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ru-RU" sz="2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в тексте необходимо оформить какой-то отдельный фрагмент, как в нашем примере, то применяются парные теги, их всегда два: открывающий или начальный тег указывает, где начинается соответствующее оформление, а закрывающий или конечный тег — где это оформление заканчивается. Причём конечный тег отличается от начального только тем, что перед его именем ставится знак / (слеш). В начальном теге также могут быть указаны некоторые атрибуты, в конечном теге атрибуты никогда не указываются.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83616" y="1375901"/>
            <a:ext cx="4424766" cy="784549"/>
          </a:xfrm>
          <a:prstGeom prst="rect">
            <a:avLst/>
          </a:prstGeom>
          <a:solidFill>
            <a:schemeClr val="bg1"/>
          </a:solidFill>
          <a:ln w="28575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099116" y="1479171"/>
            <a:ext cx="10515600" cy="653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СЛЕШ</a:t>
            </a: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483009" y="6190828"/>
            <a:ext cx="500346" cy="332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8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01" b="5909"/>
          <a:stretch/>
        </p:blipFill>
        <p:spPr>
          <a:xfrm>
            <a:off x="0" y="2342340"/>
            <a:ext cx="12204412" cy="220043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" y="2342338"/>
            <a:ext cx="11983354" cy="2200431"/>
          </a:xfrm>
          <a:prstGeom prst="rect">
            <a:avLst/>
          </a:prstGeom>
          <a:solidFill>
            <a:srgbClr val="33CCFF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798156" y="-4984"/>
            <a:ext cx="400050" cy="686298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4274279"/>
            <a:ext cx="12192000" cy="2583722"/>
          </a:xfrm>
          <a:prstGeom prst="rect">
            <a:avLst/>
          </a:prstGeom>
          <a:solidFill>
            <a:srgbClr val="444444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31055" y="70787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Есть также непарные теги, например, для указания места, в котором должна появиться картинка. Подробнее мы рассмотрим теги языка HTML чуть позже, а сейчас запишем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в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виде HTML-кода приведённый выше пример:</a:t>
            </a: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831054" y="5039447"/>
            <a:ext cx="10515601" cy="132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В таком виде эту запись поймёт любой браузер. Таким образом, получая простую текстовую информацию, браузер по определённым правилам отображает нам красочные мультимедийные веб-странички!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1483008" y="6190828"/>
            <a:ext cx="50879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-4983"/>
            <a:ext cx="400050" cy="686298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098206" y="3191268"/>
            <a:ext cx="1013854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&lt;</a:t>
            </a:r>
            <a:r>
              <a:rPr lang="en-US" sz="3000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img</a:t>
            </a:r>
            <a:r>
              <a:rPr lang="en-US" sz="3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src</a:t>
            </a:r>
            <a:r>
              <a:rPr lang="en-US" sz="3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="my.gif"&gt; </a:t>
            </a:r>
            <a:r>
              <a:rPr lang="ru-RU" sz="3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Это &lt;</a:t>
            </a:r>
            <a:r>
              <a:rPr lang="en-US" sz="3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b&gt;</a:t>
            </a:r>
            <a:r>
              <a:rPr lang="ru-RU" sz="3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моя&lt;/</a:t>
            </a:r>
            <a:r>
              <a:rPr lang="en-US" sz="3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b&gt; </a:t>
            </a:r>
            <a:r>
              <a:rPr lang="ru-RU" sz="3000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страничка!</a:t>
            </a:r>
          </a:p>
        </p:txBody>
      </p:sp>
    </p:spTree>
    <p:extLst>
      <p:ext uri="{BB962C8B-B14F-4D97-AF65-F5344CB8AC3E}">
        <p14:creationId xmlns:p14="http://schemas.microsoft.com/office/powerpoint/2010/main" val="99470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08;p37"/>
          <p:cNvPicPr preferRelativeResize="0"/>
          <p:nvPr/>
        </p:nvPicPr>
        <p:blipFill rotWithShape="1">
          <a:blip r:embed="rId2">
            <a:alphaModFix/>
          </a:blip>
          <a:srcRect l="1432" t="1940" b="6961"/>
          <a:stretch/>
        </p:blipFill>
        <p:spPr>
          <a:xfrm>
            <a:off x="6131442" y="1779181"/>
            <a:ext cx="5537934" cy="315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44444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056754"/>
            <a:ext cx="5640341" cy="5801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45395" y="1565354"/>
            <a:ext cx="5714990" cy="4777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697"/>
            <a:ext cx="12192000" cy="1064103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635409" y="63432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1600" dirty="0">
              <a:solidFill>
                <a:schemeClr val="bg1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83009" y="6088585"/>
            <a:ext cx="500346" cy="545478"/>
          </a:xfrm>
          <a:prstGeom prst="rect">
            <a:avLst/>
          </a:prstGeom>
          <a:solidFill>
            <a:srgbClr val="444444"/>
          </a:solidFill>
          <a:ln w="2857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1483009" y="6190828"/>
            <a:ext cx="500346" cy="340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1000"/>
              </a:lnSpc>
              <a:spcAft>
                <a:spcPts val="800"/>
              </a:spcAft>
            </a:pPr>
            <a:r>
              <a:rPr lang="ru-RU" sz="1600" dirty="0">
                <a:solidFill>
                  <a:schemeClr val="bg1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4402318"/>
            <a:ext cx="5640341" cy="24556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45083" y="1760280"/>
            <a:ext cx="430536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Что такое HTML-документ? По сути это обычный текстовый документ, который несёт в себе информацию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том, как должна быть размечена веб-страничка. Для того чтобы браузер понял, что это не просто текст, а инструкция для него, такому файлу присваивают расширение .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Каждый HTML-документ состоит </a:t>
            </a:r>
            <a:r>
              <a:rPr lang="ru-RU" altLang="ru-RU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из 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двух разделов: заголовка — </a:t>
            </a:r>
            <a:r>
              <a:rPr lang="ru-RU" altLang="ru-RU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содержимое элемента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altLang="ru-RU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 содержательной части — содержимое 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altLang="ru-RU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altLang="ru-RU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ru-RU" sz="1600" dirty="0"/>
          </a:p>
        </p:txBody>
      </p:sp>
      <p:pic>
        <p:nvPicPr>
          <p:cNvPr id="18" name="Picture 3" descr="https://ucarecdn.com/f29fc7f7-3f01-4190-a90f-a77cb26239e9/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56" y="1905642"/>
            <a:ext cx="4363733" cy="428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5059094" y="1565354"/>
            <a:ext cx="581247" cy="4777874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4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1975</Words>
  <Application>Microsoft Office PowerPoint</Application>
  <PresentationFormat>Широкоэкранный</PresentationFormat>
  <Paragraphs>393</Paragraphs>
  <Slides>42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50" baseType="lpstr">
      <vt:lpstr>맑은 고딕</vt:lpstr>
      <vt:lpstr>Arial</vt:lpstr>
      <vt:lpstr>Arial Black</vt:lpstr>
      <vt:lpstr>Calibri</vt:lpstr>
      <vt:lpstr>Calibri Light</vt:lpstr>
      <vt:lpstr>Roboto</vt:lpstr>
      <vt:lpstr>Times New Roman</vt:lpstr>
      <vt:lpstr>Тема Office</vt:lpstr>
      <vt:lpstr>Презентация PowerPoint</vt:lpstr>
      <vt:lpstr>Презентация PowerPoint</vt:lpstr>
      <vt:lpstr>HTML — это язык гипертекстовой разметки</vt:lpstr>
      <vt:lpstr>Презентация PowerPoint</vt:lpstr>
      <vt:lpstr>HTML (HyperText Markup Language) или язык гипертекстовой разметки был изобретён в 1989 году Тимом Бернерсом-Ли. В основу языка легла идея специальными ключевыми словами обозначать, как браузеру следует отображать текст, в какое место вставить графику или мультимедиа.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МЕТА-ТЕГИ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HTML-атрибуты — это специальные слова, которые управляют поведением HTML-элемента.</vt:lpstr>
      <vt:lpstr>Презентация PowerPoint</vt:lpstr>
      <vt:lpstr>Презентация PowerPoint</vt:lpstr>
      <vt:lpstr>Презентация PowerPoint</vt:lpstr>
      <vt:lpstr>ДОПОЛНИТЕЛЬНЫЕ ВОЗМОЖНОСТИ РАЗМЕТКИ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курса «Веб-мастер»</dc:title>
  <dc:creator>Барбашова Мария Андреевна</dc:creator>
  <cp:lastModifiedBy>Барбашова Мария Андреевна</cp:lastModifiedBy>
  <cp:revision>49</cp:revision>
  <dcterms:created xsi:type="dcterms:W3CDTF">2022-10-11T05:19:40Z</dcterms:created>
  <dcterms:modified xsi:type="dcterms:W3CDTF">2022-10-19T07:10:31Z</dcterms:modified>
</cp:coreProperties>
</file>