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1" r:id="rId3"/>
  </p:sldMasterIdLst>
  <p:notesMasterIdLst>
    <p:notesMasterId r:id="rId22"/>
  </p:notesMasterIdLst>
  <p:sldIdLst>
    <p:sldId id="287" r:id="rId4"/>
    <p:sldId id="285" r:id="rId5"/>
    <p:sldId id="286" r:id="rId6"/>
    <p:sldId id="265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272" r:id="rId16"/>
    <p:sldId id="282" r:id="rId17"/>
    <p:sldId id="273" r:id="rId18"/>
    <p:sldId id="279" r:id="rId19"/>
    <p:sldId id="259" r:id="rId20"/>
    <p:sldId id="27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B7DBFF"/>
    <a:srgbClr val="8989FF"/>
    <a:srgbClr val="000000"/>
    <a:srgbClr val="E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9742AB8-3EB8-4232-AC4A-BBE52E89AE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2495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08B667D-2BFB-4CB5-96DE-9729DC489542}" type="slidenum">
              <a:rPr lang="ru-RU" altLang="ru-RU" smtClean="0"/>
              <a:pPr eaLnBrk="1" hangingPunct="1"/>
              <a:t>18</a:t>
            </a:fld>
            <a:endParaRPr lang="ru-RU" altLang="ru-RU" smtClean="0"/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F27BD-7BCA-43C1-8182-9B6FDA5EC9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04262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D2A8C-AA2A-4166-A9C6-DFEE89F18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69058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623A4-9D46-4890-9FAC-879CAFF60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58095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5036D-358E-4521-8283-068B13880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38676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20E91-4DDA-4757-B80A-BC27722F1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09318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1995A-A86A-4DA5-811B-7BB2B37567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81768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BBC33-8D6E-4E06-A316-33F9C5C385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344735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984E6-37A1-4D5B-9523-6E1249CB8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72931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C7530-4A24-4ACA-9325-38DF1625E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73114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75D76-BBC2-4316-95B1-CEDC0B8E3F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36420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5BE1D-3312-4A0D-A4E5-2A869C8CA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123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21C69-2793-4995-BAD2-5D391E444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97167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77EF7-5E62-44B7-80B3-0473F725A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55957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C1B82-7DFB-47D2-B457-997898750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77007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795D7-70A3-4BC4-888C-14F6241CEA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06433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FC4DA-B907-4265-94DD-5B78C98A2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787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17FC6-ED6F-4BA3-945A-3EE17233E4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925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F6903-960D-444F-B313-6514A1F7B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7275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8127D-272B-46CC-BC00-FC98570D9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5689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D08D0-2697-4328-A5EB-6A070D6F6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2990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8BEA0-65D1-4EA7-B5A8-6BA042F0D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5126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495FF-AF90-412E-8A22-BC6B840E3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702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8894A-2DD6-4900-9E47-47BD8E7FEC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7455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E2422-0F05-4364-B74A-CAF1BA4EE1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7386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0F9D0-CFB0-4726-841D-6C0807AEEB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3818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5E4D2-86E8-489F-B773-5E87D3820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3613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247FE-5B1A-4B17-814E-054986A3E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481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9443B-7C55-4E6F-A56C-36631EE54E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75765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BDA34-69F5-422A-B3FD-46D33DA6E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64862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66EEB-B368-4588-B187-09DB4342A0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11732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361A2-BDAC-4B0B-9039-300CB2C8D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29293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D90AA-EE8B-4192-AC59-408037D46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3476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6A7E6-1F31-4A48-8D84-096F3D23A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61994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2D6F2D54-EDDA-4ECD-B39E-6BADA433D0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7A3CFE-1FF4-4B38-9E16-34C9FFFA3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/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05CA9A1-02BB-47EA-8B73-25403CC0E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file:///G:\&#1058;&#1088;&#1086;&#1077;%20&#1080;&#1079;%20&#1055;&#1086;&#1089;&#1090;&#1086;&#1082;&#1074;&#1072;&#1096;&#1080;&#1085;&#1086;\07.mp3" TargetMode="External"/><Relationship Id="rId1" Type="http://schemas.microsoft.com/office/2007/relationships/media" Target="file:///G:\&#1058;&#1088;&#1086;&#1077;%20&#1080;&#1079;%20&#1055;&#1086;&#1089;&#1090;&#1086;&#1082;&#1074;&#1072;&#1096;&#1080;&#1085;&#1086;\07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file:///G:\&#1058;&#1088;&#1086;&#1077;%20&#1080;&#1079;%20&#1055;&#1086;&#1089;&#1090;&#1086;&#1082;&#1074;&#1072;&#1096;&#1080;&#1085;&#1086;\07.mp3" TargetMode="External"/><Relationship Id="rId1" Type="http://schemas.microsoft.com/office/2007/relationships/media" Target="file:///G:\&#1058;&#1088;&#1086;&#1077;%20&#1080;&#1079;%20&#1055;&#1086;&#1089;&#1090;&#1086;&#1082;&#1074;&#1072;&#1096;&#1080;&#1085;&#1086;\07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8.gif"/><Relationship Id="rId2" Type="http://schemas.openxmlformats.org/officeDocument/2006/relationships/audio" Target="file:///G:\&#1058;&#1088;&#1086;&#1077;%20&#1080;&#1079;%20&#1055;&#1086;&#1089;&#1090;&#1086;&#1082;&#1074;&#1072;&#1096;&#1080;&#1085;&#1086;\07.mp3" TargetMode="External"/><Relationship Id="rId1" Type="http://schemas.microsoft.com/office/2007/relationships/media" Target="file:///G:\&#1058;&#1088;&#1086;&#1077;%20&#1080;&#1079;%20&#1055;&#1086;&#1089;&#1090;&#1086;&#1082;&#1074;&#1072;&#1096;&#1080;&#1085;&#1086;\07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file:///G:\&#1058;&#1088;&#1086;&#1077;%20&#1080;&#1079;%20&#1055;&#1086;&#1089;&#1090;&#1086;&#1082;&#1074;&#1072;&#1096;&#1080;&#1085;&#1086;\07.mp3" TargetMode="External"/><Relationship Id="rId1" Type="http://schemas.microsoft.com/office/2007/relationships/media" Target="file:///G:\&#1058;&#1088;&#1086;&#1077;%20&#1080;&#1079;%20&#1055;&#1086;&#1089;&#1090;&#1086;&#1082;&#1074;&#1072;&#1096;&#1080;&#1085;&#1086;\07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file:///G:\&#1058;&#1088;&#1086;&#1077;%20&#1080;&#1079;%20&#1055;&#1086;&#1089;&#1090;&#1086;&#1082;&#1074;&#1072;&#1096;&#1080;&#1085;&#1086;\07.mp3" TargetMode="External"/><Relationship Id="rId1" Type="http://schemas.microsoft.com/office/2007/relationships/media" Target="file:///G:\&#1058;&#1088;&#1086;&#1077;%20&#1080;&#1079;%20&#1055;&#1086;&#1089;&#1090;&#1086;&#1082;&#1074;&#1072;&#1096;&#1080;&#1085;&#1086;\07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file:///G:\&#1058;&#1088;&#1086;&#1077;%20&#1080;&#1079;%20&#1055;&#1086;&#1089;&#1090;&#1086;&#1082;&#1074;&#1072;&#1096;&#1080;&#1085;&#1086;\07.mp3" TargetMode="External"/><Relationship Id="rId1" Type="http://schemas.microsoft.com/office/2007/relationships/media" Target="file:///G:\&#1058;&#1088;&#1086;&#1077;%20&#1080;&#1079;%20&#1055;&#1086;&#1089;&#1090;&#1086;&#1082;&#1074;&#1072;&#1096;&#1080;&#1085;&#1086;\07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file:///G:\&#1058;&#1088;&#1086;&#1077;%20&#1080;&#1079;%20&#1055;&#1086;&#1089;&#1090;&#1086;&#1082;&#1074;&#1072;&#1096;&#1080;&#1085;&#1086;\07.mp3" TargetMode="External"/><Relationship Id="rId1" Type="http://schemas.microsoft.com/office/2007/relationships/media" Target="file:///G:\&#1058;&#1088;&#1086;&#1077;%20&#1080;&#1079;%20&#1055;&#1086;&#1089;&#1090;&#1086;&#1082;&#1074;&#1072;&#1096;&#1080;&#1085;&#1086;\07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file:///G:\&#1058;&#1088;&#1086;&#1077;%20&#1080;&#1079;%20&#1055;&#1086;&#1089;&#1090;&#1086;&#1082;&#1074;&#1072;&#1096;&#1080;&#1085;&#1086;\07.mp3" TargetMode="External"/><Relationship Id="rId1" Type="http://schemas.microsoft.com/office/2007/relationships/media" Target="file:///G:\&#1058;&#1088;&#1086;&#1077;%20&#1080;&#1079;%20&#1055;&#1086;&#1089;&#1090;&#1086;&#1082;&#1074;&#1072;&#1096;&#1080;&#1085;&#1086;\07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file:///G:\&#1058;&#1088;&#1086;&#1077;%20&#1080;&#1079;%20&#1055;&#1086;&#1089;&#1090;&#1086;&#1082;&#1074;&#1072;&#1096;&#1080;&#1085;&#1086;\07.mp3" TargetMode="External"/><Relationship Id="rId1" Type="http://schemas.microsoft.com/office/2007/relationships/media" Target="file:///G:\&#1058;&#1088;&#1086;&#1077;%20&#1080;&#1079;%20&#1055;&#1086;&#1089;&#1090;&#1086;&#1082;&#1074;&#1072;&#1096;&#1080;&#1085;&#1086;\07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post-42422-1219614139_thum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2" r="5009" b="12500"/>
          <a:stretch>
            <a:fillRect/>
          </a:stretch>
        </p:blipFill>
        <p:spPr bwMode="auto">
          <a:xfrm>
            <a:off x="5292725" y="3302000"/>
            <a:ext cx="3851275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987824" y="1340768"/>
            <a:ext cx="58326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7200" b="1" dirty="0">
                <a:solidFill>
                  <a:srgbClr val="C00000"/>
                </a:solidFill>
              </a:rPr>
              <a:t>Части речи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1" name="07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4437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82588" y="414338"/>
            <a:ext cx="67818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/>
              <a:t>В предложении на службе</a:t>
            </a:r>
          </a:p>
          <a:p>
            <a:pPr eaLnBrk="1" hangingPunct="1"/>
            <a:r>
              <a:rPr lang="ru-RU" altLang="ru-RU" sz="2800"/>
              <a:t>С падежом всегда он в дружбе,</a:t>
            </a:r>
          </a:p>
          <a:p>
            <a:pPr eaLnBrk="1" hangingPunct="1"/>
            <a:r>
              <a:rPr lang="ru-RU" altLang="ru-RU" sz="2800"/>
              <a:t>На него показывает</a:t>
            </a:r>
          </a:p>
          <a:p>
            <a:pPr eaLnBrk="1" hangingPunct="1"/>
            <a:r>
              <a:rPr lang="ru-RU" altLang="ru-RU" sz="2800"/>
              <a:t>И слова все связывает.</a:t>
            </a:r>
          </a:p>
          <a:p>
            <a:pPr eaLnBrk="1" hangingPunct="1"/>
            <a:r>
              <a:rPr lang="ru-RU" altLang="ru-RU" sz="2800"/>
              <a:t>Это ? </a:t>
            </a:r>
            <a:endParaRPr lang="ru-RU" altLang="ru-RU" sz="28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5364" name="Picture 18" descr="mult5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5" r="24002"/>
          <a:stretch>
            <a:fillRect/>
          </a:stretch>
        </p:blipFill>
        <p:spPr bwMode="auto">
          <a:xfrm>
            <a:off x="6254750" y="1963738"/>
            <a:ext cx="288925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81025" y="3487738"/>
            <a:ext cx="3614738" cy="184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C00000"/>
                </a:solidFill>
              </a:rPr>
              <a:t>(</a:t>
            </a:r>
            <a:r>
              <a:rPr lang="ru-RU" altLang="ru-RU" sz="3200" b="1">
                <a:solidFill>
                  <a:srgbClr val="C00000"/>
                </a:solidFill>
              </a:rPr>
              <a:t>Предло</a:t>
            </a:r>
            <a:r>
              <a:rPr lang="ru-RU" altLang="ru-RU" sz="3200">
                <a:solidFill>
                  <a:srgbClr val="C00000"/>
                </a:solidFill>
              </a:rPr>
              <a:t>г)</a:t>
            </a:r>
            <a:endParaRPr lang="ru-RU" altLang="ru-RU" sz="3200">
              <a:solidFill>
                <a:srgbClr val="C00000"/>
              </a:solidFill>
              <a:latin typeface="Times New Roman" pitchFamily="18" charset="0"/>
            </a:endParaRPr>
          </a:p>
          <a:p>
            <a:pPr eaLnBrk="1" hangingPunct="1"/>
            <a:endParaRPr lang="ru-RU" altLang="ru-RU" sz="3200">
              <a:solidFill>
                <a:srgbClr val="C00000"/>
              </a:solidFill>
            </a:endParaRPr>
          </a:p>
          <a:p>
            <a:pPr eaLnBrk="1" hangingPunct="1"/>
            <a:endParaRPr lang="ru-RU" altLang="ru-RU" sz="3200" b="1">
              <a:solidFill>
                <a:srgbClr val="C00000"/>
              </a:solidFill>
              <a:latin typeface="Times New Roman" pitchFamily="18" charset="0"/>
            </a:endParaRP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87" fill="hold"/>
                                        <p:tgtEl>
                                          <p:spTgt spid="133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1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1" name="07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4437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82588" y="414338"/>
            <a:ext cx="67818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/>
              <a:t>Объединять и связывать стараюсь</a:t>
            </a:r>
          </a:p>
          <a:p>
            <a:pPr eaLnBrk="1" hangingPunct="1"/>
            <a:r>
              <a:rPr lang="ru-RU" altLang="ru-RU" sz="2800"/>
              <a:t>Я равных и неравных в нужный час.</a:t>
            </a:r>
          </a:p>
          <a:p>
            <a:pPr eaLnBrk="1" hangingPunct="1"/>
            <a:r>
              <a:rPr lang="ru-RU" altLang="ru-RU" sz="2800"/>
              <a:t>Порою я совсем не повторяюсь,</a:t>
            </a:r>
          </a:p>
          <a:p>
            <a:pPr eaLnBrk="1" hangingPunct="1"/>
            <a:r>
              <a:rPr lang="ru-RU" altLang="ru-RU" sz="2800"/>
              <a:t>Порою повторяюсь много раз.</a:t>
            </a:r>
          </a:p>
          <a:p>
            <a:pPr eaLnBrk="1" hangingPunct="1"/>
            <a:r>
              <a:rPr lang="ru-RU" altLang="ru-RU" sz="2800"/>
              <a:t>- Это ? </a:t>
            </a:r>
            <a:endParaRPr lang="ru-RU" altLang="ru-RU" sz="28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6388" name="Picture 18" descr="mult5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5" r="24002"/>
          <a:stretch>
            <a:fillRect/>
          </a:stretch>
        </p:blipFill>
        <p:spPr bwMode="auto">
          <a:xfrm>
            <a:off x="6254750" y="1963738"/>
            <a:ext cx="288925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81025" y="3487738"/>
            <a:ext cx="3614738" cy="184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C00000"/>
                </a:solidFill>
              </a:rPr>
              <a:t>(Союз)</a:t>
            </a:r>
          </a:p>
          <a:p>
            <a:pPr eaLnBrk="1" hangingPunct="1"/>
            <a:endParaRPr lang="ru-RU" altLang="ru-RU" sz="3200" b="1">
              <a:solidFill>
                <a:srgbClr val="C00000"/>
              </a:solidFill>
            </a:endParaRPr>
          </a:p>
          <a:p>
            <a:pPr eaLnBrk="1" hangingPunct="1"/>
            <a:endParaRPr lang="ru-RU" altLang="ru-RU" sz="3200" b="1">
              <a:solidFill>
                <a:srgbClr val="C00000"/>
              </a:solidFill>
              <a:latin typeface="Times New Roman" pitchFamily="18" charset="0"/>
            </a:endParaRPr>
          </a:p>
          <a:p>
            <a:pPr eaLnBrk="1" hangingPunct="1"/>
            <a:endParaRPr lang="ru-RU" altLang="ru-RU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87" fill="hold"/>
                                        <p:tgtEl>
                                          <p:spTgt spid="133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1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1" name="07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4437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82588" y="414338"/>
            <a:ext cx="6781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6000" b="1">
                <a:solidFill>
                  <a:srgbClr val="C00000"/>
                </a:solidFill>
                <a:latin typeface="Times New Roman" pitchFamily="18" charset="0"/>
              </a:rPr>
              <a:t>МОЛОДЦЫ!!!!!</a:t>
            </a:r>
          </a:p>
        </p:txBody>
      </p:sp>
      <p:pic>
        <p:nvPicPr>
          <p:cNvPr id="17412" name="Picture 18" descr="mult5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5" r="24002"/>
          <a:stretch>
            <a:fillRect/>
          </a:stretch>
        </p:blipFill>
        <p:spPr bwMode="auto">
          <a:xfrm>
            <a:off x="6254750" y="1963738"/>
            <a:ext cx="288925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2" descr="sari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133600"/>
            <a:ext cx="13335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10" descr=" (366x515, 7Kb)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3554413"/>
            <a:ext cx="168751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87" fill="hold"/>
                                        <p:tgtEl>
                                          <p:spTgt spid="133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1FC1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1"/>
                </p:tgtEl>
              </p:cMediaNode>
            </p:audio>
          </p:childTnLst>
        </p:cTn>
      </p:par>
    </p:tnLst>
    <p:bldLst>
      <p:bldP spid="2" grpId="0" build="allAtOnce"/>
      <p:bldP spid="2" grpI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 rot="-159410">
            <a:off x="3851275" y="836613"/>
            <a:ext cx="3457575" cy="2736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Ну, что, </a:t>
            </a:r>
          </a:p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ребята! </a:t>
            </a:r>
          </a:p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Проверим </a:t>
            </a:r>
          </a:p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наши </a:t>
            </a:r>
          </a:p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знания!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684213" y="188913"/>
            <a:ext cx="7561262" cy="792162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50000">
                <a:schemeClr val="bg1"/>
              </a:gs>
              <a:gs pos="100000">
                <a:srgbClr val="FFCC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10795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>
                <a:solidFill>
                  <a:srgbClr val="7030A0"/>
                </a:solidFill>
              </a:rPr>
              <a:t>Тест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8" name="Прямоугольник 1"/>
          <p:cNvSpPr>
            <a:spLocks noChangeArrowheads="1"/>
          </p:cNvSpPr>
          <p:nvPr/>
        </p:nvSpPr>
        <p:spPr bwMode="auto">
          <a:xfrm>
            <a:off x="525463" y="1557338"/>
            <a:ext cx="8367712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7030A0"/>
                </a:solidFill>
              </a:rPr>
              <a:t>1. Что обозначает имя существительное? </a:t>
            </a:r>
            <a:endParaRPr lang="ru-RU" altLang="ru-RU" sz="2000">
              <a:solidFill>
                <a:srgbClr val="7030A0"/>
              </a:solidFill>
            </a:endParaRPr>
          </a:p>
          <a:p>
            <a:pPr eaLnBrk="1" hangingPunct="1"/>
            <a:r>
              <a:rPr lang="ru-RU" altLang="ru-RU" sz="2000">
                <a:solidFill>
                  <a:srgbClr val="7030A0"/>
                </a:solidFill>
              </a:rPr>
              <a:t> а) предмет б) признак предмета в) действие предмета </a:t>
            </a:r>
          </a:p>
          <a:p>
            <a:pPr eaLnBrk="1" hangingPunct="1"/>
            <a:r>
              <a:rPr lang="ru-RU" altLang="ru-RU" sz="2000" b="1">
                <a:solidFill>
                  <a:srgbClr val="7030A0"/>
                </a:solidFill>
              </a:rPr>
              <a:t>2. Что обозначает имя прилагательное? </a:t>
            </a:r>
            <a:endParaRPr lang="ru-RU" altLang="ru-RU" sz="2000">
              <a:solidFill>
                <a:srgbClr val="7030A0"/>
              </a:solidFill>
            </a:endParaRPr>
          </a:p>
          <a:p>
            <a:pPr eaLnBrk="1" hangingPunct="1"/>
            <a:r>
              <a:rPr lang="ru-RU" altLang="ru-RU" sz="2000">
                <a:solidFill>
                  <a:srgbClr val="7030A0"/>
                </a:solidFill>
              </a:rPr>
              <a:t>а) предмет б) признак предмета в) действие предмета </a:t>
            </a:r>
          </a:p>
          <a:p>
            <a:pPr eaLnBrk="1" hangingPunct="1"/>
            <a:r>
              <a:rPr lang="ru-RU" altLang="ru-RU" sz="2000" b="1">
                <a:solidFill>
                  <a:srgbClr val="7030A0"/>
                </a:solidFill>
              </a:rPr>
              <a:t> 3. Что обозначает глагол? </a:t>
            </a:r>
            <a:endParaRPr lang="ru-RU" altLang="ru-RU" sz="2000">
              <a:solidFill>
                <a:srgbClr val="7030A0"/>
              </a:solidFill>
            </a:endParaRPr>
          </a:p>
          <a:p>
            <a:pPr eaLnBrk="1" hangingPunct="1"/>
            <a:r>
              <a:rPr lang="ru-RU" altLang="ru-RU" sz="2000">
                <a:solidFill>
                  <a:srgbClr val="7030A0"/>
                </a:solidFill>
              </a:rPr>
              <a:t> а) предмет б) признак предмета в) действие предмета </a:t>
            </a:r>
          </a:p>
          <a:p>
            <a:pPr eaLnBrk="1" hangingPunct="1"/>
            <a:r>
              <a:rPr lang="ru-RU" altLang="ru-RU" sz="2000" b="1">
                <a:solidFill>
                  <a:srgbClr val="7030A0"/>
                </a:solidFill>
              </a:rPr>
              <a:t> 4. Из данных слов выберите имена существительные: </a:t>
            </a:r>
            <a:endParaRPr lang="ru-RU" altLang="ru-RU" sz="2000">
              <a:solidFill>
                <a:srgbClr val="7030A0"/>
              </a:solidFill>
            </a:endParaRPr>
          </a:p>
          <a:p>
            <a:pPr eaLnBrk="1" hangingPunct="1"/>
            <a:r>
              <a:rPr lang="ru-RU" altLang="ru-RU" sz="2000">
                <a:solidFill>
                  <a:srgbClr val="7030A0"/>
                </a:solidFill>
              </a:rPr>
              <a:t> а) светлый, добрый б) бегать, играть в) солнце, свет </a:t>
            </a:r>
          </a:p>
          <a:p>
            <a:pPr eaLnBrk="1" hangingPunct="1"/>
            <a:r>
              <a:rPr lang="ru-RU" altLang="ru-RU" sz="2000" b="1">
                <a:solidFill>
                  <a:srgbClr val="7030A0"/>
                </a:solidFill>
              </a:rPr>
              <a:t> 5. Из данных слов выберите имена  прилагательные: </a:t>
            </a:r>
            <a:endParaRPr lang="ru-RU" altLang="ru-RU" sz="2000">
              <a:solidFill>
                <a:srgbClr val="7030A0"/>
              </a:solidFill>
            </a:endParaRPr>
          </a:p>
          <a:p>
            <a:pPr eaLnBrk="1" hangingPunct="1"/>
            <a:r>
              <a:rPr lang="ru-RU" altLang="ru-RU" sz="2000">
                <a:solidFill>
                  <a:srgbClr val="7030A0"/>
                </a:solidFill>
              </a:rPr>
              <a:t> а) светлый, добрый б) бегать, играть в) солнце, свет </a:t>
            </a:r>
          </a:p>
          <a:p>
            <a:pPr eaLnBrk="1" hangingPunct="1"/>
            <a:r>
              <a:rPr lang="ru-RU" altLang="ru-RU" sz="2000" b="1">
                <a:solidFill>
                  <a:srgbClr val="7030A0"/>
                </a:solidFill>
              </a:rPr>
              <a:t>6. Из данных слов выберите глаголы: </a:t>
            </a:r>
            <a:endParaRPr lang="ru-RU" altLang="ru-RU" sz="2000">
              <a:solidFill>
                <a:srgbClr val="7030A0"/>
              </a:solidFill>
            </a:endParaRPr>
          </a:p>
          <a:p>
            <a:pPr eaLnBrk="1" hangingPunct="1"/>
            <a:r>
              <a:rPr lang="ru-RU" altLang="ru-RU" sz="2000">
                <a:solidFill>
                  <a:srgbClr val="7030A0"/>
                </a:solidFill>
              </a:rPr>
              <a:t> а) светлый, добрый б) бегать, играть в) солнце, свет </a:t>
            </a:r>
          </a:p>
          <a:p>
            <a:pPr eaLnBrk="1" hangingPunct="1"/>
            <a:r>
              <a:rPr lang="ru-RU" altLang="ru-RU" sz="2000" b="1">
                <a:solidFill>
                  <a:srgbClr val="7030A0"/>
                </a:solidFill>
              </a:rPr>
              <a:t>7. Из данных слов выберите самостоятельные части речи:</a:t>
            </a:r>
            <a:endParaRPr lang="ru-RU" altLang="ru-RU" sz="2000">
              <a:solidFill>
                <a:srgbClr val="7030A0"/>
              </a:solidFill>
            </a:endParaRPr>
          </a:p>
          <a:p>
            <a:pPr eaLnBrk="1" hangingPunct="1"/>
            <a:r>
              <a:rPr lang="ru-RU" altLang="ru-RU" sz="2000">
                <a:solidFill>
                  <a:srgbClr val="7030A0"/>
                </a:solidFill>
              </a:rPr>
              <a:t>     а) дом, мама, весёлый б) бегать, но, из в) я, около, вчера</a:t>
            </a:r>
          </a:p>
          <a:p>
            <a:pPr eaLnBrk="1" hangingPunct="1"/>
            <a:r>
              <a:rPr lang="ru-RU" altLang="ru-RU" sz="2000" b="1">
                <a:solidFill>
                  <a:srgbClr val="7030A0"/>
                </a:solidFill>
              </a:rPr>
              <a:t>8. Из данных слов выберите служебные части речи:</a:t>
            </a:r>
            <a:endParaRPr lang="ru-RU" altLang="ru-RU" sz="2000">
              <a:solidFill>
                <a:srgbClr val="7030A0"/>
              </a:solidFill>
            </a:endParaRPr>
          </a:p>
          <a:p>
            <a:pPr eaLnBrk="1" hangingPunct="1"/>
            <a:r>
              <a:rPr lang="ru-RU" altLang="ru-RU" sz="2000" b="1">
                <a:solidFill>
                  <a:srgbClr val="7030A0"/>
                </a:solidFill>
              </a:rPr>
              <a:t>     а)</a:t>
            </a:r>
            <a:r>
              <a:rPr lang="ru-RU" altLang="ru-RU" sz="2000">
                <a:solidFill>
                  <a:srgbClr val="7030A0"/>
                </a:solidFill>
              </a:rPr>
              <a:t> меч, из, красиво </a:t>
            </a:r>
            <a:r>
              <a:rPr lang="ru-RU" altLang="ru-RU" sz="2000" b="1">
                <a:solidFill>
                  <a:srgbClr val="7030A0"/>
                </a:solidFill>
              </a:rPr>
              <a:t>б)</a:t>
            </a:r>
            <a:r>
              <a:rPr lang="ru-RU" altLang="ru-RU" sz="2000">
                <a:solidFill>
                  <a:srgbClr val="7030A0"/>
                </a:solidFill>
              </a:rPr>
              <a:t> и, не, да </a:t>
            </a:r>
            <a:r>
              <a:rPr lang="ru-RU" altLang="ru-RU" sz="2000" b="1">
                <a:solidFill>
                  <a:srgbClr val="7030A0"/>
                </a:solidFill>
              </a:rPr>
              <a:t>в)</a:t>
            </a:r>
            <a:r>
              <a:rPr lang="ru-RU" altLang="ru-RU" sz="2000">
                <a:solidFill>
                  <a:srgbClr val="7030A0"/>
                </a:solidFill>
              </a:rPr>
              <a:t> дверь, звезда, думать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nimBg="1"/>
      <p:bldP spid="317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87900" y="222250"/>
            <a:ext cx="2376488" cy="1838325"/>
          </a:xfrm>
          <a:prstGeom prst="rect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787900" y="222250"/>
            <a:ext cx="2376488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bg1"/>
                </a:solidFill>
              </a:rPr>
              <a:t> Взаимопроверка по   ключу: </a:t>
            </a:r>
          </a:p>
          <a:p>
            <a:pPr eaLnBrk="1" hangingPunct="1"/>
            <a:r>
              <a:rPr lang="ru-RU" altLang="ru-RU" b="1">
                <a:solidFill>
                  <a:schemeClr val="bg1"/>
                </a:solidFill>
              </a:rPr>
              <a:t>1 – а      5 – а </a:t>
            </a:r>
          </a:p>
          <a:p>
            <a:pPr eaLnBrk="1" hangingPunct="1"/>
            <a:r>
              <a:rPr lang="ru-RU" altLang="ru-RU" b="1">
                <a:solidFill>
                  <a:schemeClr val="bg1"/>
                </a:solidFill>
              </a:rPr>
              <a:t>2 – б      6 – б </a:t>
            </a:r>
          </a:p>
          <a:p>
            <a:pPr eaLnBrk="1" hangingPunct="1"/>
            <a:r>
              <a:rPr lang="ru-RU" altLang="ru-RU" b="1">
                <a:solidFill>
                  <a:schemeClr val="bg1"/>
                </a:solidFill>
              </a:rPr>
              <a:t>3 – в      7 – а</a:t>
            </a:r>
          </a:p>
          <a:p>
            <a:pPr eaLnBrk="1" hangingPunct="1"/>
            <a:r>
              <a:rPr lang="ru-RU" altLang="ru-RU" b="1">
                <a:solidFill>
                  <a:schemeClr val="bg1"/>
                </a:solidFill>
              </a:rPr>
              <a:t>4 – в      8 - б</a:t>
            </a:r>
          </a:p>
          <a:p>
            <a:pPr eaLnBrk="1" hangingPunct="1"/>
            <a:endParaRPr lang="ru-RU" altLang="ru-RU">
              <a:solidFill>
                <a:srgbClr val="0000FF"/>
              </a:solidFill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635375" y="5084763"/>
            <a:ext cx="23749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bg1"/>
                </a:solidFill>
              </a:rPr>
              <a:t>Выставление оценок за тест: </a:t>
            </a:r>
          </a:p>
          <a:p>
            <a:pPr eaLnBrk="1" hangingPunct="1"/>
            <a:r>
              <a:rPr lang="ru-RU" altLang="ru-RU" b="1">
                <a:solidFill>
                  <a:schemeClr val="bg1"/>
                </a:solidFill>
              </a:rPr>
              <a:t>нет ошибок – «5» , </a:t>
            </a:r>
            <a:r>
              <a:rPr lang="ru-RU" altLang="ru-RU" b="1" u="sng">
                <a:solidFill>
                  <a:schemeClr val="bg1"/>
                </a:solidFill>
              </a:rPr>
              <a:t>1-2 ошибки  - «4»,  3 -4 ошибки – «3»</a:t>
            </a:r>
            <a:endParaRPr lang="ru-RU" altLang="ru-RU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Oval 9"/>
          <p:cNvSpPr>
            <a:spLocks noChangeArrowheads="1"/>
          </p:cNvSpPr>
          <p:nvPr/>
        </p:nvSpPr>
        <p:spPr bwMode="auto">
          <a:xfrm flipH="1">
            <a:off x="7448550" y="2349500"/>
            <a:ext cx="936625" cy="7921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3555" name="Picture 8" descr="mult5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0" r="15552"/>
          <a:stretch>
            <a:fillRect/>
          </a:stretch>
        </p:blipFill>
        <p:spPr bwMode="auto">
          <a:xfrm>
            <a:off x="6261100" y="1557338"/>
            <a:ext cx="3206750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1476375" y="0"/>
            <a:ext cx="5184775" cy="2565400"/>
          </a:xfrm>
          <a:prstGeom prst="cloudCallout">
            <a:avLst>
              <a:gd name="adj1" fmla="val 63505"/>
              <a:gd name="adj2" fmla="val 40472"/>
            </a:avLst>
          </a:prstGeom>
          <a:gradFill rotWithShape="1">
            <a:gsLst>
              <a:gs pos="0">
                <a:srgbClr val="D5EAFF"/>
              </a:gs>
              <a:gs pos="50000">
                <a:schemeClr val="bg1"/>
              </a:gs>
              <a:gs pos="100000">
                <a:srgbClr val="D5EAFF"/>
              </a:gs>
            </a:gsLst>
            <a:lin ang="5400000" scaled="1"/>
          </a:gra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>
              <a:defRPr/>
            </a:pPr>
            <a:endParaRPr lang="ru-RU">
              <a:latin typeface="Monotype Corsiva" pitchFamily="66" charset="0"/>
            </a:endParaRPr>
          </a:p>
        </p:txBody>
      </p:sp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1979613" y="188913"/>
            <a:ext cx="47529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Подведение итогов</a:t>
            </a:r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3708400" y="3573463"/>
            <a:ext cx="5113338" cy="2376487"/>
          </a:xfrm>
          <a:prstGeom prst="cloudCallout">
            <a:avLst>
              <a:gd name="adj1" fmla="val -57421"/>
              <a:gd name="adj2" fmla="val 44120"/>
            </a:avLst>
          </a:prstGeom>
          <a:gradFill rotWithShape="1">
            <a:gsLst>
              <a:gs pos="0">
                <a:srgbClr val="D5EAFF"/>
              </a:gs>
              <a:gs pos="50000">
                <a:schemeClr val="bg1"/>
              </a:gs>
              <a:gs pos="100000">
                <a:srgbClr val="D5EAFF"/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>
              <a:defRPr/>
            </a:pPr>
            <a:endParaRPr lang="ru-RU">
              <a:latin typeface="Monotype Corsiva" pitchFamily="66" charset="0"/>
            </a:endParaRP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4140200" y="4076700"/>
            <a:ext cx="43211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chemeClr val="accent2"/>
                </a:solidFill>
              </a:rPr>
              <a:t>Как определить, какой частью речи является слово?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nimBg="1"/>
      <p:bldP spid="28676" grpId="0" animBg="1"/>
      <p:bldP spid="28676" grpId="1" animBg="1"/>
      <p:bldP spid="28678" grpId="0" animBg="1"/>
      <p:bldP spid="2867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mtClean="0"/>
              <a:t>Самооценка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179388" y="908050"/>
            <a:ext cx="8713787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altLang="ru-RU" smtClean="0"/>
              <a:t> </a:t>
            </a:r>
            <a:r>
              <a:rPr lang="ru-RU" altLang="ru-RU" b="1" smtClean="0">
                <a:solidFill>
                  <a:schemeClr val="accent2"/>
                </a:solidFill>
              </a:rPr>
              <a:t>Оцените свои знания </a:t>
            </a:r>
          </a:p>
          <a:p>
            <a:pPr eaLnBrk="1" hangingPunct="1">
              <a:buFont typeface="Arial" charset="0"/>
              <a:buNone/>
            </a:pPr>
            <a:r>
              <a:rPr lang="ru-RU" altLang="ru-RU" b="1" smtClean="0">
                <a:solidFill>
                  <a:srgbClr val="E60000"/>
                </a:solidFill>
              </a:rPr>
              <a:t>«5»</a:t>
            </a:r>
            <a:r>
              <a:rPr lang="ru-RU" altLang="ru-RU" smtClean="0">
                <a:solidFill>
                  <a:srgbClr val="E60000"/>
                </a:solidFill>
              </a:rPr>
              <a:t> - </a:t>
            </a:r>
            <a:r>
              <a:rPr lang="ru-RU" altLang="ru-RU" b="1" i="1" smtClean="0">
                <a:solidFill>
                  <a:srgbClr val="E60000"/>
                </a:solidFill>
              </a:rPr>
              <a:t>Я всё понял(а) и могу объяснить    </a:t>
            </a:r>
          </a:p>
          <a:p>
            <a:pPr eaLnBrk="1" hangingPunct="1">
              <a:buFont typeface="Arial" charset="0"/>
              <a:buNone/>
            </a:pPr>
            <a:r>
              <a:rPr lang="ru-RU" altLang="ru-RU" b="1" i="1" smtClean="0">
                <a:solidFill>
                  <a:srgbClr val="E60000"/>
                </a:solidFill>
              </a:rPr>
              <a:t>          другому</a:t>
            </a:r>
          </a:p>
          <a:p>
            <a:pPr eaLnBrk="1" hangingPunct="1">
              <a:buFont typeface="Arial" charset="0"/>
              <a:buNone/>
            </a:pPr>
            <a:r>
              <a:rPr lang="ru-RU" altLang="ru-RU" b="1" smtClean="0">
                <a:solidFill>
                  <a:srgbClr val="0000FF"/>
                </a:solidFill>
              </a:rPr>
              <a:t>«4»</a:t>
            </a:r>
            <a:r>
              <a:rPr lang="ru-RU" altLang="ru-RU" smtClean="0">
                <a:solidFill>
                  <a:srgbClr val="0000FF"/>
                </a:solidFill>
              </a:rPr>
              <a:t> - </a:t>
            </a:r>
            <a:r>
              <a:rPr lang="ru-RU" altLang="ru-RU" b="1" i="1" smtClean="0">
                <a:solidFill>
                  <a:srgbClr val="0000FF"/>
                </a:solidFill>
              </a:rPr>
              <a:t>Я понял(а), но не могу объяснить  </a:t>
            </a:r>
          </a:p>
          <a:p>
            <a:pPr eaLnBrk="1" hangingPunct="1">
              <a:buFont typeface="Arial" charset="0"/>
              <a:buNone/>
            </a:pPr>
            <a:r>
              <a:rPr lang="ru-RU" altLang="ru-RU" b="1" i="1" smtClean="0">
                <a:solidFill>
                  <a:srgbClr val="0000FF"/>
                </a:solidFill>
              </a:rPr>
              <a:t>         другому</a:t>
            </a:r>
          </a:p>
          <a:p>
            <a:pPr eaLnBrk="1" hangingPunct="1">
              <a:buFont typeface="Arial" charset="0"/>
              <a:buNone/>
            </a:pPr>
            <a:r>
              <a:rPr lang="ru-RU" altLang="ru-RU" b="1" smtClean="0">
                <a:solidFill>
                  <a:srgbClr val="008000"/>
                </a:solidFill>
              </a:rPr>
              <a:t>«3»</a:t>
            </a:r>
            <a:r>
              <a:rPr lang="ru-RU" altLang="ru-RU" smtClean="0">
                <a:solidFill>
                  <a:srgbClr val="008000"/>
                </a:solidFill>
              </a:rPr>
              <a:t> - </a:t>
            </a:r>
            <a:r>
              <a:rPr lang="ru-RU" altLang="ru-RU" b="1" i="1" smtClean="0">
                <a:solidFill>
                  <a:srgbClr val="008000"/>
                </a:solidFill>
              </a:rPr>
              <a:t>Я не понял(а) ничего</a:t>
            </a:r>
          </a:p>
        </p:txBody>
      </p:sp>
      <p:pic>
        <p:nvPicPr>
          <p:cNvPr id="24581" name="Picture 4" descr="mult5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80" b="19093"/>
          <a:stretch>
            <a:fillRect/>
          </a:stretch>
        </p:blipFill>
        <p:spPr bwMode="auto">
          <a:xfrm>
            <a:off x="4362450" y="3617913"/>
            <a:ext cx="478155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 rev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Documents and Settings\Администратор\Рабочий стол\картинки про школу\school11-1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6" r="5795"/>
          <a:stretch>
            <a:fillRect/>
          </a:stretch>
        </p:blipFill>
        <p:spPr bwMode="auto">
          <a:xfrm>
            <a:off x="0" y="0"/>
            <a:ext cx="6769100" cy="588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9"/>
          <p:cNvSpPr txBox="1">
            <a:spLocks noChangeArrowheads="1"/>
          </p:cNvSpPr>
          <p:nvPr/>
        </p:nvSpPr>
        <p:spPr bwMode="auto">
          <a:xfrm>
            <a:off x="971550" y="1166813"/>
            <a:ext cx="52736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b="1" i="1">
                <a:solidFill>
                  <a:schemeClr val="bg1"/>
                </a:solidFill>
              </a:rPr>
              <a:t>Встретимся на следующем уроке! Пока!!!</a:t>
            </a:r>
            <a:endParaRPr lang="ru-RU" altLang="ru-RU" sz="3600">
              <a:solidFill>
                <a:schemeClr val="bg1"/>
              </a:solidFill>
            </a:endParaRPr>
          </a:p>
        </p:txBody>
      </p:sp>
      <p:pic>
        <p:nvPicPr>
          <p:cNvPr id="25604" name="Picture 10" descr="mult5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465388"/>
            <a:ext cx="4392613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AutoShape 3"/>
          <p:cNvSpPr>
            <a:spLocks noChangeArrowheads="1"/>
          </p:cNvSpPr>
          <p:nvPr/>
        </p:nvSpPr>
        <p:spPr bwMode="auto">
          <a:xfrm>
            <a:off x="3382963" y="476250"/>
            <a:ext cx="5761037" cy="3024188"/>
          </a:xfrm>
          <a:prstGeom prst="cloudCallout">
            <a:avLst>
              <a:gd name="adj1" fmla="val -53611"/>
              <a:gd name="adj2" fmla="val 54148"/>
            </a:avLst>
          </a:prstGeom>
          <a:gradFill rotWithShape="1">
            <a:gsLst>
              <a:gs pos="0">
                <a:srgbClr val="9797FF"/>
              </a:gs>
              <a:gs pos="50000">
                <a:srgbClr val="B9DCFF"/>
              </a:gs>
              <a:gs pos="100000">
                <a:srgbClr val="9797FF"/>
              </a:gs>
            </a:gsLst>
            <a:lin ang="5400000" scaled="1"/>
          </a:gradFill>
          <a:ln w="28575">
            <a:solidFill>
              <a:srgbClr val="6666CC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>
              <a:latin typeface="Monotype Corsiva" pitchFamily="66" charset="0"/>
            </a:endParaRPr>
          </a:p>
        </p:txBody>
      </p:sp>
      <p:sp>
        <p:nvSpPr>
          <p:cNvPr id="43012" name="Text Box 4"/>
          <p:cNvSpPr>
            <a:spLocks noChangeArrowheads="1"/>
          </p:cNvSpPr>
          <p:nvPr>
            <p:ph type="body" idx="1"/>
          </p:nvPr>
        </p:nvSpPr>
        <p:spPr>
          <a:xfrm>
            <a:off x="3995738" y="1052513"/>
            <a:ext cx="4248150" cy="1800225"/>
          </a:xfrm>
        </p:spPr>
        <p:txBody>
          <a:bodyPr/>
          <a:lstStyle/>
          <a:p>
            <a:pPr algn="ctr" eaLnBrk="1" hangingPunct="1">
              <a:spcBef>
                <a:spcPct val="50000"/>
              </a:spcBef>
              <a:buFont typeface="Arial" charset="0"/>
              <a:buNone/>
            </a:pPr>
            <a:r>
              <a:rPr lang="ru-RU" altLang="ru-RU" sz="2800" b="1" smtClean="0"/>
              <a:t>Как называется раздел науки о языке, изучающий слово как часть речи?</a:t>
            </a:r>
          </a:p>
        </p:txBody>
      </p:sp>
      <p:pic>
        <p:nvPicPr>
          <p:cNvPr id="6148" name="Picture 5" descr="kot-matroski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1746250"/>
            <a:ext cx="3711575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nimBg="1"/>
      <p:bldP spid="430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1" descr="dyadya-fedor-pes-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708275"/>
            <a:ext cx="5278438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4" name="AutoShape 2"/>
          <p:cNvSpPr>
            <a:spLocks noChangeArrowheads="1"/>
          </p:cNvSpPr>
          <p:nvPr/>
        </p:nvSpPr>
        <p:spPr bwMode="auto">
          <a:xfrm>
            <a:off x="2268538" y="333375"/>
            <a:ext cx="5543550" cy="2663825"/>
          </a:xfrm>
          <a:prstGeom prst="cloudCallout">
            <a:avLst>
              <a:gd name="adj1" fmla="val -35653"/>
              <a:gd name="adj2" fmla="val 12097"/>
            </a:avLst>
          </a:prstGeom>
          <a:gradFill rotWithShape="1">
            <a:gsLst>
              <a:gs pos="0">
                <a:srgbClr val="C2BFFD"/>
              </a:gs>
              <a:gs pos="50000">
                <a:schemeClr val="bg1"/>
              </a:gs>
              <a:gs pos="100000">
                <a:srgbClr val="C2BFFD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>
              <a:defRPr/>
            </a:pPr>
            <a:r>
              <a:rPr lang="ru-RU" sz="3200" b="1" dirty="0">
                <a:solidFill>
                  <a:srgbClr val="456800"/>
                </a:solidFill>
              </a:rPr>
              <a:t>МОРФОЛОГИЯ!!!</a:t>
            </a:r>
            <a:endParaRPr lang="ru-RU" sz="3200" b="1" dirty="0">
              <a:solidFill>
                <a:srgbClr val="FF3300"/>
              </a:solidFill>
            </a:endParaRPr>
          </a:p>
        </p:txBody>
      </p:sp>
      <p:sp>
        <p:nvSpPr>
          <p:cNvPr id="44039" name="AutoShape 7"/>
          <p:cNvSpPr>
            <a:spLocks noChangeArrowheads="1"/>
          </p:cNvSpPr>
          <p:nvPr/>
        </p:nvSpPr>
        <p:spPr bwMode="auto">
          <a:xfrm>
            <a:off x="95250" y="2997200"/>
            <a:ext cx="3492500" cy="3673475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FF9933"/>
              </a:gs>
              <a:gs pos="50000">
                <a:schemeClr val="bg1"/>
              </a:gs>
              <a:gs pos="100000">
                <a:srgbClr val="FF9933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dirty="0"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</a:rPr>
              <a:t>Самостоятельные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</a:rPr>
              <a:t>части речи</a:t>
            </a:r>
            <a:endParaRPr lang="ru-RU" sz="2800" b="1" dirty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Существительное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Глагол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Прилагательное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Местоимение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Числительное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Наречие</a:t>
            </a:r>
          </a:p>
        </p:txBody>
      </p:sp>
      <p:sp>
        <p:nvSpPr>
          <p:cNvPr id="44040" name="AutoShape 8"/>
          <p:cNvSpPr>
            <a:spLocks noChangeArrowheads="1"/>
          </p:cNvSpPr>
          <p:nvPr/>
        </p:nvSpPr>
        <p:spPr bwMode="auto">
          <a:xfrm>
            <a:off x="5076825" y="3028950"/>
            <a:ext cx="3743325" cy="3673475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FF9933"/>
              </a:gs>
              <a:gs pos="50000">
                <a:schemeClr val="bg1"/>
              </a:gs>
              <a:gs pos="100000">
                <a:srgbClr val="FF9933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dirty="0"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</a:rPr>
              <a:t>Служебные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</a:rPr>
              <a:t>части речи</a:t>
            </a:r>
          </a:p>
          <a:p>
            <a:pPr algn="ctr"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Предлог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Союз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Частица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0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0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0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0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0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0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0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40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40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0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40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0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0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40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40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40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40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40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40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40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40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0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1" name="07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4437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82588" y="414338"/>
            <a:ext cx="6205537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/>
              <a:t>Всё что существует, оно обозначает,</a:t>
            </a:r>
          </a:p>
          <a:p>
            <a:pPr eaLnBrk="1" hangingPunct="1"/>
            <a:r>
              <a:rPr lang="ru-RU" altLang="ru-RU" sz="2800"/>
              <a:t> На вопросы КТО? и ЧТО? верно отвечает.</a:t>
            </a:r>
          </a:p>
          <a:p>
            <a:pPr eaLnBrk="1" hangingPunct="1"/>
            <a:r>
              <a:rPr lang="ru-RU" altLang="ru-RU" sz="2800"/>
              <a:t> А чтоб не обижался весь честной народ,</a:t>
            </a:r>
          </a:p>
          <a:p>
            <a:pPr eaLnBrk="1" hangingPunct="1"/>
            <a:r>
              <a:rPr lang="ru-RU" altLang="ru-RU" sz="2800"/>
              <a:t>Оно всегда имеет и число, и род.</a:t>
            </a:r>
          </a:p>
          <a:p>
            <a:pPr eaLnBrk="1" hangingPunct="1"/>
            <a:r>
              <a:rPr lang="ru-RU" altLang="ru-RU" sz="2800"/>
              <a:t> У него к тому же три склоненья есть,</a:t>
            </a:r>
          </a:p>
          <a:p>
            <a:pPr eaLnBrk="1" hangingPunct="1"/>
            <a:r>
              <a:rPr lang="ru-RU" altLang="ru-RU" sz="2800"/>
              <a:t> Падежей различных сразу целых шесть.</a:t>
            </a:r>
          </a:p>
          <a:p>
            <a:pPr eaLnBrk="1" hangingPunct="1"/>
            <a:endParaRPr lang="ru-RU" altLang="ru-RU" sz="28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0" name="Picture 18" descr="mult5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5" r="24002"/>
          <a:stretch>
            <a:fillRect/>
          </a:stretch>
        </p:blipFill>
        <p:spPr bwMode="auto">
          <a:xfrm>
            <a:off x="6254750" y="1963738"/>
            <a:ext cx="288925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82588" y="5246688"/>
            <a:ext cx="5341937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C00000"/>
                </a:solidFill>
              </a:rPr>
              <a:t>(</a:t>
            </a:r>
            <a:r>
              <a:rPr lang="ru-RU" altLang="ru-RU" sz="3200" b="1">
                <a:solidFill>
                  <a:srgbClr val="C00000"/>
                </a:solidFill>
              </a:rPr>
              <a:t>Имя существительное)</a:t>
            </a:r>
            <a:endParaRPr lang="ru-RU" altLang="ru-RU" sz="3200">
              <a:solidFill>
                <a:srgbClr val="C00000"/>
              </a:solidFill>
            </a:endParaRP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87" fill="hold"/>
                                        <p:tgtEl>
                                          <p:spTgt spid="133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1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1" name="07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4437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82588" y="414338"/>
            <a:ext cx="6205537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/>
              <a:t> Он предметы оживляет,</a:t>
            </a:r>
          </a:p>
          <a:p>
            <a:pPr eaLnBrk="1" hangingPunct="1"/>
            <a:r>
              <a:rPr lang="ru-RU" altLang="ru-RU" sz="2800"/>
              <a:t> Всех их в дело вовлекает,</a:t>
            </a:r>
          </a:p>
          <a:p>
            <a:pPr eaLnBrk="1" hangingPunct="1"/>
            <a:r>
              <a:rPr lang="ru-RU" altLang="ru-RU" sz="2800"/>
              <a:t> ЧТО им ДЕЛАТЬ говорит,</a:t>
            </a:r>
          </a:p>
          <a:p>
            <a:pPr eaLnBrk="1" hangingPunct="1"/>
            <a:r>
              <a:rPr lang="ru-RU" altLang="ru-RU" sz="2800"/>
              <a:t> Строго сам за тем следит.</a:t>
            </a:r>
          </a:p>
          <a:p>
            <a:pPr eaLnBrk="1" hangingPunct="1"/>
            <a:r>
              <a:rPr lang="ru-RU" altLang="ru-RU" sz="2800"/>
              <a:t>Он три времени имеет</a:t>
            </a:r>
          </a:p>
          <a:p>
            <a:pPr eaLnBrk="1" hangingPunct="1"/>
            <a:r>
              <a:rPr lang="ru-RU" altLang="ru-RU" sz="2800"/>
              <a:t> И спрягаться он умеет.</a:t>
            </a:r>
          </a:p>
          <a:p>
            <a:pPr eaLnBrk="1" hangingPunct="1"/>
            <a:r>
              <a:rPr lang="ru-RU" altLang="ru-RU" sz="2800"/>
              <a:t> Детям строят много школ,</a:t>
            </a:r>
          </a:p>
          <a:p>
            <a:pPr eaLnBrk="1" hangingPunct="1"/>
            <a:r>
              <a:rPr lang="ru-RU" altLang="ru-RU" sz="2800"/>
              <a:t> Чтоб все знали про ...</a:t>
            </a:r>
            <a:endParaRPr lang="ru-RU" altLang="ru-RU" sz="28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244" name="Picture 18" descr="mult5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5" r="24002"/>
          <a:stretch>
            <a:fillRect/>
          </a:stretch>
        </p:blipFill>
        <p:spPr bwMode="auto">
          <a:xfrm>
            <a:off x="6254750" y="1963738"/>
            <a:ext cx="288925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82588" y="5246688"/>
            <a:ext cx="5341937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C00000"/>
                </a:solidFill>
              </a:rPr>
              <a:t>(Глагол)</a:t>
            </a:r>
            <a:endParaRPr lang="ru-RU" altLang="ru-RU" sz="3200" b="1">
              <a:solidFill>
                <a:srgbClr val="C00000"/>
              </a:solidFill>
              <a:latin typeface="Times New Roman" pitchFamily="18" charset="0"/>
            </a:endParaRP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87" fill="hold"/>
                                        <p:tgtEl>
                                          <p:spTgt spid="133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1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1" name="07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4437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82588" y="414338"/>
            <a:ext cx="6781800" cy="569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/>
              <a:t> Художницу нашу знает весь свет:</a:t>
            </a:r>
          </a:p>
          <a:p>
            <a:pPr eaLnBrk="1" hangingPunct="1"/>
            <a:r>
              <a:rPr lang="ru-RU" altLang="ru-RU" sz="2800"/>
              <a:t> Раскрасит художница всякий предмет.</a:t>
            </a:r>
          </a:p>
          <a:p>
            <a:pPr eaLnBrk="1" hangingPunct="1"/>
            <a:r>
              <a:rPr lang="ru-RU" altLang="ru-RU" sz="2800"/>
              <a:t>Ответит всегда на вопросы такие:</a:t>
            </a:r>
          </a:p>
          <a:p>
            <a:pPr eaLnBrk="1" hangingPunct="1"/>
            <a:r>
              <a:rPr lang="ru-RU" altLang="ru-RU" sz="2800"/>
              <a:t> КАКОЙ? КАКАЯ? КАКОЕ? КАКИЕ?</a:t>
            </a:r>
          </a:p>
          <a:p>
            <a:pPr eaLnBrk="1" hangingPunct="1"/>
            <a:r>
              <a:rPr lang="ru-RU" altLang="ru-RU" sz="2800"/>
              <a:t>С папой Существительным</a:t>
            </a:r>
          </a:p>
          <a:p>
            <a:pPr eaLnBrk="1" hangingPunct="1"/>
            <a:r>
              <a:rPr lang="ru-RU" altLang="ru-RU" sz="2800"/>
              <a:t> Живёт на редкость дружно:</a:t>
            </a:r>
          </a:p>
          <a:p>
            <a:pPr eaLnBrk="1" hangingPunct="1"/>
            <a:r>
              <a:rPr lang="ru-RU" altLang="ru-RU" sz="2800"/>
              <a:t> Изменит окончание,</a:t>
            </a:r>
          </a:p>
          <a:p>
            <a:pPr eaLnBrk="1" hangingPunct="1"/>
            <a:r>
              <a:rPr lang="ru-RU" altLang="ru-RU" sz="2800"/>
              <a:t>Когда ему так нужно.</a:t>
            </a:r>
          </a:p>
          <a:p>
            <a:pPr eaLnBrk="1" hangingPunct="1"/>
            <a:r>
              <a:rPr lang="ru-RU" altLang="ru-RU" sz="2800"/>
              <a:t>Она с ним не расстанется</a:t>
            </a:r>
          </a:p>
          <a:p>
            <a:pPr eaLnBrk="1" hangingPunct="1"/>
            <a:r>
              <a:rPr lang="ru-RU" altLang="ru-RU" sz="2800"/>
              <a:t> Никогда уже:</a:t>
            </a:r>
          </a:p>
          <a:p>
            <a:pPr eaLnBrk="1" hangingPunct="1"/>
            <a:r>
              <a:rPr lang="ru-RU" altLang="ru-RU" sz="2800"/>
              <a:t> Стоит с ним в одном роде,</a:t>
            </a:r>
          </a:p>
          <a:p>
            <a:pPr eaLnBrk="1" hangingPunct="1"/>
            <a:r>
              <a:rPr lang="ru-RU" altLang="ru-RU" sz="2800"/>
              <a:t>Числе и падеже.</a:t>
            </a:r>
          </a:p>
          <a:p>
            <a:pPr eaLnBrk="1" hangingPunct="1"/>
            <a:endParaRPr lang="ru-RU" altLang="ru-RU" sz="28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1268" name="Picture 18" descr="mult5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5" r="24002"/>
          <a:stretch>
            <a:fillRect/>
          </a:stretch>
        </p:blipFill>
        <p:spPr bwMode="auto">
          <a:xfrm>
            <a:off x="6254750" y="1963738"/>
            <a:ext cx="288925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82588" y="5876925"/>
            <a:ext cx="5341937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C00000"/>
                </a:solidFill>
              </a:rPr>
              <a:t>(Имя прилагательное)</a:t>
            </a:r>
            <a:endParaRPr lang="ru-RU" altLang="ru-RU" sz="3200">
              <a:solidFill>
                <a:srgbClr val="C00000"/>
              </a:solidFill>
            </a:endParaRPr>
          </a:p>
          <a:p>
            <a:pPr eaLnBrk="1" hangingPunct="1"/>
            <a:endParaRPr lang="ru-RU" altLang="ru-RU" sz="3200" b="1">
              <a:solidFill>
                <a:srgbClr val="C00000"/>
              </a:solidFill>
              <a:latin typeface="Times New Roman" pitchFamily="18" charset="0"/>
            </a:endParaRP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87" fill="hold"/>
                                        <p:tgtEl>
                                          <p:spTgt spid="133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1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1" name="07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4437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82588" y="414338"/>
            <a:ext cx="678180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/>
              <a:t>Быстро предметы оно сосчитает,</a:t>
            </a:r>
          </a:p>
          <a:p>
            <a:pPr eaLnBrk="1" hangingPunct="1"/>
            <a:r>
              <a:rPr lang="ru-RU" altLang="ru-RU" sz="2800"/>
              <a:t>Строгий порядок при счёте их знает.</a:t>
            </a:r>
          </a:p>
          <a:p>
            <a:pPr eaLnBrk="1" hangingPunct="1"/>
            <a:r>
              <a:rPr lang="ru-RU" altLang="ru-RU" sz="2800"/>
              <a:t> На два вопроса ответит вам только,</a:t>
            </a:r>
          </a:p>
          <a:p>
            <a:pPr eaLnBrk="1" hangingPunct="1"/>
            <a:r>
              <a:rPr lang="ru-RU" altLang="ru-RU" sz="2800"/>
              <a:t> Это вопросы КОТОРЫЙ? и СКОЛЬКО?</a:t>
            </a:r>
          </a:p>
          <a:p>
            <a:pPr eaLnBrk="1" hangingPunct="1"/>
            <a:r>
              <a:rPr lang="ru-RU" altLang="ru-RU" sz="2800"/>
              <a:t> Цифры частенько его заменяют,</a:t>
            </a:r>
          </a:p>
          <a:p>
            <a:pPr eaLnBrk="1" hangingPunct="1"/>
            <a:r>
              <a:rPr lang="ru-RU" altLang="ru-RU" sz="2800"/>
              <a:t>Люди его в устной речи склоняют,</a:t>
            </a:r>
          </a:p>
          <a:p>
            <a:pPr eaLnBrk="1" hangingPunct="1"/>
            <a:r>
              <a:rPr lang="ru-RU" altLang="ru-RU" sz="2800"/>
              <a:t> Часто при этом они ошибаются,</a:t>
            </a:r>
          </a:p>
          <a:p>
            <a:pPr eaLnBrk="1" hangingPunct="1"/>
            <a:r>
              <a:rPr lang="ru-RU" altLang="ru-RU" sz="2800"/>
              <a:t> Как его звать, кто скорей догадается?</a:t>
            </a:r>
          </a:p>
          <a:p>
            <a:pPr eaLnBrk="1" hangingPunct="1"/>
            <a:endParaRPr lang="ru-RU" altLang="ru-RU" sz="28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2292" name="Picture 18" descr="mult5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5" r="24002"/>
          <a:stretch>
            <a:fillRect/>
          </a:stretch>
        </p:blipFill>
        <p:spPr bwMode="auto">
          <a:xfrm>
            <a:off x="6254750" y="1963738"/>
            <a:ext cx="288925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82588" y="4630738"/>
            <a:ext cx="5341937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C00000"/>
                </a:solidFill>
              </a:rPr>
              <a:t>(Имя числительное)</a:t>
            </a:r>
            <a:endParaRPr lang="ru-RU" altLang="ru-RU" sz="3200">
              <a:solidFill>
                <a:srgbClr val="C00000"/>
              </a:solidFill>
            </a:endParaRPr>
          </a:p>
          <a:p>
            <a:pPr eaLnBrk="1" hangingPunct="1"/>
            <a:endParaRPr lang="ru-RU" altLang="ru-RU" sz="3200" b="1">
              <a:solidFill>
                <a:srgbClr val="C00000"/>
              </a:solidFill>
              <a:latin typeface="Times New Roman" pitchFamily="18" charset="0"/>
            </a:endParaRP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87" fill="hold"/>
                                        <p:tgtEl>
                                          <p:spTgt spid="133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1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1" name="07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4437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82588" y="414338"/>
            <a:ext cx="67818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/>
              <a:t>Признаки действий оно означает,</a:t>
            </a:r>
          </a:p>
          <a:p>
            <a:pPr eaLnBrk="1" hangingPunct="1"/>
            <a:r>
              <a:rPr lang="ru-RU" altLang="ru-RU" sz="2800"/>
              <a:t> Всем любопытным оно отвечает	</a:t>
            </a:r>
          </a:p>
          <a:p>
            <a:pPr eaLnBrk="1" hangingPunct="1"/>
            <a:r>
              <a:rPr lang="ru-RU" altLang="ru-RU" sz="2800"/>
              <a:t> КАК? и КОГДА? ПОЧЕМУ? ОТЧЕГО?</a:t>
            </a:r>
          </a:p>
          <a:p>
            <a:pPr eaLnBrk="1" hangingPunct="1"/>
            <a:r>
              <a:rPr lang="ru-RU" altLang="ru-RU" sz="2800"/>
              <a:t> ГДЕ? и КУДА же? ЗАЧЕМ? ДЛЯ ЧЕГО?</a:t>
            </a:r>
          </a:p>
          <a:p>
            <a:pPr eaLnBrk="1" hangingPunct="1"/>
            <a:r>
              <a:rPr lang="ru-RU" altLang="ru-RU" sz="2800"/>
              <a:t> Очень не любит оно изменяться,</a:t>
            </a:r>
          </a:p>
          <a:p>
            <a:pPr eaLnBrk="1" hangingPunct="1"/>
            <a:r>
              <a:rPr lang="ru-RU" altLang="ru-RU" sz="2800"/>
              <a:t> Род не имеет, не хочет склоняться.</a:t>
            </a:r>
          </a:p>
          <a:p>
            <a:pPr eaLnBrk="1" hangingPunct="1"/>
            <a:r>
              <a:rPr lang="ru-RU" altLang="ru-RU" sz="2800"/>
              <a:t>Как его имя, скорее ответьте!</a:t>
            </a:r>
          </a:p>
          <a:p>
            <a:pPr eaLnBrk="1" hangingPunct="1"/>
            <a:endParaRPr lang="ru-RU" altLang="ru-RU" sz="28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3316" name="Picture 18" descr="mult5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5" r="24002"/>
          <a:stretch>
            <a:fillRect/>
          </a:stretch>
        </p:blipFill>
        <p:spPr bwMode="auto">
          <a:xfrm>
            <a:off x="6254750" y="1963738"/>
            <a:ext cx="288925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82588" y="4630738"/>
            <a:ext cx="5341937" cy="184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C00000"/>
                </a:solidFill>
              </a:rPr>
              <a:t>(Наречие)</a:t>
            </a:r>
            <a:endParaRPr lang="ru-RU" altLang="ru-RU" sz="3200">
              <a:solidFill>
                <a:srgbClr val="C00000"/>
              </a:solidFill>
            </a:endParaRPr>
          </a:p>
          <a:p>
            <a:pPr eaLnBrk="1" hangingPunct="1"/>
            <a:endParaRPr lang="ru-RU" altLang="ru-RU" sz="3200">
              <a:solidFill>
                <a:srgbClr val="C00000"/>
              </a:solidFill>
            </a:endParaRPr>
          </a:p>
          <a:p>
            <a:pPr eaLnBrk="1" hangingPunct="1"/>
            <a:endParaRPr lang="ru-RU" altLang="ru-RU" sz="3200" b="1">
              <a:solidFill>
                <a:srgbClr val="C00000"/>
              </a:solidFill>
              <a:latin typeface="Times New Roman" pitchFamily="18" charset="0"/>
            </a:endParaRP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87" fill="hold"/>
                                        <p:tgtEl>
                                          <p:spTgt spid="133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1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1" name="07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44370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82588" y="414338"/>
            <a:ext cx="6781800" cy="569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/>
              <a:t>Применяем все мы это</a:t>
            </a:r>
          </a:p>
          <a:p>
            <a:pPr eaLnBrk="1" hangingPunct="1"/>
            <a:r>
              <a:rPr lang="ru-RU" altLang="ru-RU" sz="2800"/>
              <a:t> Вместо имени предмета,</a:t>
            </a:r>
          </a:p>
          <a:p>
            <a:pPr eaLnBrk="1" hangingPunct="1"/>
            <a:r>
              <a:rPr lang="ru-RU" altLang="ru-RU" sz="2800"/>
              <a:t> Вместо признака предмета</a:t>
            </a:r>
          </a:p>
          <a:p>
            <a:pPr eaLnBrk="1" hangingPunct="1"/>
            <a:r>
              <a:rPr lang="ru-RU" altLang="ru-RU" sz="2800"/>
              <a:t> Применяем тоже это,</a:t>
            </a:r>
          </a:p>
          <a:p>
            <a:pPr eaLnBrk="1" hangingPunct="1"/>
            <a:r>
              <a:rPr lang="ru-RU" altLang="ru-RU" sz="2800"/>
              <a:t> И количество предметов</a:t>
            </a:r>
          </a:p>
          <a:p>
            <a:pPr eaLnBrk="1" hangingPunct="1"/>
            <a:r>
              <a:rPr lang="ru-RU" altLang="ru-RU" sz="2800"/>
              <a:t> Заменяет часто это.</a:t>
            </a:r>
          </a:p>
          <a:p>
            <a:pPr eaLnBrk="1" hangingPunct="1"/>
            <a:r>
              <a:rPr lang="ru-RU" altLang="ru-RU" sz="2800"/>
              <a:t> Нам на всё оно укажет,</a:t>
            </a:r>
          </a:p>
          <a:p>
            <a:pPr eaLnBrk="1" hangingPunct="1"/>
            <a:r>
              <a:rPr lang="ru-RU" altLang="ru-RU" sz="2800"/>
              <a:t> Но имён ничьих не скажет.</a:t>
            </a:r>
          </a:p>
          <a:p>
            <a:pPr eaLnBrk="1" hangingPunct="1"/>
            <a:r>
              <a:rPr lang="ru-RU" altLang="ru-RU" sz="2800"/>
              <a:t> Часто очень применяется,</a:t>
            </a:r>
          </a:p>
          <a:p>
            <a:pPr eaLnBrk="1" hangingPunct="1"/>
            <a:r>
              <a:rPr lang="ru-RU" altLang="ru-RU" sz="2800"/>
              <a:t> Сильно очень изменяется.</a:t>
            </a:r>
          </a:p>
          <a:p>
            <a:pPr eaLnBrk="1" hangingPunct="1"/>
            <a:r>
              <a:rPr lang="ru-RU" altLang="ru-RU" sz="2800"/>
              <a:t> Без него, как ни крутись,</a:t>
            </a:r>
          </a:p>
          <a:p>
            <a:pPr eaLnBrk="1" hangingPunct="1"/>
            <a:r>
              <a:rPr lang="ru-RU" altLang="ru-RU" sz="2800"/>
              <a:t> В речи нам не обойтись.</a:t>
            </a:r>
          </a:p>
          <a:p>
            <a:pPr eaLnBrk="1" hangingPunct="1"/>
            <a:endParaRPr lang="ru-RU" altLang="ru-RU" sz="28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4340" name="Picture 18" descr="mult5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5" r="24002"/>
          <a:stretch>
            <a:fillRect/>
          </a:stretch>
        </p:blipFill>
        <p:spPr bwMode="auto">
          <a:xfrm>
            <a:off x="6254750" y="1963738"/>
            <a:ext cx="288925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148263" y="414338"/>
            <a:ext cx="3613150" cy="184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C00000"/>
                </a:solidFill>
              </a:rPr>
              <a:t>(Местоимение)</a:t>
            </a:r>
            <a:endParaRPr lang="ru-RU" altLang="ru-RU" sz="3200">
              <a:solidFill>
                <a:srgbClr val="C00000"/>
              </a:solidFill>
            </a:endParaRPr>
          </a:p>
          <a:p>
            <a:pPr eaLnBrk="1" hangingPunct="1"/>
            <a:endParaRPr lang="ru-RU" altLang="ru-RU" sz="3200">
              <a:solidFill>
                <a:srgbClr val="C00000"/>
              </a:solidFill>
            </a:endParaRPr>
          </a:p>
          <a:p>
            <a:pPr eaLnBrk="1" hangingPunct="1"/>
            <a:endParaRPr lang="ru-RU" altLang="ru-RU" sz="3200" b="1">
              <a:solidFill>
                <a:srgbClr val="C00000"/>
              </a:solidFill>
              <a:latin typeface="Times New Roman" pitchFamily="18" charset="0"/>
            </a:endParaRP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87" fill="hold"/>
                                        <p:tgtEl>
                                          <p:spTgt spid="133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31"/>
                </p:tgtEl>
              </p:cMediaNode>
            </p:audio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нач.школа 1.">
  <a:themeElements>
    <a:clrScheme name="нач.школа 1.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нач.школа 1.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нач.школа 1.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домик">
  <a:themeElements>
    <a:clrScheme name="домик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домик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омик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омик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омик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омик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омик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омик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омик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омик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омик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омик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омик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омик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732</Words>
  <Application>Microsoft Office PowerPoint</Application>
  <PresentationFormat>Экран (4:3)</PresentationFormat>
  <Paragraphs>136</Paragraphs>
  <Slides>18</Slides>
  <Notes>1</Notes>
  <HiddenSlides>0</HiddenSlides>
  <MMClips>9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Monotype Corsiva</vt:lpstr>
      <vt:lpstr>Times New Roman</vt:lpstr>
      <vt:lpstr>Comic Sans MS</vt:lpstr>
      <vt:lpstr>Оформление по умолчанию</vt:lpstr>
      <vt:lpstr>нач.школа 1.</vt:lpstr>
      <vt:lpstr>домик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Тест </vt:lpstr>
      <vt:lpstr>Презентация PowerPoint</vt:lpstr>
      <vt:lpstr>Презентация PowerPoint</vt:lpstr>
      <vt:lpstr>Самооценка</vt:lpstr>
      <vt:lpstr>Презентация PowerPoint</vt:lpstr>
    </vt:vector>
  </TitlesOfParts>
  <Company>DOM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Nataliya</dc:creator>
  <cp:lastModifiedBy>RePack by Diakov</cp:lastModifiedBy>
  <cp:revision>24</cp:revision>
  <dcterms:created xsi:type="dcterms:W3CDTF">2010-10-25T11:46:25Z</dcterms:created>
  <dcterms:modified xsi:type="dcterms:W3CDTF">2018-10-21T11:13:54Z</dcterms:modified>
</cp:coreProperties>
</file>