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63" r:id="rId10"/>
    <p:sldId id="264" r:id="rId11"/>
    <p:sldId id="265" r:id="rId12"/>
    <p:sldId id="274" r:id="rId13"/>
    <p:sldId id="266" r:id="rId14"/>
    <p:sldId id="267" r:id="rId15"/>
    <p:sldId id="268" r:id="rId16"/>
    <p:sldId id="275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8B3B027-DD63-FD1E-184E-EC56C0A00998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2895600" y="0"/>
            <a:ext cx="33528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DAB67467-D1B5-D56B-BCB1-366977620930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73075"/>
            <a:ext cx="4878388" cy="3490913"/>
            <a:chOff x="1344" y="298"/>
            <a:chExt cx="3073" cy="2199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CC0B16A0-A7B9-8B35-296B-8FBFCB8DD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1035"/>
              <a:ext cx="1019" cy="907"/>
            </a:xfrm>
            <a:custGeom>
              <a:avLst/>
              <a:gdLst/>
              <a:ahLst/>
              <a:cxnLst>
                <a:cxn ang="0">
                  <a:pos x="0" y="566"/>
                </a:cxn>
                <a:cxn ang="0">
                  <a:pos x="0" y="906"/>
                </a:cxn>
                <a:cxn ang="0">
                  <a:pos x="1014" y="283"/>
                </a:cxn>
                <a:cxn ang="0">
                  <a:pos x="1018" y="307"/>
                </a:cxn>
                <a:cxn ang="0">
                  <a:pos x="869" y="0"/>
                </a:cxn>
                <a:cxn ang="0">
                  <a:pos x="0" y="566"/>
                </a:cxn>
              </a:cxnLst>
              <a:rect l="0" t="0" r="r" b="b"/>
              <a:pathLst>
                <a:path w="1019" h="907">
                  <a:moveTo>
                    <a:pt x="0" y="566"/>
                  </a:moveTo>
                  <a:lnTo>
                    <a:pt x="0" y="906"/>
                  </a:lnTo>
                  <a:lnTo>
                    <a:pt x="1014" y="283"/>
                  </a:lnTo>
                  <a:lnTo>
                    <a:pt x="1018" y="307"/>
                  </a:lnTo>
                  <a:lnTo>
                    <a:pt x="869" y="0"/>
                  </a:lnTo>
                  <a:lnTo>
                    <a:pt x="0" y="566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331E8E90-0A37-F86E-AB3B-069AACEDC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8" y="1035"/>
              <a:ext cx="1019" cy="907"/>
            </a:xfrm>
            <a:custGeom>
              <a:avLst/>
              <a:gdLst/>
              <a:ahLst/>
              <a:cxnLst>
                <a:cxn ang="0">
                  <a:pos x="1018" y="566"/>
                </a:cxn>
                <a:cxn ang="0">
                  <a:pos x="1018" y="906"/>
                </a:cxn>
                <a:cxn ang="0">
                  <a:pos x="3" y="283"/>
                </a:cxn>
                <a:cxn ang="0">
                  <a:pos x="0" y="307"/>
                </a:cxn>
                <a:cxn ang="0">
                  <a:pos x="148" y="0"/>
                </a:cxn>
                <a:cxn ang="0">
                  <a:pos x="1018" y="566"/>
                </a:cxn>
              </a:cxnLst>
              <a:rect l="0" t="0" r="r" b="b"/>
              <a:pathLst>
                <a:path w="1019" h="907">
                  <a:moveTo>
                    <a:pt x="1018" y="566"/>
                  </a:moveTo>
                  <a:lnTo>
                    <a:pt x="1018" y="906"/>
                  </a:lnTo>
                  <a:lnTo>
                    <a:pt x="3" y="283"/>
                  </a:lnTo>
                  <a:lnTo>
                    <a:pt x="0" y="307"/>
                  </a:lnTo>
                  <a:lnTo>
                    <a:pt x="148" y="0"/>
                  </a:lnTo>
                  <a:lnTo>
                    <a:pt x="1018" y="566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FE7A4949-15FC-9B56-F717-7E6239F909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71" y="298"/>
              <a:ext cx="2632" cy="2199"/>
              <a:chOff x="1571" y="298"/>
              <a:chExt cx="2632" cy="2199"/>
            </a:xfrm>
          </p:grpSpPr>
          <p:sp>
            <p:nvSpPr>
              <p:cNvPr id="8" name="AutoShape 7" descr="Green marble">
                <a:extLst>
                  <a:ext uri="{FF2B5EF4-FFF2-40B4-BE49-F238E27FC236}">
                    <a16:creationId xmlns:a16="http://schemas.microsoft.com/office/drawing/2014/main" id="{387DF333-0719-A5A4-054D-B24EA509AF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H="1">
                <a:off x="1571" y="298"/>
                <a:ext cx="2631" cy="2198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C5F6BEB2-01F3-FF93-D0DB-CA2704CFEB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" y="298"/>
                <a:ext cx="1316" cy="2199"/>
              </a:xfrm>
              <a:custGeom>
                <a:avLst/>
                <a:gdLst/>
                <a:ahLst/>
                <a:cxnLst>
                  <a:cxn ang="0">
                    <a:pos x="1315" y="2198"/>
                  </a:cxn>
                  <a:cxn ang="0">
                    <a:pos x="1315" y="1815"/>
                  </a:cxn>
                  <a:cxn ang="0">
                    <a:pos x="409" y="214"/>
                  </a:cxn>
                  <a:cxn ang="0">
                    <a:pos x="0" y="0"/>
                  </a:cxn>
                  <a:cxn ang="0">
                    <a:pos x="1315" y="2198"/>
                  </a:cxn>
                </a:cxnLst>
                <a:rect l="0" t="0" r="r" b="b"/>
                <a:pathLst>
                  <a:path w="1316" h="2199">
                    <a:moveTo>
                      <a:pt x="1315" y="2198"/>
                    </a:moveTo>
                    <a:lnTo>
                      <a:pt x="1315" y="1815"/>
                    </a:lnTo>
                    <a:lnTo>
                      <a:pt x="409" y="214"/>
                    </a:lnTo>
                    <a:lnTo>
                      <a:pt x="0" y="0"/>
                    </a:lnTo>
                    <a:lnTo>
                      <a:pt x="1315" y="2198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475E7BF2-A223-E94E-5A79-81DF2B6DC3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" y="298"/>
                <a:ext cx="2632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9" y="216"/>
                  </a:cxn>
                  <a:cxn ang="0">
                    <a:pos x="2279" y="216"/>
                  </a:cxn>
                  <a:cxn ang="0">
                    <a:pos x="2631" y="0"/>
                  </a:cxn>
                  <a:cxn ang="0">
                    <a:pos x="0" y="0"/>
                  </a:cxn>
                </a:cxnLst>
                <a:rect l="0" t="0" r="r" b="b"/>
                <a:pathLst>
                  <a:path w="2632" h="217">
                    <a:moveTo>
                      <a:pt x="0" y="0"/>
                    </a:moveTo>
                    <a:lnTo>
                      <a:pt x="409" y="216"/>
                    </a:lnTo>
                    <a:lnTo>
                      <a:pt x="2279" y="216"/>
                    </a:lnTo>
                    <a:lnTo>
                      <a:pt x="263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094DD13F-38C7-032B-DDE7-C44506C45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298"/>
                <a:ext cx="1317" cy="2199"/>
              </a:xfrm>
              <a:custGeom>
                <a:avLst/>
                <a:gdLst/>
                <a:ahLst/>
                <a:cxnLst>
                  <a:cxn ang="0">
                    <a:pos x="0" y="2198"/>
                  </a:cxn>
                  <a:cxn ang="0">
                    <a:pos x="0" y="1815"/>
                  </a:cxn>
                  <a:cxn ang="0">
                    <a:pos x="906" y="214"/>
                  </a:cxn>
                  <a:cxn ang="0">
                    <a:pos x="1316" y="0"/>
                  </a:cxn>
                  <a:cxn ang="0">
                    <a:pos x="0" y="2198"/>
                  </a:cxn>
                </a:cxnLst>
                <a:rect l="0" t="0" r="r" b="b"/>
                <a:pathLst>
                  <a:path w="1317" h="2199">
                    <a:moveTo>
                      <a:pt x="0" y="2198"/>
                    </a:moveTo>
                    <a:lnTo>
                      <a:pt x="0" y="1815"/>
                    </a:lnTo>
                    <a:lnTo>
                      <a:pt x="906" y="214"/>
                    </a:lnTo>
                    <a:lnTo>
                      <a:pt x="1316" y="0"/>
                    </a:lnTo>
                    <a:lnTo>
                      <a:pt x="0" y="2198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07438EF2-030B-B165-E6B1-4482266DC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631"/>
              <a:ext cx="3069" cy="31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862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Правка образца подзаголовка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E3095C59-362A-AE4E-4CB0-ED8E93F5C43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0D7CDC99-6819-B986-40EB-DCE9DB6FB3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AD50AE1A-3A68-2B8C-CFA5-01CBBEC109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56A3C43-4D16-46A0-A80C-6AB3A5A72D2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4765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6A4CDB22-6601-65EF-7FE5-2DBE50C994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755B1582-43D9-3C58-6472-0E2255A106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C179E8A-30B2-70DC-F55E-34B2758C9F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BCA55F-DCC1-47FD-880E-D5E64001F79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8243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228600"/>
            <a:ext cx="2081212" cy="5791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1988" y="228600"/>
            <a:ext cx="6096000" cy="5791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749ACD5A-3141-E288-476D-03283E43D6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8A63F768-A10A-F30F-09EB-2A149F170C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882EF20-94D2-EC99-D3BC-43032761C9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C24AD7-38D9-424A-A703-C25C015D223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89724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4478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E3EE8B0-2D1A-F626-220B-5914A5295F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BF3FDDEA-5566-3436-5932-8B3EAD2E53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B7D67F0-3462-55F5-B761-8BFBD1C218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45085-8B08-4834-AE39-7D3FA6092F7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84877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4478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61988" y="19050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61988" y="40386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24388" y="19050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3839E606-8160-C385-A4B5-08DE6B2CDC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24FCF0BC-23DA-7E66-C051-CFCECF37DF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00E4C7F2-83DE-6D5B-9B29-E1DA8B5E61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B6EE2-D053-40D3-99A7-F476ABC5996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41854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4478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0E159622-1F63-E10A-2A1B-C62935E9C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0290E2F-5404-2577-979C-B2AFA389C5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E4BC985-D94B-B883-A35A-4ADD9803D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A31DF-0640-473D-9CB5-0093021E97F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8110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26BA4F3F-E7B0-0F7E-3D69-0BFFF1C497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FFDFFDD6-4F47-4D30-ABEE-17849B60F5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B68DC8F-5299-AB30-F1F8-34BFFA447A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6AAE82-94B4-45F7-973D-5CF63A06A40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7749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A24517DE-A0D6-1A0B-1C03-A1BBAB9F3B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2B38C7F6-34F6-FC1D-9EEC-EE5D3CB00D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50C8801-51D4-ADC4-E1D0-3730D79055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A1134-C770-460A-A4F5-C52187FD837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4260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9455C6A-86C0-0713-D6D1-A093D2172F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79B8CE23-B743-3177-B327-B5C1985A6E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B2C0F875-DE35-FE47-014C-B0B77A51F8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EF26AC-3F89-41B6-913A-08B3364D58E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2576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AD78F9B9-5CDA-EA22-CBA6-3D3E71F863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35C5F753-E564-9771-D67F-AFE572F9D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353538D9-9743-5305-65F8-5C12FC10A9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CB895A-83CD-45D6-B7D6-F2424BE7F16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56432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AE1B299B-A0B3-FBF3-90C2-CF32622E5C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38E3F89C-5F90-3E04-121E-D0725B9143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6849579B-E1A1-50D7-632A-28F26BEC16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F364A-E106-4BCB-9115-476522646D6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5436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1FF627EE-49CA-68F9-7D65-27BABBCD0C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302B211A-BF5A-DF73-91C2-A8C292F50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7766D606-BB48-5822-E755-651280C449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FF796-18E3-4E9B-8CB6-B176E5CA7EC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49489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61B3552-41DC-7451-32F1-04AF662E92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804C066-F46E-58C6-F2CF-421A661F8E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AAFCC448-2622-3CBB-862D-F8B6BE97F2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66AD9D-B615-4584-8C1C-6588AD7EFBA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27344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BFFBD5DE-77E9-8DB0-F060-FB9547F05A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426450B6-518F-93AE-6AFC-991CF32B13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E186F71-72BD-225A-7C17-5F7583F6BD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60C921-E86F-47F0-92A0-0BD18E34DEC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7871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A3F1C3C-E4B7-73AF-E2F7-A80C5EEB31B2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0" y="0"/>
            <a:ext cx="17526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7FC0B1B0-730B-E190-F900-54FFED881D8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74650"/>
            <a:ext cx="1525588" cy="1227138"/>
            <a:chOff x="96" y="236"/>
            <a:chExt cx="961" cy="773"/>
          </a:xfrm>
        </p:grpSpPr>
        <p:sp>
          <p:nvSpPr>
            <p:cNvPr id="36868" name="Freeform 4">
              <a:extLst>
                <a:ext uri="{FF2B5EF4-FFF2-40B4-BE49-F238E27FC236}">
                  <a16:creationId xmlns:a16="http://schemas.microsoft.com/office/drawing/2014/main" id="{B56BC0BF-000A-8263-27E4-7C2AEF72A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495"/>
              <a:ext cx="319" cy="319"/>
            </a:xfrm>
            <a:custGeom>
              <a:avLst/>
              <a:gdLst/>
              <a:ahLst/>
              <a:cxnLst>
                <a:cxn ang="0">
                  <a:pos x="318" y="198"/>
                </a:cxn>
                <a:cxn ang="0">
                  <a:pos x="318" y="318"/>
                </a:cxn>
                <a:cxn ang="0">
                  <a:pos x="1" y="99"/>
                </a:cxn>
                <a:cxn ang="0">
                  <a:pos x="0" y="108"/>
                </a:cxn>
                <a:cxn ang="0">
                  <a:pos x="46" y="0"/>
                </a:cxn>
                <a:cxn ang="0">
                  <a:pos x="318" y="198"/>
                </a:cxn>
              </a:cxnLst>
              <a:rect l="0" t="0" r="r" b="b"/>
              <a:pathLst>
                <a:path w="319" h="319">
                  <a:moveTo>
                    <a:pt x="318" y="198"/>
                  </a:moveTo>
                  <a:lnTo>
                    <a:pt x="318" y="318"/>
                  </a:lnTo>
                  <a:lnTo>
                    <a:pt x="1" y="99"/>
                  </a:lnTo>
                  <a:lnTo>
                    <a:pt x="0" y="108"/>
                  </a:lnTo>
                  <a:lnTo>
                    <a:pt x="46" y="0"/>
                  </a:lnTo>
                  <a:lnTo>
                    <a:pt x="318" y="198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869" name="Freeform 5">
              <a:extLst>
                <a:ext uri="{FF2B5EF4-FFF2-40B4-BE49-F238E27FC236}">
                  <a16:creationId xmlns:a16="http://schemas.microsoft.com/office/drawing/2014/main" id="{B7CC066F-0D69-72FC-691A-FEC3996F5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" y="495"/>
              <a:ext cx="319" cy="319"/>
            </a:xfrm>
            <a:custGeom>
              <a:avLst/>
              <a:gdLst/>
              <a:ahLst/>
              <a:cxnLst>
                <a:cxn ang="0">
                  <a:pos x="0" y="198"/>
                </a:cxn>
                <a:cxn ang="0">
                  <a:pos x="0" y="318"/>
                </a:cxn>
                <a:cxn ang="0">
                  <a:pos x="316" y="99"/>
                </a:cxn>
                <a:cxn ang="0">
                  <a:pos x="318" y="108"/>
                </a:cxn>
                <a:cxn ang="0">
                  <a:pos x="271" y="0"/>
                </a:cxn>
                <a:cxn ang="0">
                  <a:pos x="0" y="198"/>
                </a:cxn>
              </a:cxnLst>
              <a:rect l="0" t="0" r="r" b="b"/>
              <a:pathLst>
                <a:path w="319" h="319">
                  <a:moveTo>
                    <a:pt x="0" y="198"/>
                  </a:moveTo>
                  <a:lnTo>
                    <a:pt x="0" y="318"/>
                  </a:lnTo>
                  <a:lnTo>
                    <a:pt x="316" y="99"/>
                  </a:lnTo>
                  <a:lnTo>
                    <a:pt x="318" y="108"/>
                  </a:lnTo>
                  <a:lnTo>
                    <a:pt x="271" y="0"/>
                  </a:lnTo>
                  <a:lnTo>
                    <a:pt x="0" y="198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5" name="Group 6">
              <a:extLst>
                <a:ext uri="{FF2B5EF4-FFF2-40B4-BE49-F238E27FC236}">
                  <a16:creationId xmlns:a16="http://schemas.microsoft.com/office/drawing/2014/main" id="{9A8E4341-9034-A9BF-74A0-922C33CB17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2" y="236"/>
              <a:ext cx="823" cy="773"/>
              <a:chOff x="152" y="236"/>
              <a:chExt cx="823" cy="773"/>
            </a:xfrm>
          </p:grpSpPr>
          <p:sp>
            <p:nvSpPr>
              <p:cNvPr id="36871" name="AutoShape 7" descr="Green marble">
                <a:extLst>
                  <a:ext uri="{FF2B5EF4-FFF2-40B4-BE49-F238E27FC236}">
                    <a16:creationId xmlns:a16="http://schemas.microsoft.com/office/drawing/2014/main" id="{487F4D07-7A0E-2F79-13FD-4C46120ECE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H="1">
                <a:off x="152" y="236"/>
                <a:ext cx="822" cy="772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16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72" name="Freeform 8">
                <a:extLst>
                  <a:ext uri="{FF2B5EF4-FFF2-40B4-BE49-F238E27FC236}">
                    <a16:creationId xmlns:a16="http://schemas.microsoft.com/office/drawing/2014/main" id="{55DA7747-34C9-8EE6-3968-BBACD4EF49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" y="236"/>
                <a:ext cx="412" cy="773"/>
              </a:xfrm>
              <a:custGeom>
                <a:avLst/>
                <a:gdLst/>
                <a:ahLst/>
                <a:cxnLst>
                  <a:cxn ang="0">
                    <a:pos x="411" y="772"/>
                  </a:cxn>
                  <a:cxn ang="0">
                    <a:pos x="411" y="637"/>
                  </a:cxn>
                  <a:cxn ang="0">
                    <a:pos x="127" y="75"/>
                  </a:cxn>
                  <a:cxn ang="0">
                    <a:pos x="0" y="0"/>
                  </a:cxn>
                  <a:cxn ang="0">
                    <a:pos x="411" y="772"/>
                  </a:cxn>
                </a:cxnLst>
                <a:rect l="0" t="0" r="r" b="b"/>
                <a:pathLst>
                  <a:path w="412" h="773">
                    <a:moveTo>
                      <a:pt x="411" y="772"/>
                    </a:moveTo>
                    <a:lnTo>
                      <a:pt x="411" y="637"/>
                    </a:lnTo>
                    <a:lnTo>
                      <a:pt x="127" y="75"/>
                    </a:lnTo>
                    <a:lnTo>
                      <a:pt x="0" y="0"/>
                    </a:lnTo>
                    <a:lnTo>
                      <a:pt x="411" y="772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73" name="Freeform 9">
                <a:extLst>
                  <a:ext uri="{FF2B5EF4-FFF2-40B4-BE49-F238E27FC236}">
                    <a16:creationId xmlns:a16="http://schemas.microsoft.com/office/drawing/2014/main" id="{B45DE63E-AF94-F908-EAE9-F93F3ECD0D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" y="236"/>
                <a:ext cx="823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7" y="76"/>
                  </a:cxn>
                  <a:cxn ang="0">
                    <a:pos x="712" y="76"/>
                  </a:cxn>
                  <a:cxn ang="0">
                    <a:pos x="822" y="0"/>
                  </a:cxn>
                  <a:cxn ang="0">
                    <a:pos x="0" y="0"/>
                  </a:cxn>
                </a:cxnLst>
                <a:rect l="0" t="0" r="r" b="b"/>
                <a:pathLst>
                  <a:path w="823" h="77">
                    <a:moveTo>
                      <a:pt x="0" y="0"/>
                    </a:moveTo>
                    <a:lnTo>
                      <a:pt x="127" y="76"/>
                    </a:lnTo>
                    <a:lnTo>
                      <a:pt x="712" y="76"/>
                    </a:lnTo>
                    <a:lnTo>
                      <a:pt x="8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74" name="Freeform 10">
                <a:extLst>
                  <a:ext uri="{FF2B5EF4-FFF2-40B4-BE49-F238E27FC236}">
                    <a16:creationId xmlns:a16="http://schemas.microsoft.com/office/drawing/2014/main" id="{F7DD45E6-0292-CC83-3D58-E60F7C0E63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" y="236"/>
                <a:ext cx="412" cy="773"/>
              </a:xfrm>
              <a:custGeom>
                <a:avLst/>
                <a:gdLst/>
                <a:ahLst/>
                <a:cxnLst>
                  <a:cxn ang="0">
                    <a:pos x="0" y="772"/>
                  </a:cxn>
                  <a:cxn ang="0">
                    <a:pos x="0" y="637"/>
                  </a:cxn>
                  <a:cxn ang="0">
                    <a:pos x="283" y="75"/>
                  </a:cxn>
                  <a:cxn ang="0">
                    <a:pos x="411" y="0"/>
                  </a:cxn>
                  <a:cxn ang="0">
                    <a:pos x="0" y="772"/>
                  </a:cxn>
                </a:cxnLst>
                <a:rect l="0" t="0" r="r" b="b"/>
                <a:pathLst>
                  <a:path w="412" h="773">
                    <a:moveTo>
                      <a:pt x="0" y="772"/>
                    </a:moveTo>
                    <a:lnTo>
                      <a:pt x="0" y="637"/>
                    </a:lnTo>
                    <a:lnTo>
                      <a:pt x="283" y="75"/>
                    </a:lnTo>
                    <a:lnTo>
                      <a:pt x="411" y="0"/>
                    </a:lnTo>
                    <a:lnTo>
                      <a:pt x="0" y="772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6875" name="Rectangle 11">
              <a:extLst>
                <a:ext uri="{FF2B5EF4-FFF2-40B4-BE49-F238E27FC236}">
                  <a16:creationId xmlns:a16="http://schemas.microsoft.com/office/drawing/2014/main" id="{BF37ED4A-9E37-467F-9AF5-F72DF29EE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704"/>
              <a:ext cx="959" cy="10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6876" name="Rectangle 12">
            <a:extLst>
              <a:ext uri="{FF2B5EF4-FFF2-40B4-BE49-F238E27FC236}">
                <a16:creationId xmlns:a16="http://schemas.microsoft.com/office/drawing/2014/main" id="{595BF44D-5149-1DCB-E390-CF6DB1CE33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086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</a:p>
        </p:txBody>
      </p:sp>
      <p:sp>
        <p:nvSpPr>
          <p:cNvPr id="36877" name="Rectangle 13">
            <a:extLst>
              <a:ext uri="{FF2B5EF4-FFF2-40B4-BE49-F238E27FC236}">
                <a16:creationId xmlns:a16="http://schemas.microsoft.com/office/drawing/2014/main" id="{CDD3543E-FB23-E99A-692D-C741FD30AE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1988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36878" name="Rectangle 14">
            <a:extLst>
              <a:ext uri="{FF2B5EF4-FFF2-40B4-BE49-F238E27FC236}">
                <a16:creationId xmlns:a16="http://schemas.microsoft.com/office/drawing/2014/main" id="{8977F023-E748-FC1D-8AC1-F1523F9B941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9" name="Rectangle 15">
            <a:extLst>
              <a:ext uri="{FF2B5EF4-FFF2-40B4-BE49-F238E27FC236}">
                <a16:creationId xmlns:a16="http://schemas.microsoft.com/office/drawing/2014/main" id="{D3C84CE0-48C4-B045-BBA2-0C1DFC37F8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80" name="Rectangle 16">
            <a:extLst>
              <a:ext uri="{FF2B5EF4-FFF2-40B4-BE49-F238E27FC236}">
                <a16:creationId xmlns:a16="http://schemas.microsoft.com/office/drawing/2014/main" id="{295F8CAD-6750-D66B-002A-70A8E2833D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D55C836B-1E08-43F6-8F65-1F0CDDAC1A5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3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6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6" grpId="0"/>
      <p:bldP spid="36877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8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687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8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687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8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687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8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687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8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687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anose="05000000000000000000" pitchFamily="2" charset="2"/>
        <a:buChar char="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4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5.png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 /><Relationship Id="rId2" Type="http://schemas.openxmlformats.org/officeDocument/2006/relationships/image" Target="../media/image16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 /><Relationship Id="rId1" Type="http://schemas.openxmlformats.org/officeDocument/2006/relationships/slideLayout" Target="../slideLayouts/slideLayout4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 /><Relationship Id="rId2" Type="http://schemas.openxmlformats.org/officeDocument/2006/relationships/image" Target="../media/image18.pn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 /><Relationship Id="rId1" Type="http://schemas.openxmlformats.org/officeDocument/2006/relationships/slideLayout" Target="../slideLayouts/slideLayout14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 /><Relationship Id="rId1" Type="http://schemas.openxmlformats.org/officeDocument/2006/relationships/slideLayout" Target="../slideLayouts/slideLayout14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 /><Relationship Id="rId1" Type="http://schemas.openxmlformats.org/officeDocument/2006/relationships/slideLayout" Target="../slideLayouts/slideLayout14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3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14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1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2FED40B-D52D-A9A4-ABFC-4A4D3B6B12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Творчество Н.А.Некрасова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830EC60-18F0-1AB7-0D0B-346FFB0C8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z="4000"/>
              <a:t>Антикрепостническая направленность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68050B5-2DD2-3AFB-BF23-5C8EABC252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«Родина», «Псовая охота» - беспощадное обличение бесчеловечности помещичьей среды.</a:t>
            </a:r>
          </a:p>
          <a:p>
            <a:pPr eaLnBrk="1" hangingPunct="1"/>
            <a:r>
              <a:rPr lang="ru-RU" altLang="en-US"/>
              <a:t>«В деревне», «Несжатая полоса», «Забытая деревня» - картины нищеты и страдания бедняка-труженика.</a:t>
            </a:r>
          </a:p>
          <a:p>
            <a:pPr eaLnBrk="1" hangingPunct="1"/>
            <a:endParaRPr lang="ru-RU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323C3FE-AFC8-96A3-93EE-3CF2A5744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Тема города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E1C3FED-5884-1102-00FF-04676CF74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en-US" sz="2800"/>
              <a:t>«Еду ли ночью по улице темной…», Цикл стихов "На улице", Цикл "О погоде" .</a:t>
            </a:r>
          </a:p>
          <a:p>
            <a:pPr eaLnBrk="1" hangingPunct="1"/>
            <a:r>
              <a:rPr lang="ru-RU" altLang="en-US" sz="2800"/>
              <a:t>Протест против социальной несправедливости, против горькой участи бедняков.</a:t>
            </a:r>
          </a:p>
          <a:p>
            <a:pPr eaLnBrk="1" hangingPunct="1"/>
            <a:r>
              <a:rPr lang="ru-RU" altLang="en-US" sz="2800"/>
              <a:t>Новые принципы лирики: психологическая обнаженность переживаний, смелость социального изображения жизни.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>
            <a:extLst>
              <a:ext uri="{FF2B5EF4-FFF2-40B4-BE49-F238E27FC236}">
                <a16:creationId xmlns:a16="http://schemas.microsoft.com/office/drawing/2014/main" id="{C1C5160A-9642-BD52-8659-F006EEFCBAB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571500"/>
            <a:ext cx="4048125" cy="5448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/>
              <a:t>«Вор»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/>
              <a:t>Закушенный калач дрожал в его руке;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/>
              <a:t>Он был без сапогов, в дырявом сюртуке;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/>
              <a:t>Лицо являло след недавнего недуга,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/>
              <a:t>Стыда, отчаянья, моленья и испуга... </a:t>
            </a:r>
          </a:p>
        </p:txBody>
      </p:sp>
      <p:sp>
        <p:nvSpPr>
          <p:cNvPr id="14339" name="Rectangle 6">
            <a:extLst>
              <a:ext uri="{FF2B5EF4-FFF2-40B4-BE49-F238E27FC236}">
                <a16:creationId xmlns:a16="http://schemas.microsoft.com/office/drawing/2014/main" id="{01966CF4-C919-802B-DFAF-E1547AA9855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642938"/>
            <a:ext cx="3933825" cy="53768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2400"/>
              <a:t>«Утренняя прогулка»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/>
              <a:t>Петербург ему солон достался: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/>
              <a:t>В наводненье жену потерял,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/>
              <a:t>Целый век по квартирам таскался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/>
              <a:t>И четырнадцать раз погорал.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DACEB0D-BA71-A68C-8003-885C624E8E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Тема поэта и поэзии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08A6CFF-B1C2-73B7-A047-1EF5F5EEB2B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381476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en-US" sz="2000"/>
              <a:t>«Вчерашний день в часу шестом…», «Поэт и гражданин», «Поэт», «Блажен незлобивый поэт», «Поэту», «Элегия» и др. 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A73A9540-5387-AD3B-91C7-FF305300461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19625" y="1905000"/>
            <a:ext cx="381476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en-US" sz="2400"/>
              <a:t>Некрасов убежден в том, что поэзия не должна замыкаться на возвышенных и прекрасных темах, воспевая любовь, природу и красоту. Ее назначение — служить обществу, облагораживая и возвышая человека, формируя его прогрессивное мировоззрение. </a:t>
            </a:r>
          </a:p>
        </p:txBody>
      </p:sp>
      <p:pic>
        <p:nvPicPr>
          <p:cNvPr id="15365" name="Picture 5">
            <a:extLst>
              <a:ext uri="{FF2B5EF4-FFF2-40B4-BE49-F238E27FC236}">
                <a16:creationId xmlns:a16="http://schemas.microsoft.com/office/drawing/2014/main" id="{9D93098A-B71D-5E2E-E288-D1135C84F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500438"/>
            <a:ext cx="2447925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5349DCA-3CDB-832E-67F0-4FDADD7168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Жанр биографий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F4C5575-7D04-7F0A-7E3B-9DDA75C4C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«Памяти Добролюбова», «Памяти Белинского», «На смерть Шевченко».</a:t>
            </a:r>
          </a:p>
        </p:txBody>
      </p:sp>
      <p:pic>
        <p:nvPicPr>
          <p:cNvPr id="16388" name="Picture 4" descr="27">
            <a:extLst>
              <a:ext uri="{FF2B5EF4-FFF2-40B4-BE49-F238E27FC236}">
                <a16:creationId xmlns:a16="http://schemas.microsoft.com/office/drawing/2014/main" id="{106A1755-D965-78DB-AAD2-1A2BB5B1E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57563"/>
            <a:ext cx="177165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>
            <a:extLst>
              <a:ext uri="{FF2B5EF4-FFF2-40B4-BE49-F238E27FC236}">
                <a16:creationId xmlns:a16="http://schemas.microsoft.com/office/drawing/2014/main" id="{133ACAA4-D57D-AE28-56F1-2E91A123B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357563"/>
            <a:ext cx="158432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6">
            <a:extLst>
              <a:ext uri="{FF2B5EF4-FFF2-40B4-BE49-F238E27FC236}">
                <a16:creationId xmlns:a16="http://schemas.microsoft.com/office/drawing/2014/main" id="{055E6C6E-1420-483A-3B8D-E2A77CD20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57563"/>
            <a:ext cx="15113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798671E-5807-B8F9-0BD7-B2C87B249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Любовная лирика:</a:t>
            </a:r>
            <a:br>
              <a:rPr lang="ru-RU" altLang="en-US"/>
            </a:br>
            <a:r>
              <a:rPr lang="ru-RU" altLang="en-US"/>
              <a:t>исповедальная лирика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8A98718-C6A3-A1BB-447D-76595924D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Авдотья Яковлевна Панаева.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312810FB-F375-C523-5503-893B2455F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565400"/>
            <a:ext cx="158432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>
            <a:extLst>
              <a:ext uri="{FF2B5EF4-FFF2-40B4-BE49-F238E27FC236}">
                <a16:creationId xmlns:a16="http://schemas.microsoft.com/office/drawing/2014/main" id="{44B40110-FBE2-9E21-1BEC-D947E4E97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636838"/>
            <a:ext cx="169227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>
            <a:extLst>
              <a:ext uri="{FF2B5EF4-FFF2-40B4-BE49-F238E27FC236}">
                <a16:creationId xmlns:a16="http://schemas.microsoft.com/office/drawing/2014/main" id="{C0193519-6737-9AA2-3E24-D4E3AB06830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571500"/>
            <a:ext cx="3976687" cy="54483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en-US">
                <a:solidFill>
                  <a:schemeClr val="accent2"/>
                </a:solidFill>
              </a:rPr>
              <a:t>«Панаевский цикл»</a:t>
            </a:r>
            <a:r>
              <a:rPr lang="ru-RU" altLang="en-US"/>
              <a:t> — пример того, как личное, интимное в лирике становится общечеловеческим. </a:t>
            </a:r>
          </a:p>
        </p:txBody>
      </p:sp>
      <p:sp>
        <p:nvSpPr>
          <p:cNvPr id="18435" name="Rectangle 6">
            <a:extLst>
              <a:ext uri="{FF2B5EF4-FFF2-40B4-BE49-F238E27FC236}">
                <a16:creationId xmlns:a16="http://schemas.microsoft.com/office/drawing/2014/main" id="{226D20CC-6FDA-538C-74A2-BCBCDDC5044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500063"/>
            <a:ext cx="3862388" cy="5519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en-US" sz="2400">
                <a:solidFill>
                  <a:srgbClr val="CC0000"/>
                </a:solidFill>
              </a:rPr>
              <a:t>Мотивы ссоры</a:t>
            </a:r>
            <a:r>
              <a:rPr lang="ru-RU" altLang="en-US" sz="2400"/>
              <a:t> («Если, мучимый страстью мятежной...», «Мы с тобой бестолковые люди...»); </a:t>
            </a:r>
            <a:r>
              <a:rPr lang="ru-RU" altLang="en-US" sz="2400">
                <a:solidFill>
                  <a:srgbClr val="CC0000"/>
                </a:solidFill>
              </a:rPr>
              <a:t>расставания, разлуки</a:t>
            </a:r>
            <a:r>
              <a:rPr lang="ru-RU" altLang="en-US" sz="2400"/>
              <a:t> («Так это шутка? Милая моя...», «Прощание») или их предчувствия («Я не люблю иронии твоей...»); </a:t>
            </a:r>
            <a:r>
              <a:rPr lang="ru-RU" altLang="en-US" sz="2400">
                <a:solidFill>
                  <a:srgbClr val="CC0000"/>
                </a:solidFill>
              </a:rPr>
              <a:t>воспоминания </a:t>
            </a:r>
            <a:r>
              <a:rPr lang="ru-RU" altLang="en-US" sz="2400"/>
              <a:t>(«Да, наша жизнь текла мятежно...», «Давно — отвергнутый тобою...»); </a:t>
            </a:r>
            <a:r>
              <a:rPr lang="ru-RU" altLang="en-US" sz="2400">
                <a:solidFill>
                  <a:srgbClr val="CC0000"/>
                </a:solidFill>
              </a:rPr>
              <a:t>писем </a:t>
            </a:r>
            <a:r>
              <a:rPr lang="ru-RU" altLang="en-US" sz="2400"/>
              <a:t>(«Сожжённые письма») и др. 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en-US" sz="2400"/>
              <a:t> «Тяжёлый год — сломил меня недуг...», «Тяжёлый крест достался мне на долю...», «Прости», «Прощание». </a:t>
            </a:r>
          </a:p>
        </p:txBody>
      </p:sp>
      <p:pic>
        <p:nvPicPr>
          <p:cNvPr id="18436" name="Picture 7">
            <a:extLst>
              <a:ext uri="{FF2B5EF4-FFF2-40B4-BE49-F238E27FC236}">
                <a16:creationId xmlns:a16="http://schemas.microsoft.com/office/drawing/2014/main" id="{F8C05673-3A20-29D4-EA5B-71FDC9417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213100"/>
            <a:ext cx="180022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68916BB-1800-8214-A905-8026375B40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Эпическое творчество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741C191-25AF-6BEA-08A0-74CE9DD2F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«Коробейники», «Мороз, Красный нос», «Железная дорога», «Кому на Руси жить хорошо»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DA133DCE-59D9-2F57-AFCB-BB0096D84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284538"/>
            <a:ext cx="1655763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>
            <a:extLst>
              <a:ext uri="{FF2B5EF4-FFF2-40B4-BE49-F238E27FC236}">
                <a16:creationId xmlns:a16="http://schemas.microsoft.com/office/drawing/2014/main" id="{6BCE7213-40DE-206B-59E8-2B2FE796D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500438"/>
            <a:ext cx="1655762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22FA42C-011C-FB10-47D2-269046965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Поэты некрасовской поры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696E351-4412-7C18-544A-A133918AB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Система  художественных принципов, которые исторически закономерно сложилась в русской демократической поэзии к сер 19 в.</a:t>
            </a:r>
          </a:p>
          <a:p>
            <a:pPr eaLnBrk="1" hangingPunct="1"/>
            <a:r>
              <a:rPr lang="ru-RU" altLang="en-US"/>
              <a:t>Существо некрасовской поэзии определяется ее народностью.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C950E96-EF59-6B6D-046E-F5117F3DFB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М.М.Михайлов (1829-1865)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705658F-C3D3-80DE-565B-38D82CF84BB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19625" y="1905000"/>
            <a:ext cx="3814763" cy="4114800"/>
          </a:xfrm>
        </p:spPr>
        <p:txBody>
          <a:bodyPr/>
          <a:lstStyle/>
          <a:p>
            <a:pPr eaLnBrk="1" hangingPunct="1"/>
            <a:r>
              <a:rPr lang="ru-RU" altLang="en-US" sz="2800"/>
              <a:t>В «Помещике» есть мотивы «Псовой охоты».</a:t>
            </a:r>
          </a:p>
          <a:p>
            <a:pPr eaLnBrk="1" hangingPunct="1"/>
            <a:r>
              <a:rPr lang="ru-RU" altLang="en-US" sz="2800"/>
              <a:t>В «Груне» - «Тройка».</a:t>
            </a:r>
          </a:p>
        </p:txBody>
      </p:sp>
      <p:pic>
        <p:nvPicPr>
          <p:cNvPr id="21508" name="Picture 5">
            <a:extLst>
              <a:ext uri="{FF2B5EF4-FFF2-40B4-BE49-F238E27FC236}">
                <a16:creationId xmlns:a16="http://schemas.microsoft.com/office/drawing/2014/main" id="{787C0AEF-DF74-D0E2-61D2-341645FDD7B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8950" y="2127250"/>
            <a:ext cx="2312988" cy="2946400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89517DB-F07B-3F36-C552-5161BEE47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План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D1A82FD-782A-F00B-E471-E05821427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Основные факты биографии.</a:t>
            </a:r>
          </a:p>
          <a:p>
            <a:pPr eaLnBrk="1" hangingPunct="1"/>
            <a:r>
              <a:rPr lang="ru-RU" altLang="en-US"/>
              <a:t>Особенности лирики.</a:t>
            </a:r>
          </a:p>
          <a:p>
            <a:pPr eaLnBrk="1" hangingPunct="1"/>
            <a:r>
              <a:rPr lang="ru-RU" altLang="en-US"/>
              <a:t>Эпическое творчество.</a:t>
            </a:r>
          </a:p>
          <a:p>
            <a:pPr eaLnBrk="1" hangingPunct="1"/>
            <a:r>
              <a:rPr lang="ru-RU" altLang="en-US"/>
              <a:t>Поэты некрасовской школы.</a:t>
            </a:r>
          </a:p>
          <a:p>
            <a:pPr eaLnBrk="1" hangingPunct="1"/>
            <a:endParaRPr lang="ru-RU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1354C4D-3F0D-D835-B438-71D0494F6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Л.Н.Трефолев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E8E7352-C973-9F62-308E-A9C9069FBE8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19625" y="1905000"/>
            <a:ext cx="3814763" cy="4114800"/>
          </a:xfrm>
        </p:spPr>
        <p:txBody>
          <a:bodyPr/>
          <a:lstStyle/>
          <a:p>
            <a:pPr eaLnBrk="1" hangingPunct="1"/>
            <a:r>
              <a:rPr lang="ru-RU" altLang="en-US" sz="2800"/>
              <a:t>Своеобразные перепевы некрасовской лирики. </a:t>
            </a:r>
          </a:p>
          <a:p>
            <a:pPr eaLnBrk="1" hangingPunct="1"/>
            <a:r>
              <a:rPr lang="ru-RU" altLang="en-US" sz="2800"/>
              <a:t>«Камаринская», «Дубинушка», «Рекрутчина».</a:t>
            </a:r>
          </a:p>
        </p:txBody>
      </p:sp>
      <p:pic>
        <p:nvPicPr>
          <p:cNvPr id="22532" name="Picture 5">
            <a:extLst>
              <a:ext uri="{FF2B5EF4-FFF2-40B4-BE49-F238E27FC236}">
                <a16:creationId xmlns:a16="http://schemas.microsoft.com/office/drawing/2014/main" id="{F611D49E-8F7C-0F3A-1427-DB3277E2428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32000" y="2259013"/>
            <a:ext cx="2108200" cy="2617787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49A73CE-E1BA-2F37-561B-292CCF5004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И.С.Никитин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A430425-FDAC-8470-D1B0-03C209A0006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19625" y="1905000"/>
            <a:ext cx="3814763" cy="4114800"/>
          </a:xfrm>
        </p:spPr>
        <p:txBody>
          <a:bodyPr/>
          <a:lstStyle/>
          <a:p>
            <a:pPr eaLnBrk="1" hangingPunct="1"/>
            <a:r>
              <a:rPr lang="ru-RU" altLang="en-US" sz="2800"/>
              <a:t>Самостоятельное и оригинальное творчество в духе некрасовской школы.</a:t>
            </a:r>
          </a:p>
          <a:p>
            <a:pPr eaLnBrk="1" hangingPunct="1"/>
            <a:r>
              <a:rPr lang="ru-RU" altLang="en-US" sz="2800"/>
              <a:t>«Рассказ ямщика», «Уличная встреча».</a:t>
            </a:r>
          </a:p>
          <a:p>
            <a:pPr eaLnBrk="1" hangingPunct="1"/>
            <a:r>
              <a:rPr lang="ru-RU" altLang="en-US" sz="2800"/>
              <a:t>«Некрасов был певцом народа, Никитини – певец его скорби».</a:t>
            </a:r>
          </a:p>
          <a:p>
            <a:pPr eaLnBrk="1" hangingPunct="1"/>
            <a:endParaRPr lang="ru-RU" altLang="en-US" sz="2800"/>
          </a:p>
        </p:txBody>
      </p:sp>
      <p:pic>
        <p:nvPicPr>
          <p:cNvPr id="23556" name="Picture 5">
            <a:extLst>
              <a:ext uri="{FF2B5EF4-FFF2-40B4-BE49-F238E27FC236}">
                <a16:creationId xmlns:a16="http://schemas.microsoft.com/office/drawing/2014/main" id="{7580BA8F-7680-8C7B-6408-C02A3A74D4B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2127250"/>
            <a:ext cx="2311400" cy="2749550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025E258-5D93-9471-5FF4-9C0734B3D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Литература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1FE99BC-D793-66A4-8246-493BF05B23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en-US" sz="2800"/>
              <a:t>Жданов В.В. Жизнь Некрасова. –М., 1981.</a:t>
            </a:r>
          </a:p>
          <a:p>
            <a:pPr eaLnBrk="1" hangingPunct="1"/>
            <a:r>
              <a:rPr lang="ru-RU" altLang="en-US" sz="2800"/>
              <a:t>Скатов Н.И. Я лиру посвятил… - М., 1981.</a:t>
            </a:r>
          </a:p>
          <a:p>
            <a:pPr eaLnBrk="1" hangingPunct="1"/>
            <a:r>
              <a:rPr lang="ru-RU" altLang="en-US" sz="2800"/>
              <a:t>Чуковский К.И. Мастерство Некрасова. – М., 1971.</a:t>
            </a:r>
          </a:p>
          <a:p>
            <a:pPr eaLnBrk="1" hangingPunct="1"/>
            <a:r>
              <a:rPr lang="ru-RU" altLang="en-US" sz="2800"/>
              <a:t>Розанова Л.А. Поэма Некрасова «Кому на Руси жить хорошо»: Комментарий. – Л., 1970.</a:t>
            </a:r>
          </a:p>
          <a:p>
            <a:pPr eaLnBrk="1" hangingPunct="1"/>
            <a:r>
              <a:rPr lang="ru-RU" altLang="en-US" sz="2800"/>
              <a:t>Сайт СГПИ (</a:t>
            </a:r>
            <a:r>
              <a:rPr lang="en-US" altLang="en-US" sz="2800"/>
              <a:t>www.sgpi.ru</a:t>
            </a:r>
            <a:r>
              <a:rPr lang="ru-RU" altLang="en-US" sz="2800"/>
              <a:t>)– кафедра литературы.</a:t>
            </a:r>
            <a:endParaRPr lang="en-US" altLang="en-US" sz="2800"/>
          </a:p>
          <a:p>
            <a:pPr eaLnBrk="1" hangingPunct="1"/>
            <a:r>
              <a:rPr lang="en-US" altLang="en-US" sz="2800"/>
              <a:t>www.filolog.ru</a:t>
            </a:r>
            <a:endParaRPr lang="ru-RU" altLang="en-US" sz="2800"/>
          </a:p>
          <a:p>
            <a:pPr eaLnBrk="1" hangingPunct="1"/>
            <a:endParaRPr lang="ru-RU" alt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10DAC409-A912-6B0D-FA25-1151E33B5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Н.А.Некрасов</a:t>
            </a:r>
          </a:p>
        </p:txBody>
      </p:sp>
      <p:sp>
        <p:nvSpPr>
          <p:cNvPr id="6147" name="Rectangle 6">
            <a:extLst>
              <a:ext uri="{FF2B5EF4-FFF2-40B4-BE49-F238E27FC236}">
                <a16:creationId xmlns:a16="http://schemas.microsoft.com/office/drawing/2014/main" id="{20B3D1D4-D6F5-5341-6FD5-116141FCB89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19625" y="1905000"/>
            <a:ext cx="3814763" cy="4114800"/>
          </a:xfrm>
        </p:spPr>
        <p:txBody>
          <a:bodyPr/>
          <a:lstStyle/>
          <a:p>
            <a:pPr eaLnBrk="1" hangingPunct="1"/>
            <a:r>
              <a:rPr lang="ru-RU" altLang="en-US" sz="2000"/>
              <a:t>1821-1877 гг., м.Немирово, Украина.</a:t>
            </a:r>
          </a:p>
          <a:p>
            <a:pPr eaLnBrk="1" hangingPunct="1"/>
            <a:r>
              <a:rPr lang="ru-RU" altLang="en-US" sz="2000"/>
              <a:t>С.Грешнево Ярославской губернии.</a:t>
            </a:r>
          </a:p>
          <a:p>
            <a:pPr eaLnBrk="1" hangingPunct="1"/>
            <a:r>
              <a:rPr lang="ru-RU" altLang="en-US" sz="2000"/>
              <a:t>1832 г. Ярославская гимназия.</a:t>
            </a:r>
          </a:p>
          <a:p>
            <a:pPr eaLnBrk="1" hangingPunct="1"/>
            <a:r>
              <a:rPr lang="ru-RU" altLang="en-US" sz="2000"/>
              <a:t>1838 г. Петербург.</a:t>
            </a:r>
          </a:p>
          <a:p>
            <a:pPr eaLnBrk="1" hangingPunct="1"/>
            <a:r>
              <a:rPr lang="ru-RU" altLang="en-US" sz="2000"/>
              <a:t>1840 г.- «Мечты и звуки».</a:t>
            </a:r>
          </a:p>
          <a:p>
            <a:pPr eaLnBrk="1" hangingPunct="1"/>
            <a:r>
              <a:rPr lang="ru-RU" altLang="en-US" sz="2000"/>
              <a:t>«Репертуар и Пантеон», «Литературная газета».</a:t>
            </a:r>
          </a:p>
          <a:p>
            <a:pPr eaLnBrk="1" hangingPunct="1"/>
            <a:r>
              <a:rPr lang="ru-RU" altLang="en-US" sz="2000"/>
              <a:t>Н.Перепельский и его водевили.</a:t>
            </a:r>
          </a:p>
          <a:p>
            <a:pPr eaLnBrk="1" hangingPunct="1"/>
            <a:r>
              <a:rPr lang="ru-RU" altLang="en-US" sz="2000"/>
              <a:t>1841 г. – знакомство с В.Белинским.</a:t>
            </a:r>
          </a:p>
          <a:p>
            <a:pPr eaLnBrk="1" hangingPunct="1"/>
            <a:endParaRPr lang="ru-RU" altLang="en-US" sz="2000"/>
          </a:p>
          <a:p>
            <a:pPr eaLnBrk="1" hangingPunct="1"/>
            <a:endParaRPr lang="ru-RU" altLang="en-US" sz="2000"/>
          </a:p>
        </p:txBody>
      </p:sp>
      <p:pic>
        <p:nvPicPr>
          <p:cNvPr id="6148" name="Picture 7" descr="50">
            <a:extLst>
              <a:ext uri="{FF2B5EF4-FFF2-40B4-BE49-F238E27FC236}">
                <a16:creationId xmlns:a16="http://schemas.microsoft.com/office/drawing/2014/main" id="{3EEE4796-1CBB-D880-613A-1022211F8AE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4563" y="2192338"/>
            <a:ext cx="3263900" cy="3797300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80616CB-823D-9252-59E3-4663CD1910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«Натуральная школа»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2B1231-C117-FA96-A58A-98FAB18AD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«Макар Осипович Случайный».</a:t>
            </a:r>
          </a:p>
          <a:p>
            <a:pPr eaLnBrk="1" hangingPunct="1"/>
            <a:r>
              <a:rPr lang="ru-RU" altLang="en-US"/>
              <a:t>«Ростовщик».</a:t>
            </a:r>
          </a:p>
          <a:p>
            <a:pPr eaLnBrk="1" hangingPunct="1"/>
            <a:r>
              <a:rPr lang="ru-RU" altLang="en-US"/>
              <a:t>«Жизнь и похождения Тихона Тростникова».</a:t>
            </a:r>
          </a:p>
          <a:p>
            <a:pPr eaLnBrk="1" hangingPunct="1"/>
            <a:r>
              <a:rPr lang="ru-RU" altLang="en-US"/>
              <a:t>«Петербургские углы» - манифест «натуральной школы».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1AF458A-C445-6904-FB65-86C88A5A4D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Издательская деятельность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739DE1F-CC76-B891-041F-88812A41F6D1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4619625" y="1905000"/>
            <a:ext cx="3814763" cy="4114800"/>
          </a:xfrm>
        </p:spPr>
        <p:txBody>
          <a:bodyPr/>
          <a:lstStyle/>
          <a:p>
            <a:pPr eaLnBrk="1" hangingPunct="1"/>
            <a:r>
              <a:rPr lang="ru-RU" altLang="en-US" sz="2800"/>
              <a:t>Совместно с И.И.Панаевым приобретает право на издание журнала </a:t>
            </a:r>
            <a:r>
              <a:rPr lang="ru-RU" altLang="en-US" sz="2800">
                <a:solidFill>
                  <a:schemeClr val="accent2"/>
                </a:solidFill>
              </a:rPr>
              <a:t>«Современник».</a:t>
            </a:r>
          </a:p>
          <a:p>
            <a:pPr eaLnBrk="1" hangingPunct="1"/>
            <a:r>
              <a:rPr lang="ru-RU" altLang="en-US" sz="2800"/>
              <a:t>1868 г. – издает журнал </a:t>
            </a:r>
            <a:r>
              <a:rPr lang="ru-RU" altLang="en-US" sz="2800">
                <a:solidFill>
                  <a:schemeClr val="accent2"/>
                </a:solidFill>
              </a:rPr>
              <a:t>«Отечественные записки».</a:t>
            </a:r>
          </a:p>
        </p:txBody>
      </p:sp>
      <p:pic>
        <p:nvPicPr>
          <p:cNvPr id="8196" name="Picture 6">
            <a:extLst>
              <a:ext uri="{FF2B5EF4-FFF2-40B4-BE49-F238E27FC236}">
                <a16:creationId xmlns:a16="http://schemas.microsoft.com/office/drawing/2014/main" id="{F69848C7-9A82-7E94-E35A-48A3A6E475A1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0" y="1995488"/>
            <a:ext cx="1924050" cy="2292350"/>
          </a:xfrm>
          <a:noFill/>
        </p:spPr>
      </p:pic>
      <p:pic>
        <p:nvPicPr>
          <p:cNvPr id="8197" name="Picture 7">
            <a:extLst>
              <a:ext uri="{FF2B5EF4-FFF2-40B4-BE49-F238E27FC236}">
                <a16:creationId xmlns:a16="http://schemas.microsoft.com/office/drawing/2014/main" id="{0F7BA2BF-8F16-538C-9367-2942B620D8B5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8038" y="2913063"/>
            <a:ext cx="1933575" cy="2289175"/>
          </a:xfrm>
          <a:noFill/>
        </p:spPr>
      </p:pic>
      <p:pic>
        <p:nvPicPr>
          <p:cNvPr id="8198" name="Picture 8">
            <a:extLst>
              <a:ext uri="{FF2B5EF4-FFF2-40B4-BE49-F238E27FC236}">
                <a16:creationId xmlns:a16="http://schemas.microsoft.com/office/drawing/2014/main" id="{65CFE854-C65B-2C30-4C52-B0768EB9D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268413"/>
            <a:ext cx="18002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9">
            <a:extLst>
              <a:ext uri="{FF2B5EF4-FFF2-40B4-BE49-F238E27FC236}">
                <a16:creationId xmlns:a16="http://schemas.microsoft.com/office/drawing/2014/main" id="{696BE2F8-C00B-0874-9489-14EFC769D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437063"/>
            <a:ext cx="12954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>
            <a:extLst>
              <a:ext uri="{FF2B5EF4-FFF2-40B4-BE49-F238E27FC236}">
                <a16:creationId xmlns:a16="http://schemas.microsoft.com/office/drawing/2014/main" id="{95CAA0A3-8BE2-8D90-8290-4F44A10CA743}"/>
              </a:ext>
            </a:extLst>
          </p:cNvPr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6550" y="785813"/>
            <a:ext cx="3395663" cy="4746625"/>
          </a:xfrm>
          <a:noFill/>
        </p:spPr>
      </p:pic>
      <p:pic>
        <p:nvPicPr>
          <p:cNvPr id="9219" name="Picture 8">
            <a:extLst>
              <a:ext uri="{FF2B5EF4-FFF2-40B4-BE49-F238E27FC236}">
                <a16:creationId xmlns:a16="http://schemas.microsoft.com/office/drawing/2014/main" id="{D96640E3-B92B-0466-06FF-2F2792540002}"/>
              </a:ext>
            </a:extLst>
          </p:cNvPr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0538" y="857250"/>
            <a:ext cx="3376612" cy="4608513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3649FA7-23B7-1A0D-CA0F-085901E87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Особенности поэзии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8CD4C0B-FD8E-F132-75D3-5D3356E06F9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19625" y="1905000"/>
            <a:ext cx="3814763" cy="4114800"/>
          </a:xfrm>
        </p:spPr>
        <p:txBody>
          <a:bodyPr/>
          <a:lstStyle/>
          <a:p>
            <a:pPr eaLnBrk="1" hangingPunct="1"/>
            <a:r>
              <a:rPr lang="ru-RU" altLang="en-US" sz="2800"/>
              <a:t>40-е гг. – сатирическая струя: «Провинциальный подьячий в Петербурге», «Говорун», «Нравственный человек» и др. – высмеивает корыстолюбие, чиноугодничество.</a:t>
            </a:r>
          </a:p>
        </p:txBody>
      </p:sp>
      <p:pic>
        <p:nvPicPr>
          <p:cNvPr id="10244" name="Picture 5">
            <a:extLst>
              <a:ext uri="{FF2B5EF4-FFF2-40B4-BE49-F238E27FC236}">
                <a16:creationId xmlns:a16="http://schemas.microsoft.com/office/drawing/2014/main" id="{0F2C58C5-2B0D-F602-34FC-713423083A2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6513" y="3175000"/>
            <a:ext cx="1287462" cy="1963738"/>
          </a:xfrm>
          <a:noFill/>
        </p:spPr>
      </p:pic>
      <p:pic>
        <p:nvPicPr>
          <p:cNvPr id="10245" name="Picture 6">
            <a:extLst>
              <a:ext uri="{FF2B5EF4-FFF2-40B4-BE49-F238E27FC236}">
                <a16:creationId xmlns:a16="http://schemas.microsoft.com/office/drawing/2014/main" id="{27CA34F3-90CA-5826-88E3-49481EBC8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44675"/>
            <a:ext cx="28797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F7EE883-5986-DCD0-10C0-492449FB6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Социальная тема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9AE618D-787E-1B37-DCFC-B5CFD87244A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19625" y="1700213"/>
            <a:ext cx="3814763" cy="4319587"/>
          </a:xfrm>
        </p:spPr>
        <p:txBody>
          <a:bodyPr/>
          <a:lstStyle/>
          <a:p>
            <a:pPr eaLnBrk="1" hangingPunct="1"/>
            <a:r>
              <a:rPr lang="ru-RU" altLang="en-US" sz="2800"/>
              <a:t>«В дороге», «Пьяница», «Тройка» дали правдивые социально насыщенные картины современной действительности, наметили основные черты творчества поэта.</a:t>
            </a:r>
          </a:p>
        </p:txBody>
      </p:sp>
      <p:pic>
        <p:nvPicPr>
          <p:cNvPr id="11268" name="Picture 5">
            <a:extLst>
              <a:ext uri="{FF2B5EF4-FFF2-40B4-BE49-F238E27FC236}">
                <a16:creationId xmlns:a16="http://schemas.microsoft.com/office/drawing/2014/main" id="{90CA3B14-7EBD-490F-120A-A623EAA97E6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675" y="2997200"/>
            <a:ext cx="1428750" cy="1833563"/>
          </a:xfrm>
          <a:noFill/>
        </p:spPr>
      </p:pic>
      <p:pic>
        <p:nvPicPr>
          <p:cNvPr id="11269" name="Picture 6">
            <a:extLst>
              <a:ext uri="{FF2B5EF4-FFF2-40B4-BE49-F238E27FC236}">
                <a16:creationId xmlns:a16="http://schemas.microsoft.com/office/drawing/2014/main" id="{5AE9C20F-A0C2-6A80-0368-BDE3B33F9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628775"/>
            <a:ext cx="165735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usiness Plan">
  <a:themeElements>
    <a:clrScheme name="Business Plan 1">
      <a:dk1>
        <a:srgbClr val="000000"/>
      </a:dk1>
      <a:lt1>
        <a:srgbClr val="EAEAEA"/>
      </a:lt1>
      <a:dk2>
        <a:srgbClr val="00763B"/>
      </a:dk2>
      <a:lt2>
        <a:srgbClr val="FFFFCC"/>
      </a:lt2>
      <a:accent1>
        <a:srgbClr val="CC6600"/>
      </a:accent1>
      <a:accent2>
        <a:srgbClr val="FF9900"/>
      </a:accent2>
      <a:accent3>
        <a:srgbClr val="AABDAF"/>
      </a:accent3>
      <a:accent4>
        <a:srgbClr val="C8C8C8"/>
      </a:accent4>
      <a:accent5>
        <a:srgbClr val="E2B8AA"/>
      </a:accent5>
      <a:accent6>
        <a:srgbClr val="E78A00"/>
      </a:accent6>
      <a:hlink>
        <a:srgbClr val="CC3300"/>
      </a:hlink>
      <a:folHlink>
        <a:srgbClr val="71BB96"/>
      </a:folHlink>
    </a:clrScheme>
    <a:fontScheme name="Business Pl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usiness Plan 1">
        <a:dk1>
          <a:srgbClr val="000000"/>
        </a:dk1>
        <a:lt1>
          <a:srgbClr val="EAEAEA"/>
        </a:lt1>
        <a:dk2>
          <a:srgbClr val="00763B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AABDAF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71BB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2">
        <a:dk1>
          <a:srgbClr val="000000"/>
        </a:dk1>
        <a:lt1>
          <a:srgbClr val="FFFFFF"/>
        </a:lt1>
        <a:dk2>
          <a:srgbClr val="006633"/>
        </a:dk2>
        <a:lt2>
          <a:srgbClr val="FFFFFF"/>
        </a:lt2>
        <a:accent1>
          <a:srgbClr val="009999"/>
        </a:accent1>
        <a:accent2>
          <a:srgbClr val="8263A2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71BB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4">
        <a:dk1>
          <a:srgbClr val="271A0D"/>
        </a:dk1>
        <a:lt1>
          <a:srgbClr val="EAEAEA"/>
        </a:lt1>
        <a:dk2>
          <a:srgbClr val="996633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CAB8AD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CA956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5">
        <a:dk1>
          <a:srgbClr val="001428"/>
        </a:dk1>
        <a:lt1>
          <a:srgbClr val="DDDDDD"/>
        </a:lt1>
        <a:dk2>
          <a:srgbClr val="336699"/>
        </a:dk2>
        <a:lt2>
          <a:srgbClr val="CCFFCC"/>
        </a:lt2>
        <a:accent1>
          <a:srgbClr val="009999"/>
        </a:accent1>
        <a:accent2>
          <a:srgbClr val="8263A2"/>
        </a:accent2>
        <a:accent3>
          <a:srgbClr val="ADB8CA"/>
        </a:accent3>
        <a:accent4>
          <a:srgbClr val="BDBDBD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699B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</Template>
  <TotalTime>205</TotalTime>
  <Words>692</Words>
  <Application>Microsoft Office PowerPoint</Application>
  <PresentationFormat>Экран (4:3)</PresentationFormat>
  <Paragraphs>76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Business Plan</vt:lpstr>
      <vt:lpstr>Творчество Н.А.Некрасова</vt:lpstr>
      <vt:lpstr>План</vt:lpstr>
      <vt:lpstr>Литература</vt:lpstr>
      <vt:lpstr>Н.А.Некрасов</vt:lpstr>
      <vt:lpstr>«Натуральная школа»</vt:lpstr>
      <vt:lpstr>Издательская деятельность</vt:lpstr>
      <vt:lpstr>Презентация PowerPoint</vt:lpstr>
      <vt:lpstr>Особенности поэзии</vt:lpstr>
      <vt:lpstr>Социальная тема</vt:lpstr>
      <vt:lpstr>Антикрепостническая направленность</vt:lpstr>
      <vt:lpstr>Тема города</vt:lpstr>
      <vt:lpstr>Презентация PowerPoint</vt:lpstr>
      <vt:lpstr>Тема поэта и поэзии</vt:lpstr>
      <vt:lpstr>Жанр биографий</vt:lpstr>
      <vt:lpstr>Любовная лирика: исповедальная лирика </vt:lpstr>
      <vt:lpstr>Презентация PowerPoint</vt:lpstr>
      <vt:lpstr>Эпическое творчество</vt:lpstr>
      <vt:lpstr>Поэты некрасовской поры</vt:lpstr>
      <vt:lpstr>М.М.Михайлов (1829-1865)</vt:lpstr>
      <vt:lpstr>Л.Н.Трефолев</vt:lpstr>
      <vt:lpstr>И.С.Никитин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Творчество Н.А.Некрасова</dc:title>
  <dc:creator>пользователь</dc:creator>
  <cp:lastModifiedBy>996556262684</cp:lastModifiedBy>
  <cp:revision>17</cp:revision>
  <dcterms:created xsi:type="dcterms:W3CDTF">2007-10-15T06:55:58Z</dcterms:created>
  <dcterms:modified xsi:type="dcterms:W3CDTF">2023-01-20T02:28:40Z</dcterms:modified>
</cp:coreProperties>
</file>