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59" r:id="rId5"/>
    <p:sldId id="258" r:id="rId6"/>
    <p:sldId id="265" r:id="rId7"/>
    <p:sldId id="266" r:id="rId8"/>
    <p:sldId id="268" r:id="rId9"/>
    <p:sldId id="271" r:id="rId10"/>
    <p:sldId id="267" r:id="rId11"/>
    <p:sldId id="270" r:id="rId12"/>
    <p:sldId id="262" r:id="rId13"/>
    <p:sldId id="269" r:id="rId14"/>
    <p:sldId id="272" r:id="rId15"/>
    <p:sldId id="273" r:id="rId16"/>
    <p:sldId id="279" r:id="rId17"/>
    <p:sldId id="274" r:id="rId18"/>
    <p:sldId id="281" r:id="rId19"/>
    <p:sldId id="275" r:id="rId20"/>
    <p:sldId id="282" r:id="rId21"/>
    <p:sldId id="276" r:id="rId22"/>
    <p:sldId id="283" r:id="rId23"/>
    <p:sldId id="277" r:id="rId24"/>
    <p:sldId id="284" r:id="rId25"/>
    <p:sldId id="278" r:id="rId26"/>
    <p:sldId id="285" r:id="rId27"/>
    <p:sldId id="280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07630-24B6-4D56-8FC6-EC51DAA6B523}" type="datetimeFigureOut">
              <a:rPr lang="ru-RU"/>
              <a:pPr>
                <a:defRPr/>
              </a:pPr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F6FB3-4011-46F0-8874-09B06F84D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022FB-8E77-43D4-B960-B3A24F22C3BC}" type="datetimeFigureOut">
              <a:rPr lang="ru-RU"/>
              <a:pPr>
                <a:defRPr/>
              </a:pPr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031B1-87EC-4A95-BEB8-EA04C5E065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677-83A0-4791-9149-4DC6606707F2}" type="datetimeFigureOut">
              <a:rPr lang="ru-RU"/>
              <a:pPr>
                <a:defRPr/>
              </a:pPr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81DDF-965E-4E7D-AF60-AC64A5064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4A1F9-5CA0-4CA4-98FE-437A8D6F5543}" type="datetimeFigureOut">
              <a:rPr lang="ru-RU"/>
              <a:pPr>
                <a:defRPr/>
              </a:pPr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55D6F-CABB-4DA2-92A9-F32A6E109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E7995-0E1E-4668-92B6-06E236E637BC}" type="datetimeFigureOut">
              <a:rPr lang="ru-RU"/>
              <a:pPr>
                <a:defRPr/>
              </a:pPr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FFEA1-ECB6-4016-874E-4395D59C2D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AFD8F-21DF-42DB-9316-823CDAC97006}" type="datetimeFigureOut">
              <a:rPr lang="ru-RU"/>
              <a:pPr>
                <a:defRPr/>
              </a:pPr>
              <a:t>22.01.2025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7CC02-77C1-4D8E-9D4A-C13696994A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C9975-CA66-4C05-A629-9A26B86A5B66}" type="datetimeFigureOut">
              <a:rPr lang="ru-RU"/>
              <a:pPr>
                <a:defRPr/>
              </a:pPr>
              <a:t>22.01.2025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28FD6-B937-4E18-AB82-679C35D420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17446-7E9E-4E12-B651-DB2441857230}" type="datetimeFigureOut">
              <a:rPr lang="ru-RU"/>
              <a:pPr>
                <a:defRPr/>
              </a:pPr>
              <a:t>22.01.2025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1DE4D-00B9-4F87-88E1-1E72778B6D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F669A-3D77-499F-888A-3BE006B57FE1}" type="datetimeFigureOut">
              <a:rPr lang="ru-RU"/>
              <a:pPr>
                <a:defRPr/>
              </a:pPr>
              <a:t>22.01.2025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EDC45-DD5E-4990-91EB-B903FD07D1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A4F55-7EB4-4FE7-89A0-2492C71ED23B}" type="datetimeFigureOut">
              <a:rPr lang="ru-RU"/>
              <a:pPr>
                <a:defRPr/>
              </a:pPr>
              <a:t>22.01.2025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F1379-2E00-410F-8E43-60CFDD804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4F35B-F079-4742-8982-C85E871594CE}" type="datetimeFigureOut">
              <a:rPr lang="ru-RU"/>
              <a:pPr>
                <a:defRPr/>
              </a:pPr>
              <a:t>22.01.2025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352B1-F8CD-44A5-B433-04BE1DD014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28B477-08BA-478B-BEA2-1711C7B2B123}" type="datetimeFigureOut">
              <a:rPr lang="ru-RU"/>
              <a:pPr>
                <a:defRPr/>
              </a:pPr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F809D4-0C0C-4354-941E-C1AE57F51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fb.ru/article/30677/endoplazmaticheskaya-set-stroenie-i-funktsii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46" y="0"/>
            <a:ext cx="3806180" cy="306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75"/>
            <a:ext cx="2533650" cy="198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3650" y="2492375"/>
            <a:ext cx="4225925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  <a:ln>
            <a:noFill/>
          </a:ln>
        </p:spPr>
        <p:txBody>
          <a:bodyPr/>
          <a:lstStyle/>
          <a:p>
            <a:pPr eaLnBrk="1" hangingPunct="1"/>
            <a:r>
              <a:rPr lang="ru-RU" dirty="0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0188575" y="3886200"/>
            <a:ext cx="28733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9575" y="3736975"/>
            <a:ext cx="238442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67513" y="5345113"/>
            <a:ext cx="2376487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5368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08725" y="0"/>
            <a:ext cx="2835275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345113"/>
            <a:ext cx="25368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36825" y="4840288"/>
            <a:ext cx="190182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38650" y="4840288"/>
            <a:ext cx="2320925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39552" y="3068638"/>
            <a:ext cx="8208911" cy="1368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7200" b="1" dirty="0">
                <a:solidFill>
                  <a:srgbClr val="FF0000"/>
                </a:solidFill>
                <a:cs typeface="Arial" charset="0"/>
              </a:rPr>
              <a:t>СТРОЕНИЕ </a:t>
            </a:r>
            <a:r>
              <a:rPr lang="ru-RU" sz="7200" b="1" dirty="0" smtClean="0">
                <a:solidFill>
                  <a:srgbClr val="FF0000"/>
                </a:solidFill>
                <a:cs typeface="Arial" charset="0"/>
              </a:rPr>
              <a:t>КЛЕТКИ</a:t>
            </a:r>
            <a:endParaRPr lang="ru-RU" sz="7200" b="1" dirty="0" smtClean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7852" y="5299710"/>
            <a:ext cx="5148262" cy="1368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mtClean="0">
                <a:solidFill>
                  <a:srgbClr val="FF0000"/>
                </a:solidFill>
              </a:rPr>
              <a:t>Янкович Я.Г.</a:t>
            </a:r>
            <a:endParaRPr lang="ru-RU" sz="2000" b="1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Преподаватель Химии и Биологии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Г. </a:t>
            </a:r>
            <a:r>
              <a:rPr lang="ru-RU" sz="2000" b="1" dirty="0" smtClean="0">
                <a:solidFill>
                  <a:srgbClr val="FF0000"/>
                </a:solidFill>
              </a:rPr>
              <a:t>Рязань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2025 </a:t>
            </a:r>
            <a:r>
              <a:rPr lang="ru-RU" sz="2000" b="1" dirty="0" smtClean="0">
                <a:solidFill>
                  <a:srgbClr val="FF0000"/>
                </a:solidFill>
              </a:rPr>
              <a:t>учебный год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484784"/>
            <a:ext cx="5327650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Плазматическая мембрана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52120" y="2276873"/>
            <a:ext cx="2664296" cy="6480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ПИНОЦИТОЗ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99592" y="2276873"/>
            <a:ext cx="2520280" cy="6480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ФАГОЦИТОЗ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140969"/>
            <a:ext cx="206186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22274"/>
            <a:ext cx="2190976" cy="186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11560" y="5229200"/>
            <a:ext cx="3744416" cy="12961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Захват плазматической 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мембраной твёрдых частиц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и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впячивание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их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внутрь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клетки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72000" y="5236408"/>
            <a:ext cx="3888432" cy="12961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Впячивание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мембраны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внутрь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клетки в виде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тонкого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канальца 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в который попадает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жидкость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3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484784"/>
            <a:ext cx="5327650" cy="5762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Ц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ИТОПЛАЗМА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2348880"/>
            <a:ext cx="3744416" cy="4248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u="sng" dirty="0" smtClean="0">
                <a:solidFill>
                  <a:schemeClr val="accent2">
                    <a:lumMod val="50000"/>
                  </a:schemeClr>
                </a:solidFill>
              </a:rPr>
              <a:t>Особенности строения: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Вязкое бесцветное вещество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Находится в постоянном движении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Содержит органоиды – постоянные структурные компоненты м включения – непостоянные структуры клетки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Включения могут находиться в виде капель (жиры) и зерен (белки и углеводы)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9" t="27753" r="5882" b="34026"/>
          <a:stretch/>
        </p:blipFill>
        <p:spPr bwMode="auto">
          <a:xfrm>
            <a:off x="728662" y="2536489"/>
            <a:ext cx="3890382" cy="312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17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484784"/>
            <a:ext cx="5327650" cy="5762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Ц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ИТОПЛАЗМА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2536489"/>
            <a:ext cx="3744416" cy="34847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000" b="1" i="1" u="sng" dirty="0" smtClean="0">
                <a:solidFill>
                  <a:schemeClr val="accent2">
                    <a:lumMod val="50000"/>
                  </a:schemeClr>
                </a:solidFill>
              </a:rPr>
              <a:t>Функции: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Связывает все части клетки в единое целое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Осуществляет транспортировку веществ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ней протекают химические процессы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Выполняет опорную функцию</a:t>
            </a:r>
          </a:p>
          <a:p>
            <a:pPr algn="ctr"/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9" t="27753" r="5882" b="34026"/>
          <a:stretch/>
        </p:blipFill>
        <p:spPr bwMode="auto">
          <a:xfrm>
            <a:off x="728662" y="2536489"/>
            <a:ext cx="3890382" cy="312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484784"/>
            <a:ext cx="5327650" cy="5762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ЯДРО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2348880"/>
            <a:ext cx="3744416" cy="40324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</a:rPr>
              <a:t>Строение: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</a:rPr>
              <a:t>Ядерная оболочка </a:t>
            </a:r>
            <a:r>
              <a:rPr lang="ru-RU" sz="2000" b="1" dirty="0" err="1" smtClean="0">
                <a:solidFill>
                  <a:srgbClr val="FF0000"/>
                </a:solidFill>
              </a:rPr>
              <a:t>двумембранная</a:t>
            </a:r>
            <a:r>
              <a:rPr lang="ru-RU" sz="2000" b="1" dirty="0" smtClean="0">
                <a:solidFill>
                  <a:srgbClr val="FF0000"/>
                </a:solidFill>
              </a:rPr>
              <a:t>, пронизанная порами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</a:rPr>
              <a:t>Кариоплазма – светлая вязкая жидкость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</a:rPr>
              <a:t>Ядрышко – сферическое тельце изолированное или в группах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</a:rPr>
              <a:t>Хроматин – вещество, состоящее из длинных нитей ДНК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78688"/>
            <a:ext cx="3971925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3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484784"/>
            <a:ext cx="5327650" cy="5762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ЯДРО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2348880"/>
            <a:ext cx="3744416" cy="40324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</a:rPr>
              <a:t>Функции: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</a:rPr>
              <a:t>Ядерная оболочка – обмен веществ между ядром и цитоплазмой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</a:rPr>
              <a:t>Кариоплазма – среда для ядерных структур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</a:rPr>
              <a:t>Ядрышко – образование рибосом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</a:rPr>
              <a:t>Хроматин – в момент деления клетки образует хромосомы – хранение и передача наследственной информации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702" r="2451" b="3289"/>
          <a:stretch/>
        </p:blipFill>
        <p:spPr bwMode="auto">
          <a:xfrm>
            <a:off x="426719" y="2804903"/>
            <a:ext cx="4145281" cy="3077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01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484784"/>
            <a:ext cx="5327650" cy="5762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ЭНДОПЛАЗМАТИЧЕСКАЯ СЕТЬ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08104" y="2348880"/>
            <a:ext cx="3240360" cy="40324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</a:rPr>
              <a:t>Строение: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система канальцев, трубочек, пузырьков и мембран, которые расположены в цитоплазме клетки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В клетке есть две разновидности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ЭПС: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г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ранулярная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, или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шероховатая и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</a:rPr>
              <a:t>гранулярная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, или гладкая эндоплазматическая сеть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t="12640" r="9000" b="10000"/>
          <a:stretch/>
        </p:blipFill>
        <p:spPr bwMode="auto">
          <a:xfrm>
            <a:off x="539552" y="2746856"/>
            <a:ext cx="4608512" cy="3130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50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484784"/>
            <a:ext cx="5327650" cy="5762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ЭНДОПЛАЗМАТИЧЕСКАЯ СЕТЬ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2348880"/>
            <a:ext cx="3744416" cy="40324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u="sng" dirty="0" smtClean="0">
                <a:solidFill>
                  <a:schemeClr val="accent1">
                    <a:lumMod val="50000"/>
                  </a:schemeClr>
                </a:solidFill>
              </a:rPr>
              <a:t>Функции: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" t="27045" r="46844" b="14696"/>
          <a:stretch/>
        </p:blipFill>
        <p:spPr bwMode="auto">
          <a:xfrm>
            <a:off x="827584" y="2564904"/>
            <a:ext cx="3744416" cy="3586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17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484784"/>
            <a:ext cx="5327650" cy="5762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B050"/>
                </a:solidFill>
              </a:rPr>
              <a:t>ЛИЗОСОМА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2348880"/>
            <a:ext cx="3744416" cy="403244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u="sng" dirty="0" smtClean="0">
                <a:solidFill>
                  <a:srgbClr val="00B050"/>
                </a:solidFill>
              </a:rPr>
              <a:t>Строение: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B050"/>
                </a:solidFill>
              </a:rPr>
              <a:t>Лизосомы представляют </a:t>
            </a:r>
            <a:r>
              <a:rPr lang="ru-RU" sz="2000" b="1" dirty="0">
                <a:solidFill>
                  <a:srgbClr val="00B050"/>
                </a:solidFill>
              </a:rPr>
              <a:t>собой мембранные пузырьки, содержащие широкий спектр (более 40) гидролитических ферментов, чья основная функция заключается во внутрицитоплазматическом </a:t>
            </a:r>
            <a:r>
              <a:rPr lang="ru-RU" sz="2000" b="1" dirty="0" smtClean="0">
                <a:solidFill>
                  <a:srgbClr val="00B050"/>
                </a:solidFill>
              </a:rPr>
              <a:t>переваривании</a:t>
            </a:r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20490"/>
            <a:ext cx="4249737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13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484784"/>
            <a:ext cx="5327650" cy="5762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B050"/>
                </a:solidFill>
              </a:rPr>
              <a:t>ЛИЗОСОМА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80112" y="2348880"/>
            <a:ext cx="2808312" cy="403244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u="sng" dirty="0" smtClean="0">
                <a:solidFill>
                  <a:srgbClr val="00B050"/>
                </a:solidFill>
              </a:rPr>
              <a:t>Функции:</a:t>
            </a:r>
          </a:p>
          <a:p>
            <a:pPr algn="ctr"/>
            <a:endParaRPr lang="ru-RU" sz="2000" b="1" i="1" u="sng" dirty="0" smtClean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B050"/>
                </a:solidFill>
              </a:rPr>
              <a:t>Расщепление органических веществ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B050"/>
                </a:solidFill>
              </a:rPr>
              <a:t>Разрушение </a:t>
            </a:r>
            <a:r>
              <a:rPr lang="ru-RU" sz="2000" b="1" dirty="0">
                <a:solidFill>
                  <a:srgbClr val="00B050"/>
                </a:solidFill>
              </a:rPr>
              <a:t>о</a:t>
            </a:r>
            <a:r>
              <a:rPr lang="ru-RU" sz="2000" b="1" dirty="0" smtClean="0">
                <a:solidFill>
                  <a:srgbClr val="00B050"/>
                </a:solidFill>
              </a:rPr>
              <a:t>тмерших органоидов клетки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B050"/>
                </a:solidFill>
              </a:rPr>
              <a:t>Уничтожение отработавших клеток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00B05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7"/>
            <a:ext cx="4545395" cy="328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53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91078" y="1484784"/>
            <a:ext cx="5327650" cy="5762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РИБОСОМА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36096" y="2348880"/>
            <a:ext cx="3312368" cy="40324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u="sng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u="sng" dirty="0" smtClean="0">
                <a:solidFill>
                  <a:schemeClr val="accent6">
                    <a:lumMod val="50000"/>
                  </a:schemeClr>
                </a:solidFill>
              </a:rPr>
              <a:t>Строение: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мельчайшие органоиды клетки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немембранной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структуры, сферической или слегка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элипсоидной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формы, состоящие из большой и малой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субъединиц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нуклеопротеид, состоящий из р-РНК и белка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3298" r="48750" b="6667"/>
          <a:stretch/>
        </p:blipFill>
        <p:spPr bwMode="auto">
          <a:xfrm>
            <a:off x="467544" y="1486312"/>
            <a:ext cx="2683768" cy="37174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0666" r="48000" b="54667"/>
          <a:stretch/>
        </p:blipFill>
        <p:spPr bwMode="auto">
          <a:xfrm>
            <a:off x="728705" y="4149080"/>
            <a:ext cx="4314247" cy="22322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2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0188575" y="3886200"/>
            <a:ext cx="28733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клетки. Ткани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14525" y="1412875"/>
            <a:ext cx="5329238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Все живые организмы состоят из клеток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43787" b="58022"/>
          <a:stretch>
            <a:fillRect/>
          </a:stretch>
        </p:blipFill>
        <p:spPr bwMode="auto">
          <a:xfrm>
            <a:off x="3348038" y="3141663"/>
            <a:ext cx="245745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3141663"/>
            <a:ext cx="2303463" cy="16224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3143250"/>
            <a:ext cx="2376487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42925" y="2420938"/>
            <a:ext cx="2300288" cy="576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Бактерии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48038" y="2424113"/>
            <a:ext cx="2457450" cy="5762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Растения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27763" y="2424113"/>
            <a:ext cx="2376487" cy="576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Грибы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08175" y="5451475"/>
            <a:ext cx="2300288" cy="576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Животные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5018088"/>
            <a:ext cx="22098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484784"/>
            <a:ext cx="5327650" cy="5762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РИБОСОМА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2348880"/>
            <a:ext cx="3744416" cy="17281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u="sng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u="sng" dirty="0" smtClean="0">
                <a:solidFill>
                  <a:schemeClr val="accent6">
                    <a:lumMod val="50000"/>
                  </a:schemeClr>
                </a:solidFill>
              </a:rPr>
              <a:t>Функции: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Обеспечивает синтез белка (сборку белковой молекулы из аминокислот)</a:t>
            </a:r>
          </a:p>
          <a:p>
            <a:pPr algn="ctr"/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79" y="2555353"/>
            <a:ext cx="3552825" cy="361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t="18268" r="3800" b="20933"/>
          <a:stretch/>
        </p:blipFill>
        <p:spPr bwMode="auto">
          <a:xfrm>
            <a:off x="5005928" y="4343050"/>
            <a:ext cx="3742536" cy="183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9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484784"/>
            <a:ext cx="5327650" cy="5762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КОМПЛЕКС ГОЛЬДЖИ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80112" y="2348880"/>
            <a:ext cx="3168352" cy="403244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u="sng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u="sng" dirty="0" smtClean="0">
                <a:solidFill>
                  <a:schemeClr val="bg2">
                    <a:lumMod val="25000"/>
                  </a:schemeClr>
                </a:solidFill>
              </a:rPr>
              <a:t>Строение:</a:t>
            </a:r>
          </a:p>
          <a:p>
            <a:pPr algn="ctr"/>
            <a:endParaRPr lang="ru-RU" sz="2000" b="1" i="1" u="sng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Комплекс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</a:rPr>
              <a:t>Гольджи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 представляет собой стопку дискообразных мембранных мешочков (цистерн), несколько расширенных ближе к краям, и связанную с ними систему пузырьков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</a:rPr>
              <a:t>Гольджи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4916" r="5283" b="6018"/>
          <a:stretch/>
        </p:blipFill>
        <p:spPr bwMode="auto">
          <a:xfrm>
            <a:off x="630213" y="2590800"/>
            <a:ext cx="4490427" cy="3286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20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550819"/>
            <a:ext cx="1686691" cy="15181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КОМПЛЕКС ГОЛЬДЖИ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4365104"/>
            <a:ext cx="8208912" cy="216024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u="sng" dirty="0" smtClean="0">
                <a:solidFill>
                  <a:schemeClr val="bg2">
                    <a:lumMod val="25000"/>
                  </a:schemeClr>
                </a:solidFill>
              </a:rPr>
              <a:t>Функции: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Главная функция комплекса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</a:rPr>
              <a:t>Гольджи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 – сортировка проходящих через него белков.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Участвует в образовании лизосом.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Участвует в транспорте продуктов биосинтеза к поверхности клетки и выведении их из клетки.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i="1" u="sng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5982954" cy="264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42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dirty="0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1484784"/>
            <a:ext cx="4248473" cy="5762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МИТОХОНДРИИ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55976" y="2204864"/>
            <a:ext cx="4248473" cy="43204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u="sng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u="sng" dirty="0" smtClean="0">
                <a:solidFill>
                  <a:schemeClr val="accent2">
                    <a:lumMod val="75000"/>
                  </a:schemeClr>
                </a:solidFill>
              </a:rPr>
              <a:t>Строение: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Митохондрия состоит из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двух мембран — внешней и внутренней,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межмембранного пространства,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внутреннего содержимого — матрикса,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крист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, представляющих собой выросты в матрикс внутренней мембраны,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собственной белок-синтезирующей системы: ДНК, рибосом, РНК,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20080" r="54250" b="5666"/>
          <a:stretch/>
        </p:blipFill>
        <p:spPr bwMode="auto">
          <a:xfrm>
            <a:off x="539552" y="1585317"/>
            <a:ext cx="3600400" cy="47178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79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484784"/>
            <a:ext cx="5327650" cy="5762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МИТОХОНДРИИ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96136" y="2348880"/>
            <a:ext cx="2952328" cy="40324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u="sng" dirty="0" smtClean="0">
                <a:solidFill>
                  <a:schemeClr val="accent2">
                    <a:lumMod val="75000"/>
                  </a:schemeClr>
                </a:solidFill>
              </a:rPr>
              <a:t>Функции:</a:t>
            </a:r>
          </a:p>
          <a:p>
            <a:pPr algn="ctr"/>
            <a:endParaRPr lang="ru-RU" sz="2000" b="1" i="1" u="sng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Синтез молекул ДНК, энергетический центр клетки;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Синтез собственных белков, нуклеиновых кислот, углеводов и липидов;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Образование собственных рибосом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6" y="2852936"/>
            <a:ext cx="5146600" cy="3082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15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28184" y="1784747"/>
            <a:ext cx="2375322" cy="11401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КЛЕТОЧНЫЙ ЦЕНТР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4077072"/>
            <a:ext cx="8280920" cy="23042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u="sng" dirty="0" smtClean="0">
                <a:solidFill>
                  <a:schemeClr val="tx2">
                    <a:lumMod val="50000"/>
                  </a:schemeClr>
                </a:solidFill>
              </a:rPr>
              <a:t>Строение: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Митотический центр, постоянная структура почти всех животных и некоторых растительных клеток, определяет полюса делящейся клетки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Клеточный центр, или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центросома—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немембранный органоид в клетках эукариот, состоит из двух центриолей и перицентриолярного материала.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7170"/>
            <a:ext cx="5456888" cy="2475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02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484784"/>
            <a:ext cx="5327650" cy="5762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КЛЕТОЧНЫЙ ЦЕНТР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92080" y="2348880"/>
            <a:ext cx="3168352" cy="40324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u="sng" dirty="0" smtClean="0">
                <a:solidFill>
                  <a:schemeClr val="tx2">
                    <a:lumMod val="50000"/>
                  </a:schemeClr>
                </a:solidFill>
              </a:rPr>
              <a:t>Функции:</a:t>
            </a:r>
          </a:p>
          <a:p>
            <a:pPr algn="ctr"/>
            <a:endParaRPr lang="ru-RU" sz="2000" b="1" i="1" u="sng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Принимает участие в делении клеток животных и низших растений, образуя веретено деления;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Формирует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</a:rPr>
              <a:t>цитоскелет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(микротрубочки)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1" t="14742" r="6000" b="39036"/>
          <a:stretch/>
        </p:blipFill>
        <p:spPr bwMode="auto">
          <a:xfrm>
            <a:off x="755576" y="2348880"/>
            <a:ext cx="3821678" cy="40282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17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484784"/>
            <a:ext cx="5327650" cy="5762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2348880"/>
            <a:ext cx="3744416" cy="40324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hlinkClick r:id="rId2"/>
              </a:rPr>
              <a:t>http://fb.ru/article/30677/endoplazmaticheskaya-set-stroenie-i-funktsii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http://medicalplanet.su/gistologia/lizosomi.html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</a:rPr>
              <a:t>MedicalPlanet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2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0188575" y="3886200"/>
            <a:ext cx="28733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клетки. Ткани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04058" y="1412875"/>
            <a:ext cx="2735884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ОРГАНИЗМЫ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2924" y="2420938"/>
            <a:ext cx="3164979" cy="576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ОДНОКЛЕТОЧНЫЕ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64089" y="2424113"/>
            <a:ext cx="3240162" cy="576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МНООГОКЛЕТОЧНЫЕ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6" name="Прямая со стрелкой 5"/>
          <p:cNvCxnSpPr>
            <a:endCxn id="11" idx="0"/>
          </p:cNvCxnSpPr>
          <p:nvPr/>
        </p:nvCxnSpPr>
        <p:spPr>
          <a:xfrm>
            <a:off x="5076056" y="1989138"/>
            <a:ext cx="1908114" cy="434975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1979712" y="1989138"/>
            <a:ext cx="2232248" cy="431800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554404" y="3152775"/>
            <a:ext cx="3164979" cy="1068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Бактерии, одноклеточные водоросли и грибы, простейшие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64089" y="3152774"/>
            <a:ext cx="3240162" cy="106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Большинство растений, грибов и животных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2" t="22615" r="12826"/>
          <a:stretch/>
        </p:blipFill>
        <p:spPr bwMode="auto">
          <a:xfrm>
            <a:off x="530977" y="4413839"/>
            <a:ext cx="2096807" cy="164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21" y="4997589"/>
            <a:ext cx="2037007" cy="152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738" y="4416722"/>
            <a:ext cx="2669590" cy="166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8" r="18299"/>
          <a:stretch/>
        </p:blipFill>
        <p:spPr bwMode="auto">
          <a:xfrm>
            <a:off x="7205487" y="4997589"/>
            <a:ext cx="1398764" cy="159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3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01238" y="3886200"/>
            <a:ext cx="503237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628775"/>
            <a:ext cx="5327650" cy="5762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Сравнение растительной и животной клетки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/>
          <a:srcRect l="24429" t="15171" r="28506"/>
          <a:stretch/>
        </p:blipFill>
        <p:spPr bwMode="auto">
          <a:xfrm>
            <a:off x="5940425" y="2708275"/>
            <a:ext cx="2808288" cy="3713163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700338"/>
            <a:ext cx="26289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563938" y="2454275"/>
            <a:ext cx="1944687" cy="5762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Ядро</a:t>
            </a:r>
          </a:p>
        </p:txBody>
      </p:sp>
      <p:sp>
        <p:nvSpPr>
          <p:cNvPr id="7" name="Стрелка вниз 6"/>
          <p:cNvSpPr/>
          <p:nvPr/>
        </p:nvSpPr>
        <p:spPr>
          <a:xfrm rot="2658340">
            <a:off x="2479675" y="2978150"/>
            <a:ext cx="403225" cy="97790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8685415">
            <a:off x="6596856" y="3467894"/>
            <a:ext cx="403225" cy="97948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563938" y="3195638"/>
            <a:ext cx="1944687" cy="5762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Цитоплазма</a:t>
            </a:r>
          </a:p>
        </p:txBody>
      </p:sp>
      <p:sp>
        <p:nvSpPr>
          <p:cNvPr id="17" name="Стрелка вниз 16"/>
          <p:cNvSpPr/>
          <p:nvPr/>
        </p:nvSpPr>
        <p:spPr>
          <a:xfrm rot="2658340">
            <a:off x="1993900" y="2439988"/>
            <a:ext cx="403225" cy="97790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8685415">
            <a:off x="6661150" y="2387600"/>
            <a:ext cx="401638" cy="97948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565525" y="3935413"/>
            <a:ext cx="1944688" cy="5746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Клеточная мембрана</a:t>
            </a:r>
          </a:p>
        </p:txBody>
      </p:sp>
      <p:sp>
        <p:nvSpPr>
          <p:cNvPr id="20" name="Стрелка вниз 19"/>
          <p:cNvSpPr/>
          <p:nvPr/>
        </p:nvSpPr>
        <p:spPr>
          <a:xfrm rot="19778443">
            <a:off x="1095375" y="1965325"/>
            <a:ext cx="403225" cy="977900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2694424">
            <a:off x="8199438" y="2122488"/>
            <a:ext cx="403225" cy="979487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563938" y="4652963"/>
            <a:ext cx="1944687" cy="57626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Клеточная стенка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565525" y="5373688"/>
            <a:ext cx="1944688" cy="5762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Вакуоль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565525" y="6102350"/>
            <a:ext cx="1944688" cy="5746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Хлоропласт</a:t>
            </a:r>
          </a:p>
        </p:txBody>
      </p:sp>
      <p:sp>
        <p:nvSpPr>
          <p:cNvPr id="25" name="Стрелка вниз 24"/>
          <p:cNvSpPr/>
          <p:nvPr/>
        </p:nvSpPr>
        <p:spPr>
          <a:xfrm rot="18847409">
            <a:off x="323056" y="2361407"/>
            <a:ext cx="401637" cy="977900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14604069">
            <a:off x="491331" y="4739482"/>
            <a:ext cx="403225" cy="979488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 rot="8929653">
            <a:off x="2419350" y="5551488"/>
            <a:ext cx="403225" cy="97790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01238" y="3886200"/>
            <a:ext cx="503237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628775"/>
            <a:ext cx="5327650" cy="576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КЛЕТКИ ЖИВОТНЫХ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b="13553"/>
          <a:stretch>
            <a:fillRect/>
          </a:stretch>
        </p:blipFill>
        <p:spPr bwMode="auto">
          <a:xfrm>
            <a:off x="4095750" y="2563813"/>
            <a:ext cx="2276475" cy="130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b="6702"/>
          <a:stretch>
            <a:fillRect/>
          </a:stretch>
        </p:blipFill>
        <p:spPr bwMode="auto">
          <a:xfrm>
            <a:off x="6732588" y="4918075"/>
            <a:ext cx="2036762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/>
          <a:srcRect l="24429" t="15171" r="28506"/>
          <a:stretch/>
        </p:blipFill>
        <p:spPr bwMode="auto">
          <a:xfrm>
            <a:off x="755650" y="2593975"/>
            <a:ext cx="2808288" cy="3713163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5750" y="4371975"/>
            <a:ext cx="220027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 t="7117" b="5429"/>
          <a:stretch>
            <a:fillRect/>
          </a:stretch>
        </p:blipFill>
        <p:spPr bwMode="auto">
          <a:xfrm>
            <a:off x="6767513" y="2671763"/>
            <a:ext cx="2001837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01238" y="3886200"/>
            <a:ext cx="503237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628775"/>
            <a:ext cx="5327650" cy="576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КЛЕТКИ ЖИВОТНЫХ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/>
          <a:srcRect l="24429" t="15171" r="28506"/>
          <a:stretch/>
        </p:blipFill>
        <p:spPr bwMode="auto">
          <a:xfrm>
            <a:off x="755650" y="2593975"/>
            <a:ext cx="2808288" cy="3713163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/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2915816" y="2855992"/>
            <a:ext cx="2087488" cy="0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932040" y="2420889"/>
            <a:ext cx="3672408" cy="6480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Плазматическая мембрана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555776" y="3645024"/>
            <a:ext cx="2398257" cy="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4932040" y="3238326"/>
            <a:ext cx="3672408" cy="6480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Цитоплазма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 flipV="1">
            <a:off x="2555776" y="4362834"/>
            <a:ext cx="2398257" cy="91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932040" y="4038798"/>
            <a:ext cx="3672408" cy="6480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Ядро</a:t>
            </a:r>
            <a:endParaRPr lang="ru-RU" sz="2000" b="1" dirty="0">
              <a:solidFill>
                <a:srgbClr val="FF0000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2051721" y="5229200"/>
            <a:ext cx="2951583" cy="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5003304" y="4870226"/>
            <a:ext cx="3672408" cy="6480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Эндоплазматическая сеть (ЭПС)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2622600" y="5949280"/>
            <a:ext cx="2398257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5020857" y="5713840"/>
            <a:ext cx="3672408" cy="6480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Лизосома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01238" y="3886200"/>
            <a:ext cx="503237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628775"/>
            <a:ext cx="5327650" cy="576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КЛЕТКИ ЖИВОТНЫХ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/>
          <a:srcRect l="24429" t="15171" r="28506"/>
          <a:stretch/>
        </p:blipFill>
        <p:spPr bwMode="auto">
          <a:xfrm>
            <a:off x="755650" y="2593975"/>
            <a:ext cx="2808288" cy="3713163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/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2166818" y="2855991"/>
            <a:ext cx="2794239" cy="212969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932040" y="2420889"/>
            <a:ext cx="3672408" cy="6480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Рибосомы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051721" y="3645024"/>
            <a:ext cx="2902313" cy="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4932040" y="3238326"/>
            <a:ext cx="3672408" cy="64807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Комплекс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Гольджи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0" name="Прямая со стрелкой 19"/>
          <p:cNvCxnSpPr>
            <a:stCxn id="22" idx="1"/>
          </p:cNvCxnSpPr>
          <p:nvPr/>
        </p:nvCxnSpPr>
        <p:spPr>
          <a:xfrm flipH="1">
            <a:off x="3059832" y="4362834"/>
            <a:ext cx="1872208" cy="62285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932040" y="4038798"/>
            <a:ext cx="3672408" cy="6480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Митохондрии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2500510" y="5028964"/>
            <a:ext cx="2477290" cy="216024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5003304" y="4870226"/>
            <a:ext cx="3672408" cy="6480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Клеточный центр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 flipV="1">
            <a:off x="1187450" y="5028964"/>
            <a:ext cx="3833408" cy="92031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5020857" y="5713840"/>
            <a:ext cx="3672408" cy="6480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B050"/>
                </a:solidFill>
              </a:rPr>
              <a:t>Пиноцитозный</a:t>
            </a:r>
            <a:r>
              <a:rPr lang="ru-RU" sz="2000" b="1" dirty="0" smtClean="0">
                <a:solidFill>
                  <a:srgbClr val="00B050"/>
                </a:solidFill>
              </a:rPr>
              <a:t> пузырек</a:t>
            </a:r>
            <a:endParaRPr lang="ru-RU" sz="2000" b="1" dirty="0">
              <a:solidFill>
                <a:srgbClr val="00B050"/>
              </a:solidFill>
            </a:endParaRPr>
          </a:p>
        </p:txBody>
      </p:sp>
      <p:cxnSp>
        <p:nvCxnSpPr>
          <p:cNvPr id="16" name="Прямая со стрелкой 15"/>
          <p:cNvCxnSpPr>
            <a:stCxn id="22" idx="1"/>
          </p:cNvCxnSpPr>
          <p:nvPr/>
        </p:nvCxnSpPr>
        <p:spPr>
          <a:xfrm flipH="1" flipV="1">
            <a:off x="3203848" y="4038798"/>
            <a:ext cx="1728192" cy="32403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85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484784"/>
            <a:ext cx="5327650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Плазматическая мембрана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4345607" cy="33070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ая фигурная скобка 1"/>
          <p:cNvSpPr/>
          <p:nvPr/>
        </p:nvSpPr>
        <p:spPr>
          <a:xfrm>
            <a:off x="5148064" y="3429000"/>
            <a:ext cx="72008" cy="1368152"/>
          </a:xfrm>
          <a:prstGeom prst="rightBrac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3655876"/>
            <a:ext cx="504056" cy="850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1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5174353" y="4900384"/>
            <a:ext cx="45719" cy="1120904"/>
          </a:xfrm>
          <a:prstGeom prst="rightBrac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436096" y="4942943"/>
            <a:ext cx="504056" cy="850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84168" y="2276872"/>
            <a:ext cx="2664296" cy="43204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u="sng" dirty="0" smtClean="0">
                <a:solidFill>
                  <a:schemeClr val="accent4">
                    <a:lumMod val="50000"/>
                  </a:schemeClr>
                </a:solidFill>
              </a:rPr>
              <a:t>Особенности строения: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Двойной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слой фосфолипидов с пронизывающим его слоем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белков</a:t>
            </a:r>
          </a:p>
          <a:p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1 – два слоя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     фосфолипидов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2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–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белки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     ( поверхностные, 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      проникающие,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      пронизывающие) </a:t>
            </a:r>
          </a:p>
          <a:p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1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9972675" y="2133600"/>
            <a:ext cx="576263" cy="1470025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1340752" y="3886200"/>
            <a:ext cx="72008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87450" y="260350"/>
            <a:ext cx="6769100" cy="1033463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Строение клетки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8175" y="1484784"/>
            <a:ext cx="5327650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Плазматическая мембрана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96136" y="2276872"/>
            <a:ext cx="2952328" cy="42484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u="sng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000" b="1" i="1" u="sng" dirty="0" smtClean="0">
                <a:solidFill>
                  <a:schemeClr val="accent4">
                    <a:lumMod val="50000"/>
                  </a:schemeClr>
                </a:solidFill>
              </a:rPr>
              <a:t>Функции: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Отграничивает содержимое клетки от окружающей среды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Обеспечивает обмен веществ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Поддерживает постоянную форму клетки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Барьерная функция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</a:rPr>
              <a:t>Пиноцитоз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и фагоцитоз</a:t>
            </a:r>
          </a:p>
          <a:p>
            <a:pPr algn="ctr"/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21950" r="1680"/>
          <a:stretch/>
        </p:blipFill>
        <p:spPr bwMode="auto">
          <a:xfrm>
            <a:off x="611560" y="2924944"/>
            <a:ext cx="4874038" cy="2952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97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725</Words>
  <Application>Microsoft Office PowerPoint</Application>
  <PresentationFormat>Экран (4:3)</PresentationFormat>
  <Paragraphs>244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Максим</dc:creator>
  <cp:lastModifiedBy>User</cp:lastModifiedBy>
  <cp:revision>47</cp:revision>
  <dcterms:created xsi:type="dcterms:W3CDTF">2012-10-26T15:25:31Z</dcterms:created>
  <dcterms:modified xsi:type="dcterms:W3CDTF">2025-01-22T08:26:36Z</dcterms:modified>
</cp:coreProperties>
</file>