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62" r:id="rId4"/>
    <p:sldId id="279" r:id="rId5"/>
    <p:sldId id="280" r:id="rId6"/>
    <p:sldId id="278" r:id="rId7"/>
    <p:sldId id="256" r:id="rId8"/>
    <p:sldId id="272" r:id="rId9"/>
    <p:sldId id="271" r:id="rId10"/>
    <p:sldId id="275" r:id="rId11"/>
    <p:sldId id="274" r:id="rId12"/>
    <p:sldId id="263" r:id="rId13"/>
    <p:sldId id="273" r:id="rId14"/>
    <p:sldId id="265" r:id="rId15"/>
    <p:sldId id="266" r:id="rId16"/>
    <p:sldId id="267" r:id="rId17"/>
    <p:sldId id="27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8072494" cy="52149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«Нравственно-патриотическое </a:t>
            </a:r>
          </a:p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детей в ДОУ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001056" cy="1143008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«УСТЬ – НЕРСКИЙ ДЕТСКИЙ САД ОБЩЕРАЗВИВАЮЩЕГО ВИДА С ПРИОРИТЕТНЫМ ОСУЩЕСТВЛЕНИЕМ ДЕЯТЕЛЬНОСТИ ПО ПОЗНАВАТЕЛЬНО - РЕЧЕВОМУ РАЗВИТИЮ ДЕТЕЙ  №3 «СКАЗКА» </a:t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«ОЙМЯКОНСКИЙ УЛУС (РАЙОН)»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500702"/>
            <a:ext cx="4286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Стецюра Л.Н.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Родная страна</a:t>
            </a: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Углублять и уточнять представления о родине- России и Российской армии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16" name="Круглая лента лицом вверх 15"/>
          <p:cNvSpPr/>
          <p:nvPr/>
        </p:nvSpPr>
        <p:spPr>
          <a:xfrm>
            <a:off x="214282" y="1357298"/>
            <a:ext cx="8643998" cy="1214446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и последовательность работы выстроена следующим образом.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блоки: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500306"/>
            <a:ext cx="7715304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10" name="Рисунок 9" descr="C:\Users\Zver\Desktop\ДОКИ-2023-2024г\Подг.гр-2023-2024г\Патр.восп\20240531_104647.jpg"/>
          <p:cNvPicPr/>
          <p:nvPr/>
        </p:nvPicPr>
        <p:blipFill>
          <a:blip r:embed="rId3" cstate="print"/>
          <a:srcRect l="9139" t="18803" r="23075" b="11325"/>
          <a:stretch>
            <a:fillRect/>
          </a:stretch>
        </p:blipFill>
        <p:spPr bwMode="auto">
          <a:xfrm>
            <a:off x="5357818" y="1428736"/>
            <a:ext cx="2895600" cy="2238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Desktop\ДОКИ-2023-2024г\Подг.гр.-2022-2023г\Мероприятия\9 мая\IMG-20230511-WA0061.jpg"/>
          <p:cNvPicPr/>
          <p:nvPr/>
        </p:nvPicPr>
        <p:blipFill>
          <a:blip r:embed="rId4"/>
          <a:srcRect t="28486" b="4087"/>
          <a:stretch>
            <a:fillRect/>
          </a:stretch>
        </p:blipFill>
        <p:spPr bwMode="auto">
          <a:xfrm>
            <a:off x="3214678" y="4143380"/>
            <a:ext cx="247650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Zver\Desktop\ДОКИ-2023-2024г\Подг.гр-2023-2024г\23 февраля\IMG-20240223-WA0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428736"/>
            <a:ext cx="342902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Zver\Desktop\ДОКИ-2023-2024г\Подг.гр-2023-2024г\Блокадный хлеб\20240126_122401.jpg"/>
          <p:cNvPicPr/>
          <p:nvPr/>
        </p:nvPicPr>
        <p:blipFill>
          <a:blip r:embed="rId6" cstate="print"/>
          <a:srcRect l="23646"/>
          <a:stretch>
            <a:fillRect/>
          </a:stretch>
        </p:blipFill>
        <p:spPr bwMode="auto">
          <a:xfrm rot="5400000">
            <a:off x="694266" y="4163462"/>
            <a:ext cx="2283619" cy="2243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:\Users\Zver\Desktop\ДОКИ-2023-2024г\Подг.гр-2023-2024г\Блокадный хлеб\20240126_122118.jpg"/>
          <p:cNvPicPr/>
          <p:nvPr/>
        </p:nvPicPr>
        <p:blipFill>
          <a:blip r:embed="rId7" cstate="print"/>
          <a:srcRect l="27915" r="15062"/>
          <a:stretch>
            <a:fillRect/>
          </a:stretch>
        </p:blipFill>
        <p:spPr bwMode="auto">
          <a:xfrm rot="5400000">
            <a:off x="6143635" y="3857628"/>
            <a:ext cx="228601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10" name="Рисунок 9" descr="C:\Users\Zver\Desktop\ДОКИ-2023-2024г\Подг.гр-2023-2024г\Патр.восп\20240531_104549.jpg"/>
          <p:cNvPicPr/>
          <p:nvPr/>
        </p:nvPicPr>
        <p:blipFill>
          <a:blip r:embed="rId3" cstate="print"/>
          <a:srcRect l="12827" t="3421" r="9727" b="21314"/>
          <a:stretch>
            <a:fillRect/>
          </a:stretch>
        </p:blipFill>
        <p:spPr bwMode="auto">
          <a:xfrm>
            <a:off x="642910" y="4000504"/>
            <a:ext cx="364333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Zver\Desktop\ДОКИ-2023-2024г\Подг.гр.-2022-2023г\Мероприятия\04.05.23г.-Экскурсия в музей и на площадь победы\Новая папка\20230504_102546.jpg"/>
          <p:cNvPicPr/>
          <p:nvPr/>
        </p:nvPicPr>
        <p:blipFill>
          <a:blip r:embed="rId4" cstate="print"/>
          <a:srcRect t="9829" r="12133" b="16026"/>
          <a:stretch>
            <a:fillRect/>
          </a:stretch>
        </p:blipFill>
        <p:spPr bwMode="auto">
          <a:xfrm>
            <a:off x="5000628" y="1214422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Desktop\ДОКИ-2023-2024г\Подг.гр.-2022-2023г\Мероприятия\9 мая\IMG-20230511-WA0117.jpg"/>
          <p:cNvPicPr/>
          <p:nvPr/>
        </p:nvPicPr>
        <p:blipFill>
          <a:blip r:embed="rId5"/>
          <a:srcRect l="15393" t="20085" r="8124" b="6410"/>
          <a:stretch>
            <a:fillRect/>
          </a:stretch>
        </p:blipFill>
        <p:spPr bwMode="auto">
          <a:xfrm>
            <a:off x="4857752" y="3929066"/>
            <a:ext cx="3648075" cy="2630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Zver\Desktop\ДОКИ-2023-2024г\Подг.гр.-2022-2023г\Мероприятия\Исследов.проект-Саша И.-23год-март\23 февраля\IMG-20220221-WA0028.jpg"/>
          <p:cNvPicPr/>
          <p:nvPr/>
        </p:nvPicPr>
        <p:blipFill>
          <a:blip r:embed="rId6"/>
          <a:srcRect t="17949"/>
          <a:stretch>
            <a:fillRect/>
          </a:stretch>
        </p:blipFill>
        <p:spPr bwMode="auto">
          <a:xfrm>
            <a:off x="714348" y="1214422"/>
            <a:ext cx="379571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ДЕТСКИЙ САД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Формировать умение эстетически оценивать окружающую среду, высказывать оценочные суждения, обосновывать свое мнение.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6" name="Круглая лента лицом вверх 15"/>
          <p:cNvSpPr/>
          <p:nvPr/>
        </p:nvSpPr>
        <p:spPr>
          <a:xfrm>
            <a:off x="214282" y="1357298"/>
            <a:ext cx="8643998" cy="1214446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и последовательность работы выстроена следующим образом.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блоки: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500306"/>
            <a:ext cx="7715304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9" name="Рисунок 8" descr="C:\Users\Zver\Desktop\ДОКИ-2023-2024г\Подг.гр-2023-2024г\Патр.восп\Новая папка (2)\20240213_155644.jpg"/>
          <p:cNvPicPr/>
          <p:nvPr/>
        </p:nvPicPr>
        <p:blipFill>
          <a:blip r:embed="rId3" cstate="print"/>
          <a:srcRect l="11545" t="11111" r="6841"/>
          <a:stretch>
            <a:fillRect/>
          </a:stretch>
        </p:blipFill>
        <p:spPr bwMode="auto">
          <a:xfrm>
            <a:off x="785786" y="1428736"/>
            <a:ext cx="2705100" cy="221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Zver\Desktop\ДОКИ-2023-2024г\Подг.гр-2023-2024г\Утренник-эколята-дошколята\20240426_110534.jpg"/>
          <p:cNvPicPr/>
          <p:nvPr/>
        </p:nvPicPr>
        <p:blipFill>
          <a:blip r:embed="rId4" cstate="print"/>
          <a:srcRect t="18519" r="20791" b="12820"/>
          <a:stretch>
            <a:fillRect/>
          </a:stretch>
        </p:blipFill>
        <p:spPr bwMode="auto">
          <a:xfrm>
            <a:off x="571472" y="4143380"/>
            <a:ext cx="415290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Desktop\ДОКИ-2023-2024г\Подг.гр.-2022-2023г\Мероприятия\День госуд-сти РС(Я)\день госуд\IMG-20220930-WA0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21471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Zver\Desktop\ДОКИ-2023-2024г\Подг.гр.-2022-2023г\Мероприятия\День госуд-сти РС(Я)\день госуд\День нар.ед.-подг.гр\развлечение\IMG-20221103-WA0176.jpg"/>
          <p:cNvPicPr/>
          <p:nvPr/>
        </p:nvPicPr>
        <p:blipFill>
          <a:blip r:embed="rId6"/>
          <a:srcRect l="21949" t="23291" r="11993" b="19231"/>
          <a:stretch>
            <a:fillRect/>
          </a:stretch>
        </p:blipFill>
        <p:spPr bwMode="auto">
          <a:xfrm>
            <a:off x="4857752" y="1428736"/>
            <a:ext cx="335758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12" name="Рисунок 11" descr="C:\Users\Zver\Desktop\ДОКИ-2023-2024г\Подг.гр.-2022-2023г\Мероприятия\04.05.23г.-Экскурсия в музей и на площадь победы\Экскурсия в музей\20230504_110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Zver\Desktop\ДОКИ-2023-2024г\Подг.гр.-2022-2023г\Мероприятия\04.05.23г.-Экскурсия в музей и на площадь победы\Экскурсия в музей\20230504_105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37700" y="1591730"/>
            <a:ext cx="2448798" cy="183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Desktop\ДОКИ-2023-2024г\Подг.гр.-2022-2023г\Мероприятия\04.05.23г.-Экскурсия в музей и на площадь победы\Экскурсия в музей\20230504_110414.jpg"/>
          <p:cNvPicPr/>
          <p:nvPr/>
        </p:nvPicPr>
        <p:blipFill>
          <a:blip r:embed="rId5" cstate="print"/>
          <a:srcRect l="14692"/>
          <a:stretch>
            <a:fillRect/>
          </a:stretch>
        </p:blipFill>
        <p:spPr bwMode="auto">
          <a:xfrm rot="5400000">
            <a:off x="1274679" y="4083115"/>
            <a:ext cx="2583938" cy="227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Zver\Desktop\ДОКИ-2023-2024г\Подг.гр.-2022-2023г\Мероприятия\04.05.23г.-Экскурсия в музей и на площадь победы\Экскурсия в музей\20230504_1102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285860"/>
            <a:ext cx="332041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11" name="Рисунок 10" descr="C:\Users\Zver\Desktop\ДОКИ-2023-2024г\Подг.гр.-2022-2023г\Мероприятия\ПДД- отчет-июнь-23год\Стецюра Л.Н.-ПДД\ПДД-отчет\ГАИ\20221013_155822.jpg"/>
          <p:cNvPicPr/>
          <p:nvPr/>
        </p:nvPicPr>
        <p:blipFill>
          <a:blip r:embed="rId3" cstate="print"/>
          <a:srcRect t="11966"/>
          <a:stretch>
            <a:fillRect/>
          </a:stretch>
        </p:blipFill>
        <p:spPr bwMode="auto">
          <a:xfrm>
            <a:off x="785786" y="1428736"/>
            <a:ext cx="335758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Zver\Desktop\ДОКИ-2023-2024г\Подг.гр.-2022-2023г\Мероприятия\ПДД- отчет-июнь-23год\Стецюра Л.Н.-ПДД\ПДД-отчет\Акция-Внимание дети\IMG-20221109-WA0016.jpg"/>
          <p:cNvPicPr/>
          <p:nvPr/>
        </p:nvPicPr>
        <p:blipFill>
          <a:blip r:embed="rId4"/>
          <a:srcRect l="16034" t="24573"/>
          <a:stretch>
            <a:fillRect/>
          </a:stretch>
        </p:blipFill>
        <p:spPr bwMode="auto">
          <a:xfrm>
            <a:off x="4714876" y="4071942"/>
            <a:ext cx="321471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Zver\Desktop\ДОКИ-2023-2024г\Подг.гр.-2022-2023г\Мероприятия\ПДД- отчет-июнь-23год\Стецюра Л.Н.-ПДД\ПДД-отчет\Акция-Внимание дети\IMG-20221109-WA0023.jpg"/>
          <p:cNvPicPr/>
          <p:nvPr/>
        </p:nvPicPr>
        <p:blipFill>
          <a:blip r:embed="rId5" cstate="print"/>
          <a:srcRect r="8273"/>
          <a:stretch>
            <a:fillRect/>
          </a:stretch>
        </p:blipFill>
        <p:spPr bwMode="auto">
          <a:xfrm>
            <a:off x="928662" y="4071942"/>
            <a:ext cx="28575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Zver\Desktop\ДОКИ-2023-2024г\Подг.гр.-2022-2023г\Мероприятия\ПДД- отчет-июнь-23год\ПДД-19.05.23г\IMG-20221013-WA0037.jpg"/>
          <p:cNvPicPr/>
          <p:nvPr/>
        </p:nvPicPr>
        <p:blipFill>
          <a:blip r:embed="rId6"/>
          <a:srcRect l="20524" t="1924" b="8707"/>
          <a:stretch>
            <a:fillRect/>
          </a:stretch>
        </p:blipFill>
        <p:spPr bwMode="auto">
          <a:xfrm>
            <a:off x="4857752" y="1428736"/>
            <a:ext cx="28575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214422"/>
            <a:ext cx="8429684" cy="542928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6" name="Круглая лента лицом вверх 15"/>
          <p:cNvSpPr/>
          <p:nvPr/>
        </p:nvSpPr>
        <p:spPr>
          <a:xfrm>
            <a:off x="214282" y="1142984"/>
            <a:ext cx="8643998" cy="1214446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работе мы используем различные технологии: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500306"/>
            <a:ext cx="7715304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428868"/>
            <a:ext cx="8215370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,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3757610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Игровые, информационные, коммуникативные, проблемные  развивающего обучения, консультативные, проектные и ИКТ компетенции.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C:\Users\Zver\Desktop\ДОКИ-2023-2024г\День улыбок\20231016_163218.jpg"/>
          <p:cNvPicPr/>
          <p:nvPr/>
        </p:nvPicPr>
        <p:blipFill>
          <a:blip r:embed="rId3" cstate="print"/>
          <a:srcRect t="11538" r="10369"/>
          <a:stretch>
            <a:fillRect/>
          </a:stretch>
        </p:blipFill>
        <p:spPr bwMode="auto">
          <a:xfrm>
            <a:off x="5286380" y="2285992"/>
            <a:ext cx="2357454" cy="183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Zver\Desktop\ДОКИ-2023-2024г\Подг.гр-2023-2024г\День науки\День науки.jpg"/>
          <p:cNvPicPr/>
          <p:nvPr/>
        </p:nvPicPr>
        <p:blipFill>
          <a:blip r:embed="rId4" cstate="print"/>
          <a:srcRect l="19103" t="9282" r="14544"/>
          <a:stretch>
            <a:fillRect/>
          </a:stretch>
        </p:blipFill>
        <p:spPr bwMode="auto">
          <a:xfrm rot="5400000">
            <a:off x="6745173" y="4327661"/>
            <a:ext cx="186876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Desktop\ДОКИ-2023-2024г\Мероприятие-Здравствуй лето\IMG-20240604-WA0040.jpg"/>
          <p:cNvPicPr/>
          <p:nvPr/>
        </p:nvPicPr>
        <p:blipFill>
          <a:blip r:embed="rId5" cstate="print"/>
          <a:srcRect t="18378"/>
          <a:stretch>
            <a:fillRect/>
          </a:stretch>
        </p:blipFill>
        <p:spPr bwMode="auto">
          <a:xfrm>
            <a:off x="4071934" y="4429132"/>
            <a:ext cx="2357454" cy="178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3197060-DDE6-0DF6-B07B-BA4EA131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B2201141-B4C9-C0CB-6F4E-83669DDD51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DD90CBA-4919-2593-3D2D-4030306F7F21}"/>
              </a:ext>
            </a:extLst>
          </p:cNvPr>
          <p:cNvSpPr/>
          <p:nvPr/>
        </p:nvSpPr>
        <p:spPr>
          <a:xfrm>
            <a:off x="500034" y="4000504"/>
            <a:ext cx="8143932" cy="25717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B48159A-3A97-3739-5A03-5B3751B8DE26}"/>
              </a:ext>
            </a:extLst>
          </p:cNvPr>
          <p:cNvSpPr/>
          <p:nvPr/>
        </p:nvSpPr>
        <p:spPr>
          <a:xfrm>
            <a:off x="500034" y="1142984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60BE10C-F5AA-826E-BA53-3B3CBDC0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0006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формы работы с детьми мы проводим 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ДОУ такие как: 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9">
            <a:extLst>
              <a:ext uri="{FF2B5EF4-FFF2-40B4-BE49-F238E27FC236}">
                <a16:creationId xmlns="" xmlns:a16="http://schemas.microsoft.com/office/drawing/2014/main" id="{44180F4C-ABE9-8653-91EF-5EECD29FF33C}"/>
              </a:ext>
            </a:extLst>
          </p:cNvPr>
          <p:cNvGrpSpPr/>
          <p:nvPr/>
        </p:nvGrpSpPr>
        <p:grpSpPr>
          <a:xfrm>
            <a:off x="785786" y="3143248"/>
            <a:ext cx="7659241" cy="3143272"/>
            <a:chOff x="674383" y="1051628"/>
            <a:chExt cx="8028892" cy="3228519"/>
          </a:xfrm>
        </p:grpSpPr>
        <p:sp>
          <p:nvSpPr>
            <p:cNvPr id="3" name="椭圆 54">
              <a:extLst>
                <a:ext uri="{FF2B5EF4-FFF2-40B4-BE49-F238E27FC236}">
                  <a16:creationId xmlns="" xmlns:a16="http://schemas.microsoft.com/office/drawing/2014/main" id="{B57B646B-0116-49D5-54A2-E2B7A9AFBA84}"/>
                </a:ext>
              </a:extLst>
            </p:cNvPr>
            <p:cNvSpPr/>
            <p:nvPr/>
          </p:nvSpPr>
          <p:spPr>
            <a:xfrm>
              <a:off x="2980063" y="1794329"/>
              <a:ext cx="3477652" cy="1802173"/>
            </a:xfrm>
            <a:custGeom>
              <a:avLst/>
              <a:gdLst>
                <a:gd name="connsiteX0" fmla="*/ 0 w 3439659"/>
                <a:gd name="connsiteY0" fmla="*/ 1719830 h 3439659"/>
                <a:gd name="connsiteX1" fmla="*/ 1719830 w 3439659"/>
                <a:gd name="connsiteY1" fmla="*/ 0 h 3439659"/>
                <a:gd name="connsiteX2" fmla="*/ 3439660 w 3439659"/>
                <a:gd name="connsiteY2" fmla="*/ 1719830 h 3439659"/>
                <a:gd name="connsiteX3" fmla="*/ 1719830 w 3439659"/>
                <a:gd name="connsiteY3" fmla="*/ 3439660 h 3439659"/>
                <a:gd name="connsiteX4" fmla="*/ 0 w 3439659"/>
                <a:gd name="connsiteY4" fmla="*/ 1719830 h 3439659"/>
                <a:gd name="connsiteX0" fmla="*/ 0 w 3487467"/>
                <a:gd name="connsiteY0" fmla="*/ 0 h 1719830"/>
                <a:gd name="connsiteX1" fmla="*/ 3439660 w 3487467"/>
                <a:gd name="connsiteY1" fmla="*/ 0 h 1719830"/>
                <a:gd name="connsiteX2" fmla="*/ 1719830 w 3487467"/>
                <a:gd name="connsiteY2" fmla="*/ 1719830 h 1719830"/>
                <a:gd name="connsiteX3" fmla="*/ 0 w 3487467"/>
                <a:gd name="connsiteY3" fmla="*/ 0 h 1719830"/>
                <a:gd name="connsiteX0" fmla="*/ 6132 w 3493599"/>
                <a:gd name="connsiteY0" fmla="*/ 130018 h 1849848"/>
                <a:gd name="connsiteX1" fmla="*/ 3445792 w 3493599"/>
                <a:gd name="connsiteY1" fmla="*/ 130018 h 1849848"/>
                <a:gd name="connsiteX2" fmla="*/ 1725962 w 3493599"/>
                <a:gd name="connsiteY2" fmla="*/ 1849848 h 1849848"/>
                <a:gd name="connsiteX3" fmla="*/ 6132 w 3493599"/>
                <a:gd name="connsiteY3" fmla="*/ 130018 h 1849848"/>
                <a:gd name="connsiteX0" fmla="*/ 6132 w 3493599"/>
                <a:gd name="connsiteY0" fmla="*/ 35412 h 1755242"/>
                <a:gd name="connsiteX1" fmla="*/ 3445792 w 3493599"/>
                <a:gd name="connsiteY1" fmla="*/ 35412 h 1755242"/>
                <a:gd name="connsiteX2" fmla="*/ 1725962 w 3493599"/>
                <a:gd name="connsiteY2" fmla="*/ 1755242 h 1755242"/>
                <a:gd name="connsiteX3" fmla="*/ 6132 w 3493599"/>
                <a:gd name="connsiteY3" fmla="*/ 35412 h 1755242"/>
                <a:gd name="connsiteX0" fmla="*/ 4377 w 3488420"/>
                <a:gd name="connsiteY0" fmla="*/ 11795 h 1772900"/>
                <a:gd name="connsiteX1" fmla="*/ 3450912 w 3488420"/>
                <a:gd name="connsiteY1" fmla="*/ 53046 h 1772900"/>
                <a:gd name="connsiteX2" fmla="*/ 1731082 w 3488420"/>
                <a:gd name="connsiteY2" fmla="*/ 1772876 h 1772900"/>
                <a:gd name="connsiteX3" fmla="*/ 4377 w 3488420"/>
                <a:gd name="connsiteY3" fmla="*/ 11795 h 1772900"/>
                <a:gd name="connsiteX0" fmla="*/ 39013 w 3522446"/>
                <a:gd name="connsiteY0" fmla="*/ 134148 h 1909003"/>
                <a:gd name="connsiteX1" fmla="*/ 3485548 w 3522446"/>
                <a:gd name="connsiteY1" fmla="*/ 175399 h 1909003"/>
                <a:gd name="connsiteX2" fmla="*/ 1738217 w 3522446"/>
                <a:gd name="connsiteY2" fmla="*/ 1908979 h 1909003"/>
                <a:gd name="connsiteX3" fmla="*/ 39013 w 3522446"/>
                <a:gd name="connsiteY3" fmla="*/ 134148 h 1909003"/>
                <a:gd name="connsiteX0" fmla="*/ 55067 w 3553265"/>
                <a:gd name="connsiteY0" fmla="*/ 134148 h 1909002"/>
                <a:gd name="connsiteX1" fmla="*/ 3501602 w 3553265"/>
                <a:gd name="connsiteY1" fmla="*/ 175399 h 1909002"/>
                <a:gd name="connsiteX2" fmla="*/ 1754271 w 3553265"/>
                <a:gd name="connsiteY2" fmla="*/ 1908979 h 1909002"/>
                <a:gd name="connsiteX3" fmla="*/ 55067 w 3553265"/>
                <a:gd name="connsiteY3" fmla="*/ 134148 h 1909002"/>
                <a:gd name="connsiteX0" fmla="*/ 39426 w 3502160"/>
                <a:gd name="connsiteY0" fmla="*/ 134148 h 1909003"/>
                <a:gd name="connsiteX1" fmla="*/ 3465335 w 3502160"/>
                <a:gd name="connsiteY1" fmla="*/ 175399 h 1909003"/>
                <a:gd name="connsiteX2" fmla="*/ 1718004 w 3502160"/>
                <a:gd name="connsiteY2" fmla="*/ 1908979 h 1909003"/>
                <a:gd name="connsiteX3" fmla="*/ 39426 w 3502160"/>
                <a:gd name="connsiteY3" fmla="*/ 134148 h 1909003"/>
                <a:gd name="connsiteX0" fmla="*/ 8999 w 3471733"/>
                <a:gd name="connsiteY0" fmla="*/ 21578 h 1796433"/>
                <a:gd name="connsiteX1" fmla="*/ 3434908 w 3471733"/>
                <a:gd name="connsiteY1" fmla="*/ 62829 h 1796433"/>
                <a:gd name="connsiteX2" fmla="*/ 1687577 w 3471733"/>
                <a:gd name="connsiteY2" fmla="*/ 1796409 h 1796433"/>
                <a:gd name="connsiteX3" fmla="*/ 8999 w 3471733"/>
                <a:gd name="connsiteY3" fmla="*/ 21578 h 1796433"/>
                <a:gd name="connsiteX0" fmla="*/ 39425 w 3502159"/>
                <a:gd name="connsiteY0" fmla="*/ 135675 h 1931154"/>
                <a:gd name="connsiteX1" fmla="*/ 3465334 w 3502159"/>
                <a:gd name="connsiteY1" fmla="*/ 176926 h 1931154"/>
                <a:gd name="connsiteX2" fmla="*/ 1718003 w 3502159"/>
                <a:gd name="connsiteY2" fmla="*/ 1931131 h 1931154"/>
                <a:gd name="connsiteX3" fmla="*/ 39425 w 3502159"/>
                <a:gd name="connsiteY3" fmla="*/ 135675 h 1931154"/>
                <a:gd name="connsiteX0" fmla="*/ 7276 w 3470010"/>
                <a:gd name="connsiteY0" fmla="*/ 26065 h 1821544"/>
                <a:gd name="connsiteX1" fmla="*/ 3433185 w 3470010"/>
                <a:gd name="connsiteY1" fmla="*/ 67316 h 1821544"/>
                <a:gd name="connsiteX2" fmla="*/ 1685854 w 3470010"/>
                <a:gd name="connsiteY2" fmla="*/ 1821521 h 1821544"/>
                <a:gd name="connsiteX3" fmla="*/ 7276 w 3470010"/>
                <a:gd name="connsiteY3" fmla="*/ 26065 h 1821544"/>
                <a:gd name="connsiteX0" fmla="*/ 12669 w 3492943"/>
                <a:gd name="connsiteY0" fmla="*/ 26065 h 1822469"/>
                <a:gd name="connsiteX1" fmla="*/ 3438578 w 3492943"/>
                <a:gd name="connsiteY1" fmla="*/ 67316 h 1822469"/>
                <a:gd name="connsiteX2" fmla="*/ 1691247 w 3492943"/>
                <a:gd name="connsiteY2" fmla="*/ 1821521 h 1822469"/>
                <a:gd name="connsiteX3" fmla="*/ 12669 w 3492943"/>
                <a:gd name="connsiteY3" fmla="*/ 26065 h 1822469"/>
                <a:gd name="connsiteX0" fmla="*/ 48756 w 3529030"/>
                <a:gd name="connsiteY0" fmla="*/ 3139 h 1799516"/>
                <a:gd name="connsiteX1" fmla="*/ 3474665 w 3529030"/>
                <a:gd name="connsiteY1" fmla="*/ 44390 h 1799516"/>
                <a:gd name="connsiteX2" fmla="*/ 1727334 w 3529030"/>
                <a:gd name="connsiteY2" fmla="*/ 1798595 h 1799516"/>
                <a:gd name="connsiteX3" fmla="*/ 48756 w 3529030"/>
                <a:gd name="connsiteY3" fmla="*/ 3139 h 1799516"/>
                <a:gd name="connsiteX0" fmla="*/ 48756 w 3529030"/>
                <a:gd name="connsiteY0" fmla="*/ 5796 h 1802173"/>
                <a:gd name="connsiteX1" fmla="*/ 3474665 w 3529030"/>
                <a:gd name="connsiteY1" fmla="*/ 47047 h 1802173"/>
                <a:gd name="connsiteX2" fmla="*/ 1727334 w 3529030"/>
                <a:gd name="connsiteY2" fmla="*/ 1801252 h 1802173"/>
                <a:gd name="connsiteX3" fmla="*/ 48756 w 3529030"/>
                <a:gd name="connsiteY3" fmla="*/ 5796 h 1802173"/>
                <a:gd name="connsiteX0" fmla="*/ 48756 w 3477652"/>
                <a:gd name="connsiteY0" fmla="*/ 5796 h 1802173"/>
                <a:gd name="connsiteX1" fmla="*/ 3474665 w 3477652"/>
                <a:gd name="connsiteY1" fmla="*/ 47047 h 1802173"/>
                <a:gd name="connsiteX2" fmla="*/ 1727334 w 3477652"/>
                <a:gd name="connsiteY2" fmla="*/ 1801252 h 1802173"/>
                <a:gd name="connsiteX3" fmla="*/ 48756 w 3477652"/>
                <a:gd name="connsiteY3" fmla="*/ 5796 h 180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7652" h="1802173">
                  <a:moveTo>
                    <a:pt x="48756" y="5796"/>
                  </a:moveTo>
                  <a:cubicBezTo>
                    <a:pt x="305602" y="15937"/>
                    <a:pt x="3181151" y="-33335"/>
                    <a:pt x="3474665" y="47047"/>
                  </a:cubicBezTo>
                  <a:cubicBezTo>
                    <a:pt x="3527547" y="271809"/>
                    <a:pt x="2875835" y="1753126"/>
                    <a:pt x="1727334" y="1801252"/>
                  </a:cubicBezTo>
                  <a:cubicBezTo>
                    <a:pt x="578833" y="1849378"/>
                    <a:pt x="-208090" y="-4345"/>
                    <a:pt x="48756" y="5796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cxnSp>
          <p:nvCxnSpPr>
            <p:cNvPr id="10" name="直接连接符 4">
              <a:extLst>
                <a:ext uri="{FF2B5EF4-FFF2-40B4-BE49-F238E27FC236}">
                  <a16:creationId xmlns="" xmlns:a16="http://schemas.microsoft.com/office/drawing/2014/main" id="{804096BB-7068-1B4E-0CB7-3E67122961E9}"/>
                </a:ext>
              </a:extLst>
            </p:cNvPr>
            <p:cNvCxnSpPr/>
            <p:nvPr/>
          </p:nvCxnSpPr>
          <p:spPr>
            <a:xfrm flipV="1">
              <a:off x="3197818" y="1790346"/>
              <a:ext cx="1499148" cy="1054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5">
              <a:extLst>
                <a:ext uri="{FF2B5EF4-FFF2-40B4-BE49-F238E27FC236}">
                  <a16:creationId xmlns="" xmlns:a16="http://schemas.microsoft.com/office/drawing/2014/main" id="{FE2AE646-786E-B99A-5FC3-D25260B8F472}"/>
                </a:ext>
              </a:extLst>
            </p:cNvPr>
            <p:cNvCxnSpPr/>
            <p:nvPr/>
          </p:nvCxnSpPr>
          <p:spPr>
            <a:xfrm flipV="1">
              <a:off x="4070654" y="1790347"/>
              <a:ext cx="626312" cy="1779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6">
              <a:extLst>
                <a:ext uri="{FF2B5EF4-FFF2-40B4-BE49-F238E27FC236}">
                  <a16:creationId xmlns="" xmlns:a16="http://schemas.microsoft.com/office/drawing/2014/main" id="{6913FF72-E729-6476-90E6-A8C2329FCB16}"/>
                </a:ext>
              </a:extLst>
            </p:cNvPr>
            <p:cNvCxnSpPr/>
            <p:nvPr/>
          </p:nvCxnSpPr>
          <p:spPr>
            <a:xfrm flipH="1" flipV="1">
              <a:off x="4696969" y="1790372"/>
              <a:ext cx="670571" cy="1717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7">
              <a:extLst>
                <a:ext uri="{FF2B5EF4-FFF2-40B4-BE49-F238E27FC236}">
                  <a16:creationId xmlns="" xmlns:a16="http://schemas.microsoft.com/office/drawing/2014/main" id="{20A32CE9-85E0-8DF4-12A4-3B3BDF39579F}"/>
                </a:ext>
              </a:extLst>
            </p:cNvPr>
            <p:cNvCxnSpPr/>
            <p:nvPr/>
          </p:nvCxnSpPr>
          <p:spPr>
            <a:xfrm flipH="1" flipV="1">
              <a:off x="4696966" y="1790346"/>
              <a:ext cx="1465240" cy="1054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8">
              <a:extLst>
                <a:ext uri="{FF2B5EF4-FFF2-40B4-BE49-F238E27FC236}">
                  <a16:creationId xmlns="" xmlns:a16="http://schemas.microsoft.com/office/drawing/2014/main" id="{64CD4DB6-87E3-9303-FA64-87ECF00A8EB6}"/>
                </a:ext>
              </a:extLst>
            </p:cNvPr>
            <p:cNvSpPr/>
            <p:nvPr/>
          </p:nvSpPr>
          <p:spPr>
            <a:xfrm>
              <a:off x="2998423" y="2446868"/>
              <a:ext cx="660132" cy="66013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 smtClea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3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椭圆 9">
              <a:extLst>
                <a:ext uri="{FF2B5EF4-FFF2-40B4-BE49-F238E27FC236}">
                  <a16:creationId xmlns="" xmlns:a16="http://schemas.microsoft.com/office/drawing/2014/main" id="{F8BA55F5-6A22-3BC1-1234-ECAD296B4038}"/>
                </a:ext>
              </a:extLst>
            </p:cNvPr>
            <p:cNvSpPr/>
            <p:nvPr/>
          </p:nvSpPr>
          <p:spPr>
            <a:xfrm>
              <a:off x="3779912" y="3177428"/>
              <a:ext cx="660132" cy="6601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 smtClea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4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椭圆 10">
              <a:extLst>
                <a:ext uri="{FF2B5EF4-FFF2-40B4-BE49-F238E27FC236}">
                  <a16:creationId xmlns="" xmlns:a16="http://schemas.microsoft.com/office/drawing/2014/main" id="{61E935E3-EF89-4867-9A88-9409098ADB36}"/>
                </a:ext>
              </a:extLst>
            </p:cNvPr>
            <p:cNvSpPr/>
            <p:nvPr/>
          </p:nvSpPr>
          <p:spPr>
            <a:xfrm>
              <a:off x="5032252" y="3143689"/>
              <a:ext cx="660132" cy="66013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 smtClea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5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7" name="椭圆 11">
              <a:extLst>
                <a:ext uri="{FF2B5EF4-FFF2-40B4-BE49-F238E27FC236}">
                  <a16:creationId xmlns="" xmlns:a16="http://schemas.microsoft.com/office/drawing/2014/main" id="{EEE8B656-3399-EF69-6E59-C03F9EE40B81}"/>
                </a:ext>
              </a:extLst>
            </p:cNvPr>
            <p:cNvSpPr/>
            <p:nvPr/>
          </p:nvSpPr>
          <p:spPr>
            <a:xfrm>
              <a:off x="5785694" y="2350009"/>
              <a:ext cx="660132" cy="6601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 smtClea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6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椭圆 12">
              <a:extLst>
                <a:ext uri="{FF2B5EF4-FFF2-40B4-BE49-F238E27FC236}">
                  <a16:creationId xmlns="" xmlns:a16="http://schemas.microsoft.com/office/drawing/2014/main" id="{28967B2F-3300-424B-429B-FF0B603F56EF}"/>
                </a:ext>
              </a:extLst>
            </p:cNvPr>
            <p:cNvSpPr/>
            <p:nvPr/>
          </p:nvSpPr>
          <p:spPr>
            <a:xfrm>
              <a:off x="5998650" y="1403308"/>
              <a:ext cx="660132" cy="66013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 smtClea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7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椭圆 13">
              <a:extLst>
                <a:ext uri="{FF2B5EF4-FFF2-40B4-BE49-F238E27FC236}">
                  <a16:creationId xmlns="" xmlns:a16="http://schemas.microsoft.com/office/drawing/2014/main" id="{37741736-0CF1-ACB4-0758-5C998C876446}"/>
                </a:ext>
              </a:extLst>
            </p:cNvPr>
            <p:cNvSpPr/>
            <p:nvPr/>
          </p:nvSpPr>
          <p:spPr>
            <a:xfrm>
              <a:off x="2717706" y="1470891"/>
              <a:ext cx="660132" cy="6601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 smtClea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2</a:t>
              </a:r>
              <a:endParaRPr lang="zh-CN" altLang="en-US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0" name="TextBox 34">
              <a:extLst>
                <a:ext uri="{FF2B5EF4-FFF2-40B4-BE49-F238E27FC236}">
                  <a16:creationId xmlns="" xmlns:a16="http://schemas.microsoft.com/office/drawing/2014/main" id="{A6BCE00C-B70D-0FC8-0F39-37D3AFBC481C}"/>
                </a:ext>
              </a:extLst>
            </p:cNvPr>
            <p:cNvSpPr txBox="1"/>
            <p:nvPr/>
          </p:nvSpPr>
          <p:spPr>
            <a:xfrm>
              <a:off x="674383" y="1848522"/>
              <a:ext cx="1908212" cy="32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22" name="TextBox 36">
              <a:extLst>
                <a:ext uri="{FF2B5EF4-FFF2-40B4-BE49-F238E27FC236}">
                  <a16:creationId xmlns="" xmlns:a16="http://schemas.microsoft.com/office/drawing/2014/main" id="{AB2478B3-6E85-A144-9B36-13ED952AE9E5}"/>
                </a:ext>
              </a:extLst>
            </p:cNvPr>
            <p:cNvSpPr txBox="1"/>
            <p:nvPr/>
          </p:nvSpPr>
          <p:spPr>
            <a:xfrm>
              <a:off x="1180530" y="3000649"/>
              <a:ext cx="1870115" cy="32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. </a:t>
              </a:r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24" name="TextBox 38">
              <a:extLst>
                <a:ext uri="{FF2B5EF4-FFF2-40B4-BE49-F238E27FC236}">
                  <a16:creationId xmlns="" xmlns:a16="http://schemas.microsoft.com/office/drawing/2014/main" id="{3A003973-E210-7AFF-8636-72EA7F6A264D}"/>
                </a:ext>
              </a:extLst>
            </p:cNvPr>
            <p:cNvSpPr txBox="1"/>
            <p:nvPr/>
          </p:nvSpPr>
          <p:spPr>
            <a:xfrm>
              <a:off x="1917557" y="3936752"/>
              <a:ext cx="1889174" cy="32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="" xmlns:a16="http://schemas.microsoft.com/office/drawing/2014/main" id="{A6FB6C3D-02E3-9B98-8787-ACDC445F3747}"/>
                </a:ext>
              </a:extLst>
            </p:cNvPr>
            <p:cNvSpPr txBox="1"/>
            <p:nvPr/>
          </p:nvSpPr>
          <p:spPr>
            <a:xfrm>
              <a:off x="5472099" y="3957032"/>
              <a:ext cx="1908212" cy="32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28" name="TextBox 42">
              <a:extLst>
                <a:ext uri="{FF2B5EF4-FFF2-40B4-BE49-F238E27FC236}">
                  <a16:creationId xmlns="" xmlns:a16="http://schemas.microsoft.com/office/drawing/2014/main" id="{B997B00E-7715-3570-95D3-D910BE2D56B2}"/>
                </a:ext>
              </a:extLst>
            </p:cNvPr>
            <p:cNvSpPr txBox="1"/>
            <p:nvPr/>
          </p:nvSpPr>
          <p:spPr>
            <a:xfrm>
              <a:off x="6300192" y="3022064"/>
              <a:ext cx="1908212" cy="32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30" name="TextBox 44">
              <a:extLst>
                <a:ext uri="{FF2B5EF4-FFF2-40B4-BE49-F238E27FC236}">
                  <a16:creationId xmlns="" xmlns:a16="http://schemas.microsoft.com/office/drawing/2014/main" id="{AAFD326C-3F47-9FD4-ADE7-AFB7970B5FEA}"/>
                </a:ext>
              </a:extLst>
            </p:cNvPr>
            <p:cNvSpPr txBox="1"/>
            <p:nvPr/>
          </p:nvSpPr>
          <p:spPr>
            <a:xfrm>
              <a:off x="6795063" y="1998815"/>
              <a:ext cx="1908212" cy="32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32" name="椭圆 30">
              <a:extLst>
                <a:ext uri="{FF2B5EF4-FFF2-40B4-BE49-F238E27FC236}">
                  <a16:creationId xmlns="" xmlns:a16="http://schemas.microsoft.com/office/drawing/2014/main" id="{6843B627-EF74-00A5-9860-4AACE567C544}"/>
                </a:ext>
              </a:extLst>
            </p:cNvPr>
            <p:cNvSpPr/>
            <p:nvPr/>
          </p:nvSpPr>
          <p:spPr>
            <a:xfrm>
              <a:off x="3976966" y="1051628"/>
              <a:ext cx="1440000" cy="144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dirty="0" smtClean="0">
                  <a:solidFill>
                    <a:srgbClr val="FFFF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微软雅黑"/>
                </a:rPr>
                <a:t>Форма работы</a:t>
              </a:r>
              <a:endParaRPr lang="zh-CN" altLang="en-US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endParaRPr>
            </a:p>
          </p:txBody>
        </p:sp>
      </p:grpSp>
      <p:sp>
        <p:nvSpPr>
          <p:cNvPr id="34" name="椭圆 13">
            <a:extLst>
              <a:ext uri="{FF2B5EF4-FFF2-40B4-BE49-F238E27FC236}">
                <a16:creationId xmlns="" xmlns:a16="http://schemas.microsoft.com/office/drawing/2014/main" id="{7290B1E4-13BB-ABAD-E743-0188C2C5CF82}"/>
              </a:ext>
            </a:extLst>
          </p:cNvPr>
          <p:cNvSpPr/>
          <p:nvPr/>
        </p:nvSpPr>
        <p:spPr>
          <a:xfrm>
            <a:off x="6000760" y="2643182"/>
            <a:ext cx="772615" cy="57150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8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5" name="椭圆 8">
            <a:extLst>
              <a:ext uri="{FF2B5EF4-FFF2-40B4-BE49-F238E27FC236}">
                <a16:creationId xmlns="" xmlns:a16="http://schemas.microsoft.com/office/drawing/2014/main" id="{64CD4DB6-87E3-9303-FA64-87ECF00A8EB6}"/>
              </a:ext>
            </a:extLst>
          </p:cNvPr>
          <p:cNvSpPr/>
          <p:nvPr/>
        </p:nvSpPr>
        <p:spPr>
          <a:xfrm>
            <a:off x="3000364" y="2643182"/>
            <a:ext cx="642943" cy="571504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1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43306" y="3071810"/>
            <a:ext cx="522786" cy="44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3786185" y="2786061"/>
            <a:ext cx="1000130" cy="285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2" idx="7"/>
            <a:endCxn id="34" idx="3"/>
          </p:cNvCxnSpPr>
          <p:nvPr/>
        </p:nvCxnSpPr>
        <p:spPr>
          <a:xfrm rot="5400000" flipH="1" flipV="1">
            <a:off x="5502590" y="2737247"/>
            <a:ext cx="217572" cy="1005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4643438" y="2786058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8">
            <a:extLst>
              <a:ext uri="{FF2B5EF4-FFF2-40B4-BE49-F238E27FC236}">
                <a16:creationId xmlns="" xmlns:a16="http://schemas.microsoft.com/office/drawing/2014/main" id="{64CD4DB6-87E3-9303-FA64-87ECF00A8EB6}"/>
              </a:ext>
            </a:extLst>
          </p:cNvPr>
          <p:cNvSpPr/>
          <p:nvPr/>
        </p:nvSpPr>
        <p:spPr>
          <a:xfrm>
            <a:off x="5000628" y="1928802"/>
            <a:ext cx="714380" cy="64294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9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0" name="椭圆 13">
            <a:extLst>
              <a:ext uri="{FF2B5EF4-FFF2-40B4-BE49-F238E27FC236}">
                <a16:creationId xmlns="" xmlns:a16="http://schemas.microsoft.com/office/drawing/2014/main" id="{7290B1E4-13BB-ABAD-E743-0188C2C5CF82}"/>
              </a:ext>
            </a:extLst>
          </p:cNvPr>
          <p:cNvSpPr/>
          <p:nvPr/>
        </p:nvSpPr>
        <p:spPr>
          <a:xfrm>
            <a:off x="3643306" y="1857364"/>
            <a:ext cx="772615" cy="57150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10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2" name="Стрелка вправо 91"/>
          <p:cNvSpPr/>
          <p:nvPr/>
        </p:nvSpPr>
        <p:spPr>
          <a:xfrm rot="262379">
            <a:off x="1107919" y="3524541"/>
            <a:ext cx="1471991" cy="64294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Экскурсии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3" name="Стрелка вправо 92"/>
          <p:cNvSpPr/>
          <p:nvPr/>
        </p:nvSpPr>
        <p:spPr>
          <a:xfrm rot="927083">
            <a:off x="1551766" y="2415127"/>
            <a:ext cx="1372274" cy="6429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Занятия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4" name="Стрелка вправо 93"/>
          <p:cNvSpPr/>
          <p:nvPr/>
        </p:nvSpPr>
        <p:spPr>
          <a:xfrm rot="1029852">
            <a:off x="2175908" y="1622042"/>
            <a:ext cx="1377280" cy="64294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Досуги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5" name="Стрелка вправо 94"/>
          <p:cNvSpPr/>
          <p:nvPr/>
        </p:nvSpPr>
        <p:spPr>
          <a:xfrm rot="9657186" flipV="1">
            <a:off x="5764299" y="1614036"/>
            <a:ext cx="1392782" cy="758790"/>
          </a:xfrm>
          <a:prstGeom prst="rightArrow">
            <a:avLst>
              <a:gd name="adj1" fmla="val 50000"/>
              <a:gd name="adj2" fmla="val 4702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Выставки детских работ</a:t>
            </a:r>
            <a:endParaRPr lang="ru-RU" sz="1100" b="1" dirty="0">
              <a:solidFill>
                <a:srgbClr val="FFFF00"/>
              </a:solidFill>
            </a:endParaRPr>
          </a:p>
        </p:txBody>
      </p:sp>
      <p:sp>
        <p:nvSpPr>
          <p:cNvPr id="96" name="Стрелка вправо 95"/>
          <p:cNvSpPr/>
          <p:nvPr/>
        </p:nvSpPr>
        <p:spPr>
          <a:xfrm rot="10800000" flipV="1">
            <a:off x="6850552" y="2648441"/>
            <a:ext cx="1199265" cy="6429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Спортивные праздники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98" name="Стрелка вправо 97"/>
          <p:cNvSpPr/>
          <p:nvPr/>
        </p:nvSpPr>
        <p:spPr>
          <a:xfrm rot="11735138" flipV="1">
            <a:off x="6542182" y="3872305"/>
            <a:ext cx="1199265" cy="6429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Детские проекты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 rot="12603987" flipV="1">
            <a:off x="6283237" y="5020401"/>
            <a:ext cx="1199265" cy="64294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0" name="Стрелка вправо 99"/>
          <p:cNvSpPr/>
          <p:nvPr/>
        </p:nvSpPr>
        <p:spPr>
          <a:xfrm rot="21106518">
            <a:off x="1332225" y="4744414"/>
            <a:ext cx="1543942" cy="6261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Театрализованные представления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 rot="20448567">
            <a:off x="2109015" y="5522277"/>
            <a:ext cx="1543936" cy="6429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Разговоры о важном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3" name="Стрелка вправо 102"/>
          <p:cNvSpPr/>
          <p:nvPr/>
        </p:nvSpPr>
        <p:spPr>
          <a:xfrm rot="12331695" flipV="1">
            <a:off x="5512769" y="5580877"/>
            <a:ext cx="1543936" cy="74867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Проведение патриотических праздников</a:t>
            </a:r>
            <a:endParaRPr lang="ru-RU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53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072494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детей в ДОУ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Патриотическое воспитание в образовательных организациях – одна из важнейших задач, которую сегодня перед нами ставит государство. Достаточно посмотреть на обновленный пакет нормативных документов, посвященных патриотическому воспитанию детей и молодежи.</a:t>
            </a:r>
          </a:p>
          <a:p>
            <a:pPr>
              <a:buNone/>
            </a:pPr>
            <a:endParaRPr lang="ru-RU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186766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Дошкольное детство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важный период формирования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первых чувств патриотизма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    </a:t>
            </a:r>
            <a:r>
              <a:rPr lang="ru-RU" i="1" dirty="0" smtClean="0">
                <a:solidFill>
                  <a:srgbClr val="002060"/>
                </a:solidFill>
              </a:rPr>
              <a:t>В основе патриотического направления воспитания для дошкольников лежат ценности Родины и родной природы. </a:t>
            </a:r>
            <a:r>
              <a:rPr lang="ru-RU" i="1" dirty="0" smtClean="0">
                <a:solidFill>
                  <a:srgbClr val="FF0000"/>
                </a:solidFill>
              </a:rPr>
              <a:t>Патриотизм</a:t>
            </a:r>
            <a:r>
              <a:rPr lang="ru-RU" i="1" dirty="0" smtClean="0">
                <a:solidFill>
                  <a:srgbClr val="002060"/>
                </a:solidFill>
              </a:rPr>
              <a:t> – это воспитание в ребенке нравственных качеств, чувства любви, интереса к своей стране – России, своему краю, малой родине, своему народу и народу России в целом (гражданский патриотизм), ответственности, трудолюбия; ощущения принадлежности к своему народу.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5286412"/>
          </a:xfrm>
        </p:spPr>
        <p:txBody>
          <a:bodyPr>
            <a:noAutofit/>
          </a:bodyPr>
          <a:lstStyle/>
          <a:p>
            <a:pPr algn="l"/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   Решение задач патриотического воспитания возможно лишь во взаимодействии с семьей, под которым мы понимаем обмен мыслями, чувствами, переживаниями. Прикосновение к истории своей семьи вызывает у ребенка сильные эмоции, заставляет сопереживать, внимательно относиться к памяти прошлого, к своим историческим корням. Взаимодействие с родителями в данном направлении способствует формированию бережного отношения к семейным ценностям, сохранению семейных связей. В нравственно-патриотическом воспитании особенное значение имеет пример взрослых, близких людей. На конкретных примерах, фактах из жизни членов семьи необходимо проводить работу по ознакомлению с родным краем, начиная с того, что принято назвать «малой Родиной» и постепенно переходя к таким категориям как Отечество, «Долг перед Родиной» и т.д. Успеха в патриотическом воспитании можно достигнуть только, если сами взрослые будут знать и любить историю своей страны, своего города. Они должны уметь отобрать те знания, которые доступны детям дошкольного возраста, то, что может вызвать у детей чувство восторга и гордости. Но никакие знания не дадут положительного результата, если взрослый сам не будет восторгаться своей страной, своим народом, своим городом.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9286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Российский проект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«Формула патриотизма»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000" i="1" dirty="0" smtClean="0">
                <a:solidFill>
                  <a:srgbClr val="002060"/>
                </a:solidFill>
              </a:rPr>
              <a:t>В РФ стартовал Всероссийский проект </a:t>
            </a:r>
            <a:r>
              <a:rPr lang="ru-RU" sz="2000" i="1" dirty="0" smtClean="0">
                <a:solidFill>
                  <a:srgbClr val="002060"/>
                </a:solidFill>
                <a:cs typeface="Times New Roman" pitchFamily="18" charset="0"/>
              </a:rPr>
              <a:t>«Формула патриотизма». Детям о России, ее символах и героях.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cs typeface="Times New Roman" pitchFamily="18" charset="0"/>
              </a:rPr>
              <a:t>Данный проект призван оказать всестороннюю помощь в поддержку образовательным организациям.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cs typeface="Times New Roman" pitchFamily="18" charset="0"/>
              </a:rPr>
              <a:t>Проект является актуальным на сегодняшний день.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  <a:cs typeface="Times New Roman" pitchFamily="18" charset="0"/>
              </a:rPr>
              <a:t>Краткое описание проекта: </a:t>
            </a:r>
            <a:r>
              <a:rPr lang="ru-RU" sz="2000" i="1" dirty="0" smtClean="0">
                <a:solidFill>
                  <a:srgbClr val="002060"/>
                </a:solidFill>
                <a:cs typeface="Times New Roman" pitchFamily="18" charset="0"/>
              </a:rPr>
              <a:t>Проект содержит теоретическую и практическую части, направленные на формирование у дошкольников представлений о культуре и традициях своего народа, природе, истории родного края и страны.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cs typeface="Times New Roman" pitchFamily="18" charset="0"/>
              </a:rPr>
              <a:t>Наш  детский сад «Сказка» принял участие  в этом проекте. Дети участвуют во всероссийских, республиканских конкурсах.</a:t>
            </a:r>
          </a:p>
          <a:p>
            <a:pPr>
              <a:buNone/>
            </a:pPr>
            <a:endParaRPr lang="ru-RU" sz="20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858180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 В.В.Путин поддержал идею ввести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«Разговоры о важном»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детских садах.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8628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   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Он отметил, что базовые ценности необходимо закладывать с раннего возраста, но важно делать это разумно. Президент подчеркнул, что вопрос следует обсудить со специалистами и учесть уровень развития детей  в возрасте 3-х, 4-х  и 5-ти лет.</a:t>
            </a:r>
          </a:p>
          <a:p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  «Кто-то говорит и в пятилетнем возрасте: я хочу быть солдатом. Кто – то по другому себя ведет. Но это же дети, у них есть определенный уровень развития». По мнению президента, детям такого возраста надо доводить базовые ценности аккуратно, связывать понятие Родины с  родителями и другими членами семьи.</a:t>
            </a:r>
          </a:p>
          <a:p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Он подчеркнул, что, безусловно, поддерживает инициативу.</a:t>
            </a:r>
          </a:p>
          <a:p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Мы готовим подробности, как и в каком формате можно проводить «Разговоры о важном».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</a:t>
            </a:r>
            <a:endParaRPr lang="ru-RU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sp>
        <p:nvSpPr>
          <p:cNvPr id="16" name="Круглая лента лицом вверх 15"/>
          <p:cNvSpPr/>
          <p:nvPr/>
        </p:nvSpPr>
        <p:spPr>
          <a:xfrm>
            <a:off x="214282" y="1357298"/>
            <a:ext cx="8643998" cy="1214446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и последовательность работы выстроена следующим образом.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блоки: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500306"/>
            <a:ext cx="7715304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СЕМЬЯ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-Расширять представление детей об истории  семьи в контексте истории родной страны (роль каждого поколения в разные периоды истории страны)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8" name="Рисунок 7" descr="C:\Users\Zver\Desktop\ДОКИ-2023-2024г\Подг.гр-2023-2024г\23 февраля\IMG-20240223-WA0105.jpg"/>
          <p:cNvPicPr/>
          <p:nvPr/>
        </p:nvPicPr>
        <p:blipFill>
          <a:blip r:embed="rId3"/>
          <a:srcRect t="14815" r="7483"/>
          <a:stretch>
            <a:fillRect/>
          </a:stretch>
        </p:blipFill>
        <p:spPr bwMode="auto">
          <a:xfrm>
            <a:off x="500034" y="1500174"/>
            <a:ext cx="378621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Zver\Desktop\ДОКИ-2023-2024г\Подг.гр.-2022-2023г\Мероприятия\Родительская викторина ко Дню землю\IMG-20230421-WA0175.jpg"/>
          <p:cNvPicPr/>
          <p:nvPr/>
        </p:nvPicPr>
        <p:blipFill>
          <a:blip r:embed="rId4" cstate="print"/>
          <a:srcRect l="4444" t="27386" r="6667"/>
          <a:stretch>
            <a:fillRect/>
          </a:stretch>
        </p:blipFill>
        <p:spPr bwMode="auto">
          <a:xfrm>
            <a:off x="642910" y="4143380"/>
            <a:ext cx="3614912" cy="216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Zver\Desktop\ДОКИ-2023-2024г\Подг.гр.-2022-2023г\Мероприятия\Родительская викторина ко Дню землю\Экологическое мероприятие с родителями\IMG_0007.JPG"/>
          <p:cNvPicPr/>
          <p:nvPr/>
        </p:nvPicPr>
        <p:blipFill>
          <a:blip r:embed="rId5" cstate="print"/>
          <a:srcRect t="22596"/>
          <a:stretch>
            <a:fillRect/>
          </a:stretch>
        </p:blipFill>
        <p:spPr bwMode="auto">
          <a:xfrm>
            <a:off x="4500562" y="1500174"/>
            <a:ext cx="400052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Desktop\ДОКИ-2023-2024г\МОИ ДОКУМЕНТЫ\Родительское собрание\IMG-20240212-WA0044.jpg"/>
          <p:cNvPicPr/>
          <p:nvPr/>
        </p:nvPicPr>
        <p:blipFill>
          <a:blip r:embed="rId6" cstate="print"/>
          <a:srcRect l="12186" t="7407" r="17424"/>
          <a:stretch>
            <a:fillRect/>
          </a:stretch>
        </p:blipFill>
        <p:spPr bwMode="auto">
          <a:xfrm>
            <a:off x="5000628" y="4143380"/>
            <a:ext cx="300036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32" cy="52149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/>
          </a:p>
        </p:txBody>
      </p:sp>
      <p:pic>
        <p:nvPicPr>
          <p:cNvPr id="9" name="Рисунок 8" descr="C:\Users\Zver\Desktop\ДОКИ-2023-2024г\Подг.гр.-2022-2023г\Мероприятия\23 февраля\IMG-20230224-WA0065.jpg"/>
          <p:cNvPicPr/>
          <p:nvPr/>
        </p:nvPicPr>
        <p:blipFill>
          <a:blip r:embed="rId3"/>
          <a:srcRect l="6734" t="16506" r="21272" b="18269"/>
          <a:stretch>
            <a:fillRect/>
          </a:stretch>
        </p:blipFill>
        <p:spPr bwMode="auto">
          <a:xfrm>
            <a:off x="928662" y="1428736"/>
            <a:ext cx="264320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Zver\Desktop\ДОКИ-2023-2024г\Подг.гр.-2022-2023г\Мероприятия\23 февраля\IMG-20230224-WA0068.jpg"/>
          <p:cNvPicPr/>
          <p:nvPr/>
        </p:nvPicPr>
        <p:blipFill>
          <a:blip r:embed="rId4" cstate="print"/>
          <a:srcRect t="22917" r="23838" b="13141"/>
          <a:stretch>
            <a:fillRect/>
          </a:stretch>
        </p:blipFill>
        <p:spPr bwMode="auto">
          <a:xfrm>
            <a:off x="5500694" y="4071942"/>
            <a:ext cx="268249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Патриотическое воспитание\20240201_190217.jpg"/>
          <p:cNvPicPr/>
          <p:nvPr/>
        </p:nvPicPr>
        <p:blipFill>
          <a:blip r:embed="rId5" cstate="print"/>
          <a:srcRect t="23932"/>
          <a:stretch>
            <a:fillRect/>
          </a:stretch>
        </p:blipFill>
        <p:spPr bwMode="auto">
          <a:xfrm>
            <a:off x="714348" y="4000504"/>
            <a:ext cx="407196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:\Патриотическое воспитание\IMG-20221118-WA0043.jpg"/>
          <p:cNvPicPr/>
          <p:nvPr/>
        </p:nvPicPr>
        <p:blipFill>
          <a:blip r:embed="rId6"/>
          <a:srcRect l="6093" t="12607" r="2993" b="12393"/>
          <a:stretch>
            <a:fillRect/>
          </a:stretch>
        </p:blipFill>
        <p:spPr bwMode="auto">
          <a:xfrm>
            <a:off x="4572000" y="1428736"/>
            <a:ext cx="3629032" cy="22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578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«УСТЬ – НЕРСКИЙ ДЕТСКИЙ САД ОБЩЕРАЗВИВАЮЩЕГО ВИДА С ПРИОРИТЕТНЫМ ОСУЩЕСТВЛЕНИЕМ ДЕЯТЕЛЬНОСТИ ПО ПОЗНАВАТЕЛЬНО - РЕЧЕВОМУ РАЗВИТИЮ ДЕТЕЙ  №3 «СКАЗКА»  МУНИЦИПАЛЬНОГО  ОБРАЗОВАНИЯ «ОЙМЯКОНСКИЙ УЛУС (РАЙОН)» </vt:lpstr>
      <vt:lpstr>Патриотическое воспитание детей в ДОУ</vt:lpstr>
      <vt:lpstr>Дошкольное детство – важный период формирования  первых чувств патриотизма</vt:lpstr>
      <vt:lpstr>    Решение задач патриотического воспитания возможно лишь во взаимодействии с семьей, под которым мы понимаем обмен мыслями, чувствами, переживаниями. Прикосновение к истории своей семьи вызывает у ребенка сильные эмоции, заставляет сопереживать, внимательно относиться к памяти прошлого, к своим историческим корням. Взаимодействие с родителями в данном направлении способствует формированию бережного отношения к семейным ценностям, сохранению семейных связей. В нравственно-патриотическом воспитании особенное значение имеет пример взрослых, близких людей. На конкретных примерах, фактах из жизни членов семьи необходимо проводить работу по ознакомлению с родным краем, начиная с того, что принято назвать «малой Родиной» и постепенно переходя к таким категориям как Отечество, «Долг перед Родиной» и т.д. Успеха в патриотическом воспитании можно достигнуть только, если сами взрослые будут знать и любить историю своей страны, своего города. Они должны уметь отобрать те знания, которые доступны детям дошкольного возраста, то, что может вызвать у детей чувство восторга и гордости. Но никакие знания не дадут положительного результата, если взрослый сам не будет восторгаться своей страной, своим народом, своим городом. </vt:lpstr>
      <vt:lpstr>Российский проект  «Формула патриотизма» </vt:lpstr>
      <vt:lpstr> Президент  В.В.Путин поддержал идею ввести  «Разговоры о важном» в детских садах.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Также формы работы с детьми мы проводим  в ДОУ такие как: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Zverdvd.org</cp:lastModifiedBy>
  <cp:revision>64</cp:revision>
  <dcterms:created xsi:type="dcterms:W3CDTF">2024-10-07T10:12:37Z</dcterms:created>
  <dcterms:modified xsi:type="dcterms:W3CDTF">2025-01-09T04:05:37Z</dcterms:modified>
</cp:coreProperties>
</file>