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7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9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09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11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6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28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5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9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4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5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CD10-F32C-490D-914A-F554D8DBB36E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4348A6-4C86-48F6-A28E-2709594C4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4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2424" y="3301706"/>
            <a:ext cx="15134898" cy="22114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70" y="130021"/>
            <a:ext cx="8936922" cy="67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9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4702"/>
            <a:ext cx="8596668" cy="1416971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Присоединению к США новых территорий способствовала массовая иммиграция из Европы, в результате которой население страны выросло почти в 25 раз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5208311" cy="430460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Северной Америке было много незаселенных земель</a:t>
            </a:r>
          </a:p>
          <a:p>
            <a:r>
              <a:rPr lang="ru-RU" sz="2400" dirty="0" smtClean="0"/>
              <a:t>В США отсутствовали пережитки сословного общества</a:t>
            </a:r>
          </a:p>
          <a:p>
            <a:r>
              <a:rPr lang="ru-RU" sz="2400" dirty="0" smtClean="0"/>
              <a:t>В северных штатах был недостаток наемных работников</a:t>
            </a:r>
          </a:p>
          <a:p>
            <a:r>
              <a:rPr lang="ru-RU" sz="2400" dirty="0" smtClean="0"/>
              <a:t>Во время экономических кризисов в некоторых европейских странах начался массовый голод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404" y="2363013"/>
            <a:ext cx="414019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8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7227"/>
          </a:xfrm>
        </p:spPr>
        <p:txBody>
          <a:bodyPr/>
          <a:lstStyle/>
          <a:p>
            <a:pPr algn="ctr"/>
            <a:r>
              <a:rPr lang="ru-RU" b="1" u="sng" dirty="0" smtClean="0"/>
              <a:t>Экономическое развитие США 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742" y="797228"/>
            <a:ext cx="10515600" cy="50516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36806" y="801464"/>
            <a:ext cx="3887945" cy="88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Отрасль экономики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 flipH="1">
            <a:off x="2994486" y="1556849"/>
            <a:ext cx="1511696" cy="548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880778" y="1686452"/>
            <a:ext cx="3490" cy="474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47676" y="1462008"/>
            <a:ext cx="1647316" cy="60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514694" y="2084643"/>
            <a:ext cx="2087065" cy="936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006607" y="2192350"/>
            <a:ext cx="3757311" cy="1123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Промышленность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8020195" y="2066262"/>
            <a:ext cx="2219689" cy="94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477954" y="3043482"/>
            <a:ext cx="0" cy="286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983981" y="3186576"/>
            <a:ext cx="6980" cy="286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9332464" y="2981594"/>
            <a:ext cx="6980" cy="320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процесс 23"/>
          <p:cNvSpPr/>
          <p:nvPr/>
        </p:nvSpPr>
        <p:spPr>
          <a:xfrm>
            <a:off x="195444" y="3329668"/>
            <a:ext cx="3741362" cy="35283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1.Рост С/Х производства</a:t>
            </a:r>
          </a:p>
          <a:p>
            <a:r>
              <a:rPr lang="ru-RU" sz="2400" b="1" dirty="0" smtClean="0"/>
              <a:t>2.Активная механизация фермерских хозяйств</a:t>
            </a:r>
          </a:p>
          <a:p>
            <a:r>
              <a:rPr lang="ru-RU" sz="2400" b="1" dirty="0" smtClean="0"/>
              <a:t>3.Рост производства хлопка в южных штатах</a:t>
            </a:r>
            <a:endParaRPr lang="ru-RU" sz="2400" b="1" dirty="0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4218002" y="3491132"/>
            <a:ext cx="3545917" cy="25327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Быстрый рост текстильного производства</a:t>
            </a:r>
            <a:endParaRPr lang="ru-RU" sz="3600" dirty="0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7894554" y="3302121"/>
            <a:ext cx="3552896" cy="29730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b="1" dirty="0" smtClean="0"/>
              <a:t>Изобретение первого парохода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Массовое железнодорожное строительство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Строительство судоходных каналов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1330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-57955"/>
            <a:ext cx="10881455" cy="1313645"/>
          </a:xfrm>
        </p:spPr>
        <p:txBody>
          <a:bodyPr/>
          <a:lstStyle/>
          <a:p>
            <a:pPr algn="ctr"/>
            <a:r>
              <a:rPr lang="ru-RU" dirty="0" smtClean="0"/>
              <a:t>Политика США в первые десятилетия </a:t>
            </a:r>
            <a:r>
              <a:rPr lang="en-US" dirty="0" smtClean="0"/>
              <a:t>XIX </a:t>
            </a:r>
            <a:r>
              <a:rPr lang="ru-RU" dirty="0" smtClean="0"/>
              <a:t>в.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45812"/>
              </p:ext>
            </p:extLst>
          </p:nvPr>
        </p:nvGraphicFramePr>
        <p:xfrm>
          <a:off x="2968581" y="728370"/>
          <a:ext cx="5563674" cy="486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994"/>
                <a:gridCol w="2800680"/>
              </a:tblGrid>
              <a:tr h="1521094">
                <a:tc>
                  <a:txBody>
                    <a:bodyPr/>
                    <a:lstStyle/>
                    <a:p>
                      <a:r>
                        <a:rPr lang="ru-RU" b="1" u="sng" dirty="0" smtClean="0">
                          <a:solidFill>
                            <a:srgbClr val="002060"/>
                          </a:solidFill>
                        </a:rPr>
                        <a:t>Джефферсоновская</a:t>
                      </a:r>
                      <a:r>
                        <a:rPr lang="ru-RU" b="1" u="sng" baseline="0" dirty="0" smtClean="0">
                          <a:solidFill>
                            <a:srgbClr val="002060"/>
                          </a:solidFill>
                        </a:rPr>
                        <a:t> демократия 1800-1820 –е гг.</a:t>
                      </a:r>
                      <a:endParaRPr lang="ru-RU" b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rgbClr val="002060"/>
                          </a:solidFill>
                        </a:rPr>
                        <a:t>Джексоновская демократия 1820-1840-е гг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4640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Постепенная отмена всеми штатами имущественного ценза.</a:t>
                      </a:r>
                      <a:r>
                        <a:rPr lang="ru-RU" b="1" baseline="0" dirty="0" smtClean="0"/>
                        <a:t> К середине 1820-х гг. было введено всеобщее избирательное право для белых мужчин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Появление массовых политических партий современного типа.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Первой и наиболее влиятельной из них стала Демократическая партия, первоначально выражавшая интересы всей сельской Америки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r="18576"/>
          <a:stretch/>
        </p:blipFill>
        <p:spPr bwMode="auto">
          <a:xfrm>
            <a:off x="77273" y="683294"/>
            <a:ext cx="2814034" cy="24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6"/>
          <a:stretch/>
        </p:blipFill>
        <p:spPr bwMode="auto">
          <a:xfrm>
            <a:off x="8659814" y="4250028"/>
            <a:ext cx="3532186" cy="248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5380"/>
            <a:ext cx="8596668" cy="1178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Изменения экономических интересов северных и южных штатов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36387"/>
              </p:ext>
            </p:extLst>
          </p:nvPr>
        </p:nvGraphicFramePr>
        <p:xfrm>
          <a:off x="367048" y="1455312"/>
          <a:ext cx="11204619" cy="522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136"/>
                <a:gridCol w="4870385"/>
                <a:gridCol w="4754098"/>
              </a:tblGrid>
              <a:tr h="693050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в начале </a:t>
                      </a:r>
                      <a:r>
                        <a:rPr lang="en-US" dirty="0" smtClean="0"/>
                        <a:t>XIX </a:t>
                      </a:r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Положение в середине </a:t>
                      </a:r>
                      <a:r>
                        <a:rPr lang="en-US" dirty="0" smtClean="0"/>
                        <a:t>XIX </a:t>
                      </a:r>
                      <a:r>
                        <a:rPr lang="ru-RU" dirty="0" smtClean="0"/>
                        <a:t>в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324743">
                <a:tc>
                  <a:txBody>
                    <a:bodyPr/>
                    <a:lstStyle/>
                    <a:p>
                      <a:r>
                        <a:rPr lang="ru-RU" dirty="0" smtClean="0"/>
                        <a:t>Торгово- финансовые круги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Господствовали в экономической и политической жизни</a:t>
                      </a:r>
                      <a:r>
                        <a:rPr lang="ru-RU" baseline="0" dirty="0" smtClean="0"/>
                        <a:t> северных штатов. Торговали хлопком и были тесно связаны с плантаторами -южанами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Утратили прежнее</a:t>
                      </a:r>
                      <a:r>
                        <a:rPr lang="ru-RU" baseline="0" dirty="0" smtClean="0"/>
                        <a:t> влияние, уступив место промышленникам</a:t>
                      </a:r>
                      <a:endParaRPr lang="ru-RU" dirty="0"/>
                    </a:p>
                  </a:txBody>
                  <a:tcPr/>
                </a:tc>
              </a:tr>
              <a:tr h="1324743">
                <a:tc>
                  <a:txBody>
                    <a:bodyPr/>
                    <a:lstStyle/>
                    <a:p>
                      <a:r>
                        <a:rPr lang="ru-RU" dirty="0" smtClean="0"/>
                        <a:t>Фермеры Севера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Были,</a:t>
                      </a:r>
                      <a:r>
                        <a:rPr lang="ru-RU" baseline="0" dirty="0" smtClean="0"/>
                        <a:t> также как и южане, заинтересованы в низких пошлинах на импорт промышленных товаров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Конфликт с плантаторами Юга</a:t>
                      </a:r>
                      <a:r>
                        <a:rPr lang="ru-RU" baseline="0" dirty="0" smtClean="0"/>
                        <a:t> из-за судьбы новых земель: должны ли они быть рабовладельческими или свободными</a:t>
                      </a:r>
                      <a:endParaRPr lang="ru-RU" dirty="0"/>
                    </a:p>
                  </a:txBody>
                  <a:tcPr/>
                </a:tc>
              </a:tr>
              <a:tr h="188113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Промышленники</a:t>
                      </a:r>
                      <a:r>
                        <a:rPr lang="ru-RU" baseline="0" dirty="0" smtClean="0"/>
                        <a:t> Севера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Малочисленная категория,</a:t>
                      </a:r>
                      <a:r>
                        <a:rPr lang="ru-RU" baseline="0" dirty="0" smtClean="0"/>
                        <a:t> не обладали большим влиянием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Стали господствовать в экономической и политической жизни северных штатов. Были заинтересованы в высоких пошлинах на импорт промышленных товаров, что вело к конфронтации с плантаторами юга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3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3183"/>
            <a:ext cx="10894334" cy="9981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Конфронтация между сторонниками и противниками рабства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9251"/>
            <a:ext cx="10243951" cy="546064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1. 1820 г. – Соглашение между членами Конгресса США о границе, севернее которой запрещалось рабство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2. Начало 1830-х гг. – Начало действия «подземной железной дороги»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3. Начало 1850-х гг. – В связи с ростом противоречий между плантаторами и фермерами – северянами Демократическая партия превратилась в партию, отстаивающую интересы только рабовладельцев- южан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4. 1854 г. –Образование новых штатов США – Канзаса и Небраски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5. 1856 г. – Начало вооруженных столкновений между сторонниками и противниками рабства, съехавшимися в Канзас со всей страны накануне референдума о принятии конституции штата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6. 1859 г. – Вооруженное восстание аболиционистов под руководством Джона Брауна в Виргинии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7.1860 г. Победа кандидата от Республиканской партии А. Линкольна на президентских выборах</a:t>
            </a:r>
            <a:r>
              <a:rPr lang="ru-RU" sz="2000" b="1" dirty="0" smtClean="0">
                <a:solidFill>
                  <a:srgbClr val="FFC000"/>
                </a:solidFill>
              </a:rPr>
              <a:t>. 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9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93184"/>
            <a:ext cx="9754553" cy="10303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Реформы Линкольна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556864"/>
              </p:ext>
            </p:extLst>
          </p:nvPr>
        </p:nvGraphicFramePr>
        <p:xfrm>
          <a:off x="476518" y="1088264"/>
          <a:ext cx="10824693" cy="5594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007"/>
                <a:gridCol w="4735482"/>
                <a:gridCol w="4810204"/>
              </a:tblGrid>
              <a:tr h="442332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Реформа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Результаты</a:t>
                      </a:r>
                      <a:endParaRPr lang="ru-RU" sz="2000" dirty="0"/>
                    </a:p>
                  </a:txBody>
                  <a:tcPr/>
                </a:tc>
              </a:tr>
              <a:tr h="1918512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1862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Гомстед-</a:t>
                      </a:r>
                      <a:r>
                        <a:rPr lang="ru-RU" baseline="0" dirty="0" smtClean="0"/>
                        <a:t> акт, согласно которому любой гражданин США мог за символическую плату приобрести участок земли в 160 акров на Западе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Закон получил поддержку большинства населения страны и блокировал распространение рабовладельческих плантаций</a:t>
                      </a:r>
                      <a:r>
                        <a:rPr lang="ru-RU" baseline="0" dirty="0" smtClean="0"/>
                        <a:t> на новые территории</a:t>
                      </a:r>
                      <a:endParaRPr lang="ru-RU" dirty="0"/>
                    </a:p>
                  </a:txBody>
                  <a:tcPr/>
                </a:tc>
              </a:tr>
              <a:tr h="19394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Закон об освобождении</a:t>
                      </a:r>
                      <a:r>
                        <a:rPr lang="ru-RU" baseline="0" dirty="0" smtClean="0"/>
                        <a:t> рабов южных штатов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Массовая поддержка правительства Севера темнокожим населением США, до этого остававшемся</a:t>
                      </a:r>
                      <a:r>
                        <a:rPr lang="ru-RU" baseline="0" dirty="0" smtClean="0"/>
                        <a:t> достаточно пассивным. Рост боевого духа армии Севера, вступление в нее множества аболиционистов</a:t>
                      </a:r>
                      <a:endParaRPr lang="ru-RU" dirty="0"/>
                    </a:p>
                  </a:txBody>
                  <a:tcPr/>
                </a:tc>
              </a:tr>
              <a:tr h="1293928">
                <a:tc>
                  <a:txBody>
                    <a:bodyPr/>
                    <a:lstStyle/>
                    <a:p>
                      <a:r>
                        <a:rPr lang="ru-RU" dirty="0" smtClean="0"/>
                        <a:t>1865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13-я поправка к Конституции, полностью запретившая рабство на территории США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Окончательная ликвидация возможности компромисса со сторонниками рабства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2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1290"/>
            <a:ext cx="8596668" cy="1589110"/>
          </a:xfrm>
        </p:spPr>
        <p:txBody>
          <a:bodyPr/>
          <a:lstStyle/>
          <a:p>
            <a:r>
              <a:rPr lang="ru-RU" dirty="0" smtClean="0"/>
              <a:t>Основные сражения заключительного этапа Гражданской войны в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Июль 1863 – Битва при </a:t>
            </a:r>
            <a:r>
              <a:rPr lang="ru-RU" sz="2800" dirty="0" err="1" smtClean="0"/>
              <a:t>Геттисберге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- Взятие </a:t>
            </a:r>
            <a:r>
              <a:rPr lang="ru-RU" sz="2800" dirty="0" err="1" smtClean="0"/>
              <a:t>Викс</a:t>
            </a:r>
            <a:r>
              <a:rPr lang="ru-RU" sz="2800" dirty="0" smtClean="0"/>
              <a:t> –</a:t>
            </a:r>
            <a:r>
              <a:rPr lang="ru-RU" sz="2800" dirty="0" err="1" smtClean="0"/>
              <a:t>берга</a:t>
            </a:r>
            <a:endParaRPr lang="ru-RU" sz="2800" dirty="0" smtClean="0"/>
          </a:p>
          <a:p>
            <a:r>
              <a:rPr lang="ru-RU" sz="2800" dirty="0" smtClean="0"/>
              <a:t>Конец 1864 г.- «Марш к морю»</a:t>
            </a:r>
          </a:p>
          <a:p>
            <a:r>
              <a:rPr lang="ru-RU" sz="2800" dirty="0" smtClean="0"/>
              <a:t>Апрель 1865 г. – Взятие столицы КША Ричмонда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        - Капитуляция армии КША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37754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951</TotalTime>
  <Words>543</Words>
  <Application>Microsoft Office PowerPoint</Application>
  <PresentationFormat>Широкоэкранный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Грань</vt:lpstr>
      <vt:lpstr>Презентация PowerPoint</vt:lpstr>
      <vt:lpstr>Присоединению к США новых территорий способствовала массовая иммиграция из Европы, в результате которой население страны выросло почти в 25 раз</vt:lpstr>
      <vt:lpstr>Экономическое развитие США </vt:lpstr>
      <vt:lpstr>Политика США в первые десятилетия XIX в.</vt:lpstr>
      <vt:lpstr>Изменения экономических интересов северных и южных штатов</vt:lpstr>
      <vt:lpstr>Конфронтация между сторонниками и противниками рабства</vt:lpstr>
      <vt:lpstr>Реформы Линкольна</vt:lpstr>
      <vt:lpstr>Основные сражения заключительного этапа Гражданской войны в США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14</cp:revision>
  <dcterms:created xsi:type="dcterms:W3CDTF">2024-10-15T18:31:23Z</dcterms:created>
  <dcterms:modified xsi:type="dcterms:W3CDTF">2024-10-16T10:41:56Z</dcterms:modified>
</cp:coreProperties>
</file>