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7B65B-F120-40D1-A2B3-5859A07C73DC}" type="doc">
      <dgm:prSet loTypeId="urn:microsoft.com/office/officeart/2016/7/layout/BasicProcessNew" loCatId="process" qsTypeId="urn:microsoft.com/office/officeart/2005/8/quickstyle/simple1" qsCatId="simple" csTypeId="urn:microsoft.com/office/officeart/2005/8/colors/colorful5" csCatId="colorful"/>
      <dgm:spPr/>
      <dgm:t>
        <a:bodyPr/>
        <a:lstStyle/>
        <a:p>
          <a:endParaRPr lang="en-US"/>
        </a:p>
      </dgm:t>
    </dgm:pt>
    <dgm:pt modelId="{9AE153CF-8E30-45FB-88E1-C8736101C419}">
      <dgm:prSet/>
      <dgm:spPr/>
      <dgm:t>
        <a:bodyPr/>
        <a:lstStyle/>
        <a:p>
          <a:r>
            <a:rPr lang="ru-RU"/>
            <a:t>Мать и отец должны хвалить ребенка за его полезные, хорошие действия. Родителям нужно найти сильные стороны чада, отмечать их в нем. И отец должен, и мать так же в равной степени должна активно заниматься воспитанием дитя.</a:t>
          </a:r>
          <a:endParaRPr lang="en-US"/>
        </a:p>
      </dgm:t>
    </dgm:pt>
    <dgm:pt modelId="{2AF778C7-EB77-46AE-B816-2D4EAC3FD39E}" type="parTrans" cxnId="{A93F6A3E-5681-4EC8-B2EB-1915C094D311}">
      <dgm:prSet/>
      <dgm:spPr/>
      <dgm:t>
        <a:bodyPr/>
        <a:lstStyle/>
        <a:p>
          <a:endParaRPr lang="en-US"/>
        </a:p>
      </dgm:t>
    </dgm:pt>
    <dgm:pt modelId="{B0B86C51-19D8-4467-A2F6-61D3BCE808E3}" type="sibTrans" cxnId="{A93F6A3E-5681-4EC8-B2EB-1915C094D311}">
      <dgm:prSet/>
      <dgm:spPr/>
      <dgm:t>
        <a:bodyPr/>
        <a:lstStyle/>
        <a:p>
          <a:endParaRPr lang="en-US"/>
        </a:p>
      </dgm:t>
    </dgm:pt>
    <dgm:pt modelId="{C90BA7C2-468F-4F48-83A8-90F72E45D45C}">
      <dgm:prSet/>
      <dgm:spPr/>
      <dgm:t>
        <a:bodyPr/>
        <a:lstStyle/>
        <a:p>
          <a:r>
            <a:rPr lang="ru-RU"/>
            <a:t>Такая поддержка способствует нескольким позитивным тенденциям:</a:t>
          </a:r>
          <a:endParaRPr lang="en-US"/>
        </a:p>
      </dgm:t>
    </dgm:pt>
    <dgm:pt modelId="{D1B40BCB-186A-4655-BBF9-443E2BC37FC4}" type="parTrans" cxnId="{4FC5FDBC-32D8-4927-A5C2-B098D2E455BD}">
      <dgm:prSet/>
      <dgm:spPr/>
      <dgm:t>
        <a:bodyPr/>
        <a:lstStyle/>
        <a:p>
          <a:endParaRPr lang="en-US"/>
        </a:p>
      </dgm:t>
    </dgm:pt>
    <dgm:pt modelId="{C09DEA6A-AA63-411D-919F-32C45F27614A}" type="sibTrans" cxnId="{4FC5FDBC-32D8-4927-A5C2-B098D2E455BD}">
      <dgm:prSet/>
      <dgm:spPr/>
      <dgm:t>
        <a:bodyPr/>
        <a:lstStyle/>
        <a:p>
          <a:endParaRPr lang="en-US"/>
        </a:p>
      </dgm:t>
    </dgm:pt>
    <dgm:pt modelId="{1C4EC6AF-D18C-470A-8C67-97397B710179}">
      <dgm:prSet/>
      <dgm:spPr/>
      <dgm:t>
        <a:bodyPr/>
        <a:lstStyle/>
        <a:p>
          <a:r>
            <a:rPr lang="ru-RU"/>
            <a:t>ребенок комфортнее себя чувствует в обществе;</a:t>
          </a:r>
          <a:endParaRPr lang="en-US"/>
        </a:p>
      </dgm:t>
    </dgm:pt>
    <dgm:pt modelId="{81351E23-0977-408A-AD6F-5D4FE21B829B}" type="parTrans" cxnId="{964170B2-00AD-4B01-95FA-1D8D2F52A54F}">
      <dgm:prSet/>
      <dgm:spPr/>
      <dgm:t>
        <a:bodyPr/>
        <a:lstStyle/>
        <a:p>
          <a:endParaRPr lang="en-US"/>
        </a:p>
      </dgm:t>
    </dgm:pt>
    <dgm:pt modelId="{1DB2977E-270C-4A74-8749-ECC2391C87CE}" type="sibTrans" cxnId="{964170B2-00AD-4B01-95FA-1D8D2F52A54F}">
      <dgm:prSet/>
      <dgm:spPr/>
      <dgm:t>
        <a:bodyPr/>
        <a:lstStyle/>
        <a:p>
          <a:endParaRPr lang="en-US"/>
        </a:p>
      </dgm:t>
    </dgm:pt>
    <dgm:pt modelId="{0422F48F-F572-4BEA-B721-5EC9E81BCFD2}">
      <dgm:prSet/>
      <dgm:spPr/>
      <dgm:t>
        <a:bodyPr/>
        <a:lstStyle/>
        <a:p>
          <a:r>
            <a:rPr lang="ru-RU"/>
            <a:t>ему легче выстоять в схватках с внешним давлением;</a:t>
          </a:r>
          <a:endParaRPr lang="en-US"/>
        </a:p>
      </dgm:t>
    </dgm:pt>
    <dgm:pt modelId="{961B451A-87A8-45F7-851F-7F2B1AB47945}" type="parTrans" cxnId="{D45053DF-F20A-4514-B962-764D38E7A18F}">
      <dgm:prSet/>
      <dgm:spPr/>
      <dgm:t>
        <a:bodyPr/>
        <a:lstStyle/>
        <a:p>
          <a:endParaRPr lang="en-US"/>
        </a:p>
      </dgm:t>
    </dgm:pt>
    <dgm:pt modelId="{7A8EAC67-866E-4E94-BF17-604EDA4F58A2}" type="sibTrans" cxnId="{D45053DF-F20A-4514-B962-764D38E7A18F}">
      <dgm:prSet/>
      <dgm:spPr/>
      <dgm:t>
        <a:bodyPr/>
        <a:lstStyle/>
        <a:p>
          <a:endParaRPr lang="en-US"/>
        </a:p>
      </dgm:t>
    </dgm:pt>
    <dgm:pt modelId="{842515D8-50F4-4962-9F96-9BD3BFFED3A0}">
      <dgm:prSet/>
      <dgm:spPr/>
      <dgm:t>
        <a:bodyPr/>
        <a:lstStyle/>
        <a:p>
          <a:r>
            <a:rPr lang="ru-RU"/>
            <a:t>ребёнок полон задора и уверенности в себе, а значит — его успехи приумножаются;</a:t>
          </a:r>
          <a:endParaRPr lang="en-US"/>
        </a:p>
      </dgm:t>
    </dgm:pt>
    <dgm:pt modelId="{86CB73D6-102F-4C5F-834E-117221DE0E3B}" type="parTrans" cxnId="{9E0E52B9-6EFB-4B40-8418-46491A5C35CF}">
      <dgm:prSet/>
      <dgm:spPr/>
      <dgm:t>
        <a:bodyPr/>
        <a:lstStyle/>
        <a:p>
          <a:endParaRPr lang="en-US"/>
        </a:p>
      </dgm:t>
    </dgm:pt>
    <dgm:pt modelId="{A873BDCC-217B-40CD-A375-FF45A76F6543}" type="sibTrans" cxnId="{9E0E52B9-6EFB-4B40-8418-46491A5C35CF}">
      <dgm:prSet/>
      <dgm:spPr/>
      <dgm:t>
        <a:bodyPr/>
        <a:lstStyle/>
        <a:p>
          <a:endParaRPr lang="en-US"/>
        </a:p>
      </dgm:t>
    </dgm:pt>
    <dgm:pt modelId="{09FD4AB5-6504-4FF2-A76E-D4DB9CC63F10}">
      <dgm:prSet/>
      <dgm:spPr/>
      <dgm:t>
        <a:bodyPr/>
        <a:lstStyle/>
        <a:p>
          <a:r>
            <a:rPr lang="ru-RU"/>
            <a:t>связь с семьей не теряется: мальчик или девочка понимают, что родители — это его/ее друзья, его/ее надежный тыл;</a:t>
          </a:r>
          <a:endParaRPr lang="en-US"/>
        </a:p>
      </dgm:t>
    </dgm:pt>
    <dgm:pt modelId="{14D24B8E-F991-499A-ABE0-6651B96DB097}" type="parTrans" cxnId="{D344F958-9D3E-42EB-AC90-46527421BC74}">
      <dgm:prSet/>
      <dgm:spPr/>
      <dgm:t>
        <a:bodyPr/>
        <a:lstStyle/>
        <a:p>
          <a:endParaRPr lang="en-US"/>
        </a:p>
      </dgm:t>
    </dgm:pt>
    <dgm:pt modelId="{4900D48D-E4EA-4C30-9C2C-E0CB7C2C8EE6}" type="sibTrans" cxnId="{D344F958-9D3E-42EB-AC90-46527421BC74}">
      <dgm:prSet/>
      <dgm:spPr/>
      <dgm:t>
        <a:bodyPr/>
        <a:lstStyle/>
        <a:p>
          <a:endParaRPr lang="en-US"/>
        </a:p>
      </dgm:t>
    </dgm:pt>
    <dgm:pt modelId="{B332B1D0-E29F-4FF7-90C9-202617C38206}">
      <dgm:prSet/>
      <dgm:spPr/>
      <dgm:t>
        <a:bodyPr/>
        <a:lstStyle/>
        <a:p>
          <a:r>
            <a:rPr lang="ru-RU"/>
            <a:t>возрастает уровень доверия между членами семьи, родители всегда будут в курсе событий ребенка, тем самым, могут скорректировать ход событий и предупредить негативные последствия различных ситуаций.</a:t>
          </a:r>
          <a:endParaRPr lang="en-US"/>
        </a:p>
      </dgm:t>
    </dgm:pt>
    <dgm:pt modelId="{0F1E8E14-F570-47E8-B775-B0B4938FF219}" type="parTrans" cxnId="{6716610C-7461-4D5B-8608-1C0790D2D318}">
      <dgm:prSet/>
      <dgm:spPr/>
      <dgm:t>
        <a:bodyPr/>
        <a:lstStyle/>
        <a:p>
          <a:endParaRPr lang="en-US"/>
        </a:p>
      </dgm:t>
    </dgm:pt>
    <dgm:pt modelId="{E0F30A85-BF03-4EBD-8F42-F7DE9B105DB4}" type="sibTrans" cxnId="{6716610C-7461-4D5B-8608-1C0790D2D318}">
      <dgm:prSet/>
      <dgm:spPr/>
      <dgm:t>
        <a:bodyPr/>
        <a:lstStyle/>
        <a:p>
          <a:endParaRPr lang="en-US"/>
        </a:p>
      </dgm:t>
    </dgm:pt>
    <dgm:pt modelId="{16F57202-E04A-4E80-ACBB-CB5A7AECACDA}" type="pres">
      <dgm:prSet presAssocID="{1C07B65B-F120-40D1-A2B3-5859A07C73DC}" presName="Name0" presStyleCnt="0">
        <dgm:presLayoutVars>
          <dgm:dir/>
          <dgm:resizeHandles val="exact"/>
        </dgm:presLayoutVars>
      </dgm:prSet>
      <dgm:spPr/>
      <dgm:t>
        <a:bodyPr/>
        <a:lstStyle/>
        <a:p>
          <a:endParaRPr lang="en-US"/>
        </a:p>
      </dgm:t>
    </dgm:pt>
    <dgm:pt modelId="{D30612FA-4B79-4FB9-8B76-83209B6862BD}" type="pres">
      <dgm:prSet presAssocID="{9AE153CF-8E30-45FB-88E1-C8736101C419}" presName="node" presStyleLbl="node1" presStyleIdx="0" presStyleCnt="13">
        <dgm:presLayoutVars>
          <dgm:bulletEnabled val="1"/>
        </dgm:presLayoutVars>
      </dgm:prSet>
      <dgm:spPr/>
      <dgm:t>
        <a:bodyPr/>
        <a:lstStyle/>
        <a:p>
          <a:endParaRPr lang="en-US"/>
        </a:p>
      </dgm:t>
    </dgm:pt>
    <dgm:pt modelId="{B525F9B0-F08C-4689-8D73-870759FA02A3}" type="pres">
      <dgm:prSet presAssocID="{B0B86C51-19D8-4467-A2F6-61D3BCE808E3}" presName="sibTransSpacerBeforeConnector" presStyleCnt="0"/>
      <dgm:spPr/>
    </dgm:pt>
    <dgm:pt modelId="{05ECF3A2-AB83-46C4-8F37-D90E5286DC80}" type="pres">
      <dgm:prSet presAssocID="{B0B86C51-19D8-4467-A2F6-61D3BCE808E3}" presName="sibTrans" presStyleLbl="node1" presStyleIdx="1" presStyleCnt="13"/>
      <dgm:spPr/>
      <dgm:t>
        <a:bodyPr/>
        <a:lstStyle/>
        <a:p>
          <a:endParaRPr lang="en-US"/>
        </a:p>
      </dgm:t>
    </dgm:pt>
    <dgm:pt modelId="{537F5E1E-1A41-4DC5-B324-6E9BADE9531B}" type="pres">
      <dgm:prSet presAssocID="{B0B86C51-19D8-4467-A2F6-61D3BCE808E3}" presName="sibTransSpacerAfterConnector" presStyleCnt="0"/>
      <dgm:spPr/>
    </dgm:pt>
    <dgm:pt modelId="{953DA81A-2619-47AC-A0CA-D9BEF1F58BFF}" type="pres">
      <dgm:prSet presAssocID="{C90BA7C2-468F-4F48-83A8-90F72E45D45C}" presName="node" presStyleLbl="node1" presStyleIdx="2" presStyleCnt="13">
        <dgm:presLayoutVars>
          <dgm:bulletEnabled val="1"/>
        </dgm:presLayoutVars>
      </dgm:prSet>
      <dgm:spPr/>
      <dgm:t>
        <a:bodyPr/>
        <a:lstStyle/>
        <a:p>
          <a:endParaRPr lang="en-US"/>
        </a:p>
      </dgm:t>
    </dgm:pt>
    <dgm:pt modelId="{1FBDCED3-92B4-4527-972B-7BDA5CF5EB90}" type="pres">
      <dgm:prSet presAssocID="{C09DEA6A-AA63-411D-919F-32C45F27614A}" presName="sibTransSpacerBeforeConnector" presStyleCnt="0"/>
      <dgm:spPr/>
    </dgm:pt>
    <dgm:pt modelId="{391EA646-2DFE-4836-9805-4E5D944D197E}" type="pres">
      <dgm:prSet presAssocID="{C09DEA6A-AA63-411D-919F-32C45F27614A}" presName="sibTrans" presStyleLbl="node1" presStyleIdx="3" presStyleCnt="13"/>
      <dgm:spPr/>
      <dgm:t>
        <a:bodyPr/>
        <a:lstStyle/>
        <a:p>
          <a:endParaRPr lang="en-US"/>
        </a:p>
      </dgm:t>
    </dgm:pt>
    <dgm:pt modelId="{7F349DD5-20B6-4B39-906F-656D3DE22E0D}" type="pres">
      <dgm:prSet presAssocID="{C09DEA6A-AA63-411D-919F-32C45F27614A}" presName="sibTransSpacerAfterConnector" presStyleCnt="0"/>
      <dgm:spPr/>
    </dgm:pt>
    <dgm:pt modelId="{712E2B8A-3EBE-4A78-BD58-CC6031B77006}" type="pres">
      <dgm:prSet presAssocID="{1C4EC6AF-D18C-470A-8C67-97397B710179}" presName="node" presStyleLbl="node1" presStyleIdx="4" presStyleCnt="13">
        <dgm:presLayoutVars>
          <dgm:bulletEnabled val="1"/>
        </dgm:presLayoutVars>
      </dgm:prSet>
      <dgm:spPr/>
      <dgm:t>
        <a:bodyPr/>
        <a:lstStyle/>
        <a:p>
          <a:endParaRPr lang="en-US"/>
        </a:p>
      </dgm:t>
    </dgm:pt>
    <dgm:pt modelId="{2304C4F0-F916-463A-8668-3C65A692DAA6}" type="pres">
      <dgm:prSet presAssocID="{1DB2977E-270C-4A74-8749-ECC2391C87CE}" presName="sibTransSpacerBeforeConnector" presStyleCnt="0"/>
      <dgm:spPr/>
    </dgm:pt>
    <dgm:pt modelId="{E486880A-8B96-4530-A7CF-4AC0F5D9CD84}" type="pres">
      <dgm:prSet presAssocID="{1DB2977E-270C-4A74-8749-ECC2391C87CE}" presName="sibTrans" presStyleLbl="node1" presStyleIdx="5" presStyleCnt="13"/>
      <dgm:spPr/>
      <dgm:t>
        <a:bodyPr/>
        <a:lstStyle/>
        <a:p>
          <a:endParaRPr lang="en-US"/>
        </a:p>
      </dgm:t>
    </dgm:pt>
    <dgm:pt modelId="{7BE7163F-F8E3-4D5D-807E-525131F78FF0}" type="pres">
      <dgm:prSet presAssocID="{1DB2977E-270C-4A74-8749-ECC2391C87CE}" presName="sibTransSpacerAfterConnector" presStyleCnt="0"/>
      <dgm:spPr/>
    </dgm:pt>
    <dgm:pt modelId="{EDE48254-D11E-47B0-8C10-DEA6620EE8B8}" type="pres">
      <dgm:prSet presAssocID="{0422F48F-F572-4BEA-B721-5EC9E81BCFD2}" presName="node" presStyleLbl="node1" presStyleIdx="6" presStyleCnt="13">
        <dgm:presLayoutVars>
          <dgm:bulletEnabled val="1"/>
        </dgm:presLayoutVars>
      </dgm:prSet>
      <dgm:spPr/>
      <dgm:t>
        <a:bodyPr/>
        <a:lstStyle/>
        <a:p>
          <a:endParaRPr lang="en-US"/>
        </a:p>
      </dgm:t>
    </dgm:pt>
    <dgm:pt modelId="{E7973EEA-6BE8-4B22-820E-3DF311533B93}" type="pres">
      <dgm:prSet presAssocID="{7A8EAC67-866E-4E94-BF17-604EDA4F58A2}" presName="sibTransSpacerBeforeConnector" presStyleCnt="0"/>
      <dgm:spPr/>
    </dgm:pt>
    <dgm:pt modelId="{A2189672-A191-4DA6-8B46-8A1A9F2EDC3A}" type="pres">
      <dgm:prSet presAssocID="{7A8EAC67-866E-4E94-BF17-604EDA4F58A2}" presName="sibTrans" presStyleLbl="node1" presStyleIdx="7" presStyleCnt="13"/>
      <dgm:spPr/>
      <dgm:t>
        <a:bodyPr/>
        <a:lstStyle/>
        <a:p>
          <a:endParaRPr lang="en-US"/>
        </a:p>
      </dgm:t>
    </dgm:pt>
    <dgm:pt modelId="{BA27D5AA-E2F3-4CDA-A933-5A78562DB2F7}" type="pres">
      <dgm:prSet presAssocID="{7A8EAC67-866E-4E94-BF17-604EDA4F58A2}" presName="sibTransSpacerAfterConnector" presStyleCnt="0"/>
      <dgm:spPr/>
    </dgm:pt>
    <dgm:pt modelId="{8CD21109-240A-47E6-8772-8480DD9C8AC9}" type="pres">
      <dgm:prSet presAssocID="{842515D8-50F4-4962-9F96-9BD3BFFED3A0}" presName="node" presStyleLbl="node1" presStyleIdx="8" presStyleCnt="13">
        <dgm:presLayoutVars>
          <dgm:bulletEnabled val="1"/>
        </dgm:presLayoutVars>
      </dgm:prSet>
      <dgm:spPr/>
      <dgm:t>
        <a:bodyPr/>
        <a:lstStyle/>
        <a:p>
          <a:endParaRPr lang="en-US"/>
        </a:p>
      </dgm:t>
    </dgm:pt>
    <dgm:pt modelId="{B4122B23-5F64-417B-BBAF-1E8466305E22}" type="pres">
      <dgm:prSet presAssocID="{A873BDCC-217B-40CD-A375-FF45A76F6543}" presName="sibTransSpacerBeforeConnector" presStyleCnt="0"/>
      <dgm:spPr/>
    </dgm:pt>
    <dgm:pt modelId="{720A7A14-7CE8-491B-82E6-7150A922E131}" type="pres">
      <dgm:prSet presAssocID="{A873BDCC-217B-40CD-A375-FF45A76F6543}" presName="sibTrans" presStyleLbl="node1" presStyleIdx="9" presStyleCnt="13"/>
      <dgm:spPr/>
      <dgm:t>
        <a:bodyPr/>
        <a:lstStyle/>
        <a:p>
          <a:endParaRPr lang="en-US"/>
        </a:p>
      </dgm:t>
    </dgm:pt>
    <dgm:pt modelId="{AD774C4D-D020-4069-AABE-09DBC5AC9942}" type="pres">
      <dgm:prSet presAssocID="{A873BDCC-217B-40CD-A375-FF45A76F6543}" presName="sibTransSpacerAfterConnector" presStyleCnt="0"/>
      <dgm:spPr/>
    </dgm:pt>
    <dgm:pt modelId="{A87EB5ED-2A27-4E43-8BD9-5DD968451603}" type="pres">
      <dgm:prSet presAssocID="{09FD4AB5-6504-4FF2-A76E-D4DB9CC63F10}" presName="node" presStyleLbl="node1" presStyleIdx="10" presStyleCnt="13">
        <dgm:presLayoutVars>
          <dgm:bulletEnabled val="1"/>
        </dgm:presLayoutVars>
      </dgm:prSet>
      <dgm:spPr/>
      <dgm:t>
        <a:bodyPr/>
        <a:lstStyle/>
        <a:p>
          <a:endParaRPr lang="en-US"/>
        </a:p>
      </dgm:t>
    </dgm:pt>
    <dgm:pt modelId="{6BC76F39-3460-4423-9608-F7F9EE1FF6AA}" type="pres">
      <dgm:prSet presAssocID="{4900D48D-E4EA-4C30-9C2C-E0CB7C2C8EE6}" presName="sibTransSpacerBeforeConnector" presStyleCnt="0"/>
      <dgm:spPr/>
    </dgm:pt>
    <dgm:pt modelId="{D8851AAB-3C34-48EE-8064-C1968121A6B4}" type="pres">
      <dgm:prSet presAssocID="{4900D48D-E4EA-4C30-9C2C-E0CB7C2C8EE6}" presName="sibTrans" presStyleLbl="node1" presStyleIdx="11" presStyleCnt="13"/>
      <dgm:spPr/>
      <dgm:t>
        <a:bodyPr/>
        <a:lstStyle/>
        <a:p>
          <a:endParaRPr lang="en-US"/>
        </a:p>
      </dgm:t>
    </dgm:pt>
    <dgm:pt modelId="{0EC36C54-DC83-453F-9359-305D9B488FD2}" type="pres">
      <dgm:prSet presAssocID="{4900D48D-E4EA-4C30-9C2C-E0CB7C2C8EE6}" presName="sibTransSpacerAfterConnector" presStyleCnt="0"/>
      <dgm:spPr/>
    </dgm:pt>
    <dgm:pt modelId="{A079B9D6-E538-446A-A282-0D8B4C141877}" type="pres">
      <dgm:prSet presAssocID="{B332B1D0-E29F-4FF7-90C9-202617C38206}" presName="node" presStyleLbl="node1" presStyleIdx="12" presStyleCnt="13">
        <dgm:presLayoutVars>
          <dgm:bulletEnabled val="1"/>
        </dgm:presLayoutVars>
      </dgm:prSet>
      <dgm:spPr/>
      <dgm:t>
        <a:bodyPr/>
        <a:lstStyle/>
        <a:p>
          <a:endParaRPr lang="en-US"/>
        </a:p>
      </dgm:t>
    </dgm:pt>
  </dgm:ptLst>
  <dgm:cxnLst>
    <dgm:cxn modelId="{66211D0C-0557-4847-96B4-A2B4EF190809}" type="presOf" srcId="{842515D8-50F4-4962-9F96-9BD3BFFED3A0}" destId="{8CD21109-240A-47E6-8772-8480DD9C8AC9}" srcOrd="0" destOrd="0" presId="urn:microsoft.com/office/officeart/2016/7/layout/BasicProcessNew"/>
    <dgm:cxn modelId="{87268FB7-C9AD-40EC-8FAB-C34BFBAA62A6}" type="presOf" srcId="{C09DEA6A-AA63-411D-919F-32C45F27614A}" destId="{391EA646-2DFE-4836-9805-4E5D944D197E}" srcOrd="0" destOrd="0" presId="urn:microsoft.com/office/officeart/2016/7/layout/BasicProcessNew"/>
    <dgm:cxn modelId="{964170B2-00AD-4B01-95FA-1D8D2F52A54F}" srcId="{1C07B65B-F120-40D1-A2B3-5859A07C73DC}" destId="{1C4EC6AF-D18C-470A-8C67-97397B710179}" srcOrd="2" destOrd="0" parTransId="{81351E23-0977-408A-AD6F-5D4FE21B829B}" sibTransId="{1DB2977E-270C-4A74-8749-ECC2391C87CE}"/>
    <dgm:cxn modelId="{C43F46D5-D3BC-4CFE-A4AB-46F58506E265}" type="presOf" srcId="{C90BA7C2-468F-4F48-83A8-90F72E45D45C}" destId="{953DA81A-2619-47AC-A0CA-D9BEF1F58BFF}" srcOrd="0" destOrd="0" presId="urn:microsoft.com/office/officeart/2016/7/layout/BasicProcessNew"/>
    <dgm:cxn modelId="{16CA461E-4ED7-4ED2-9BE8-0C947063BE6E}" type="presOf" srcId="{1C4EC6AF-D18C-470A-8C67-97397B710179}" destId="{712E2B8A-3EBE-4A78-BD58-CC6031B77006}" srcOrd="0" destOrd="0" presId="urn:microsoft.com/office/officeart/2016/7/layout/BasicProcessNew"/>
    <dgm:cxn modelId="{38426B14-4EB3-4015-B80F-789B449A74A4}" type="presOf" srcId="{1DB2977E-270C-4A74-8749-ECC2391C87CE}" destId="{E486880A-8B96-4530-A7CF-4AC0F5D9CD84}" srcOrd="0" destOrd="0" presId="urn:microsoft.com/office/officeart/2016/7/layout/BasicProcessNew"/>
    <dgm:cxn modelId="{4FC5FDBC-32D8-4927-A5C2-B098D2E455BD}" srcId="{1C07B65B-F120-40D1-A2B3-5859A07C73DC}" destId="{C90BA7C2-468F-4F48-83A8-90F72E45D45C}" srcOrd="1" destOrd="0" parTransId="{D1B40BCB-186A-4655-BBF9-443E2BC37FC4}" sibTransId="{C09DEA6A-AA63-411D-919F-32C45F27614A}"/>
    <dgm:cxn modelId="{D45053DF-F20A-4514-B962-764D38E7A18F}" srcId="{1C07B65B-F120-40D1-A2B3-5859A07C73DC}" destId="{0422F48F-F572-4BEA-B721-5EC9E81BCFD2}" srcOrd="3" destOrd="0" parTransId="{961B451A-87A8-45F7-851F-7F2B1AB47945}" sibTransId="{7A8EAC67-866E-4E94-BF17-604EDA4F58A2}"/>
    <dgm:cxn modelId="{9E0E52B9-6EFB-4B40-8418-46491A5C35CF}" srcId="{1C07B65B-F120-40D1-A2B3-5859A07C73DC}" destId="{842515D8-50F4-4962-9F96-9BD3BFFED3A0}" srcOrd="4" destOrd="0" parTransId="{86CB73D6-102F-4C5F-834E-117221DE0E3B}" sibTransId="{A873BDCC-217B-40CD-A375-FF45A76F6543}"/>
    <dgm:cxn modelId="{815908EE-5624-4793-A23F-EC72A8BB1F97}" type="presOf" srcId="{B332B1D0-E29F-4FF7-90C9-202617C38206}" destId="{A079B9D6-E538-446A-A282-0D8B4C141877}" srcOrd="0" destOrd="0" presId="urn:microsoft.com/office/officeart/2016/7/layout/BasicProcessNew"/>
    <dgm:cxn modelId="{16784D80-835E-4793-8429-6B265D015ACD}" type="presOf" srcId="{4900D48D-E4EA-4C30-9C2C-E0CB7C2C8EE6}" destId="{D8851AAB-3C34-48EE-8064-C1968121A6B4}" srcOrd="0" destOrd="0" presId="urn:microsoft.com/office/officeart/2016/7/layout/BasicProcessNew"/>
    <dgm:cxn modelId="{D344F958-9D3E-42EB-AC90-46527421BC74}" srcId="{1C07B65B-F120-40D1-A2B3-5859A07C73DC}" destId="{09FD4AB5-6504-4FF2-A76E-D4DB9CC63F10}" srcOrd="5" destOrd="0" parTransId="{14D24B8E-F991-499A-ABE0-6651B96DB097}" sibTransId="{4900D48D-E4EA-4C30-9C2C-E0CB7C2C8EE6}"/>
    <dgm:cxn modelId="{6140A02F-9226-4A11-93EE-2DD1424AA331}" type="presOf" srcId="{9AE153CF-8E30-45FB-88E1-C8736101C419}" destId="{D30612FA-4B79-4FB9-8B76-83209B6862BD}" srcOrd="0" destOrd="0" presId="urn:microsoft.com/office/officeart/2016/7/layout/BasicProcessNew"/>
    <dgm:cxn modelId="{D0121167-4A72-4F4B-A5EE-386E7FAAE2DA}" type="presOf" srcId="{B0B86C51-19D8-4467-A2F6-61D3BCE808E3}" destId="{05ECF3A2-AB83-46C4-8F37-D90E5286DC80}" srcOrd="0" destOrd="0" presId="urn:microsoft.com/office/officeart/2016/7/layout/BasicProcessNew"/>
    <dgm:cxn modelId="{6716610C-7461-4D5B-8608-1C0790D2D318}" srcId="{1C07B65B-F120-40D1-A2B3-5859A07C73DC}" destId="{B332B1D0-E29F-4FF7-90C9-202617C38206}" srcOrd="6" destOrd="0" parTransId="{0F1E8E14-F570-47E8-B775-B0B4938FF219}" sibTransId="{E0F30A85-BF03-4EBD-8F42-F7DE9B105DB4}"/>
    <dgm:cxn modelId="{34D0BB9F-8C61-4A41-9640-4AB45CEC6567}" type="presOf" srcId="{1C07B65B-F120-40D1-A2B3-5859A07C73DC}" destId="{16F57202-E04A-4E80-ACBB-CB5A7AECACDA}" srcOrd="0" destOrd="0" presId="urn:microsoft.com/office/officeart/2016/7/layout/BasicProcessNew"/>
    <dgm:cxn modelId="{A45EBEC0-D794-4842-82BA-DB0FFF18CA4E}" type="presOf" srcId="{0422F48F-F572-4BEA-B721-5EC9E81BCFD2}" destId="{EDE48254-D11E-47B0-8C10-DEA6620EE8B8}" srcOrd="0" destOrd="0" presId="urn:microsoft.com/office/officeart/2016/7/layout/BasicProcessNew"/>
    <dgm:cxn modelId="{A93F6A3E-5681-4EC8-B2EB-1915C094D311}" srcId="{1C07B65B-F120-40D1-A2B3-5859A07C73DC}" destId="{9AE153CF-8E30-45FB-88E1-C8736101C419}" srcOrd="0" destOrd="0" parTransId="{2AF778C7-EB77-46AE-B816-2D4EAC3FD39E}" sibTransId="{B0B86C51-19D8-4467-A2F6-61D3BCE808E3}"/>
    <dgm:cxn modelId="{79317EF7-CED8-4536-BFBD-0E1F5FCA070A}" type="presOf" srcId="{7A8EAC67-866E-4E94-BF17-604EDA4F58A2}" destId="{A2189672-A191-4DA6-8B46-8A1A9F2EDC3A}" srcOrd="0" destOrd="0" presId="urn:microsoft.com/office/officeart/2016/7/layout/BasicProcessNew"/>
    <dgm:cxn modelId="{6DE9EF73-F558-4533-B77A-55652BC9CE14}" type="presOf" srcId="{09FD4AB5-6504-4FF2-A76E-D4DB9CC63F10}" destId="{A87EB5ED-2A27-4E43-8BD9-5DD968451603}" srcOrd="0" destOrd="0" presId="urn:microsoft.com/office/officeart/2016/7/layout/BasicProcessNew"/>
    <dgm:cxn modelId="{F41389AB-8756-4854-A098-0FBB5398E724}" type="presOf" srcId="{A873BDCC-217B-40CD-A375-FF45A76F6543}" destId="{720A7A14-7CE8-491B-82E6-7150A922E131}" srcOrd="0" destOrd="0" presId="urn:microsoft.com/office/officeart/2016/7/layout/BasicProcessNew"/>
    <dgm:cxn modelId="{AA5FA9A6-0F04-4F24-BF33-39E7983F0645}" type="presParOf" srcId="{16F57202-E04A-4E80-ACBB-CB5A7AECACDA}" destId="{D30612FA-4B79-4FB9-8B76-83209B6862BD}" srcOrd="0" destOrd="0" presId="urn:microsoft.com/office/officeart/2016/7/layout/BasicProcessNew"/>
    <dgm:cxn modelId="{7AA2DE0A-FC92-40CD-9CF1-869FFC85C892}" type="presParOf" srcId="{16F57202-E04A-4E80-ACBB-CB5A7AECACDA}" destId="{B525F9B0-F08C-4689-8D73-870759FA02A3}" srcOrd="1" destOrd="0" presId="urn:microsoft.com/office/officeart/2016/7/layout/BasicProcessNew"/>
    <dgm:cxn modelId="{C79DA7E0-E4D8-4EB2-9A7B-50673CA5EC0C}" type="presParOf" srcId="{16F57202-E04A-4E80-ACBB-CB5A7AECACDA}" destId="{05ECF3A2-AB83-46C4-8F37-D90E5286DC80}" srcOrd="2" destOrd="0" presId="urn:microsoft.com/office/officeart/2016/7/layout/BasicProcessNew"/>
    <dgm:cxn modelId="{29CABAB5-B1FF-45DC-B03A-D1FEFF00887A}" type="presParOf" srcId="{16F57202-E04A-4E80-ACBB-CB5A7AECACDA}" destId="{537F5E1E-1A41-4DC5-B324-6E9BADE9531B}" srcOrd="3" destOrd="0" presId="urn:microsoft.com/office/officeart/2016/7/layout/BasicProcessNew"/>
    <dgm:cxn modelId="{DC01810E-564B-44D2-9259-1F735C7666D5}" type="presParOf" srcId="{16F57202-E04A-4E80-ACBB-CB5A7AECACDA}" destId="{953DA81A-2619-47AC-A0CA-D9BEF1F58BFF}" srcOrd="4" destOrd="0" presId="urn:microsoft.com/office/officeart/2016/7/layout/BasicProcessNew"/>
    <dgm:cxn modelId="{A33DB4C3-3087-49AA-9B8A-6045F14D4442}" type="presParOf" srcId="{16F57202-E04A-4E80-ACBB-CB5A7AECACDA}" destId="{1FBDCED3-92B4-4527-972B-7BDA5CF5EB90}" srcOrd="5" destOrd="0" presId="urn:microsoft.com/office/officeart/2016/7/layout/BasicProcessNew"/>
    <dgm:cxn modelId="{D4383E92-F859-497D-B109-D36FF663D099}" type="presParOf" srcId="{16F57202-E04A-4E80-ACBB-CB5A7AECACDA}" destId="{391EA646-2DFE-4836-9805-4E5D944D197E}" srcOrd="6" destOrd="0" presId="urn:microsoft.com/office/officeart/2016/7/layout/BasicProcessNew"/>
    <dgm:cxn modelId="{0A61700A-8C21-4FD2-96BD-8A784A60677F}" type="presParOf" srcId="{16F57202-E04A-4E80-ACBB-CB5A7AECACDA}" destId="{7F349DD5-20B6-4B39-906F-656D3DE22E0D}" srcOrd="7" destOrd="0" presId="urn:microsoft.com/office/officeart/2016/7/layout/BasicProcessNew"/>
    <dgm:cxn modelId="{780A3164-6F8F-43D8-BC3B-91210EF4F64D}" type="presParOf" srcId="{16F57202-E04A-4E80-ACBB-CB5A7AECACDA}" destId="{712E2B8A-3EBE-4A78-BD58-CC6031B77006}" srcOrd="8" destOrd="0" presId="urn:microsoft.com/office/officeart/2016/7/layout/BasicProcessNew"/>
    <dgm:cxn modelId="{5E9DBDC7-094F-45A6-8D15-8E2A97F3F54B}" type="presParOf" srcId="{16F57202-E04A-4E80-ACBB-CB5A7AECACDA}" destId="{2304C4F0-F916-463A-8668-3C65A692DAA6}" srcOrd="9" destOrd="0" presId="urn:microsoft.com/office/officeart/2016/7/layout/BasicProcessNew"/>
    <dgm:cxn modelId="{570AC585-504F-4862-9457-3CB9BCEE1DD6}" type="presParOf" srcId="{16F57202-E04A-4E80-ACBB-CB5A7AECACDA}" destId="{E486880A-8B96-4530-A7CF-4AC0F5D9CD84}" srcOrd="10" destOrd="0" presId="urn:microsoft.com/office/officeart/2016/7/layout/BasicProcessNew"/>
    <dgm:cxn modelId="{6A1D6C73-99FF-4A0F-AB8D-7A1D5DC2FC8F}" type="presParOf" srcId="{16F57202-E04A-4E80-ACBB-CB5A7AECACDA}" destId="{7BE7163F-F8E3-4D5D-807E-525131F78FF0}" srcOrd="11" destOrd="0" presId="urn:microsoft.com/office/officeart/2016/7/layout/BasicProcessNew"/>
    <dgm:cxn modelId="{3A4214DB-A0A8-46DF-AAC7-DAC3792E7188}" type="presParOf" srcId="{16F57202-E04A-4E80-ACBB-CB5A7AECACDA}" destId="{EDE48254-D11E-47B0-8C10-DEA6620EE8B8}" srcOrd="12" destOrd="0" presId="urn:microsoft.com/office/officeart/2016/7/layout/BasicProcessNew"/>
    <dgm:cxn modelId="{97CA4181-5F92-4092-8EE0-1C7C9614C8CA}" type="presParOf" srcId="{16F57202-E04A-4E80-ACBB-CB5A7AECACDA}" destId="{E7973EEA-6BE8-4B22-820E-3DF311533B93}" srcOrd="13" destOrd="0" presId="urn:microsoft.com/office/officeart/2016/7/layout/BasicProcessNew"/>
    <dgm:cxn modelId="{4A9BDA11-4A73-49F4-BA33-99DAF3D0F1DB}" type="presParOf" srcId="{16F57202-E04A-4E80-ACBB-CB5A7AECACDA}" destId="{A2189672-A191-4DA6-8B46-8A1A9F2EDC3A}" srcOrd="14" destOrd="0" presId="urn:microsoft.com/office/officeart/2016/7/layout/BasicProcessNew"/>
    <dgm:cxn modelId="{5BFA30C6-7C94-40A9-8D56-78508E8625F2}" type="presParOf" srcId="{16F57202-E04A-4E80-ACBB-CB5A7AECACDA}" destId="{BA27D5AA-E2F3-4CDA-A933-5A78562DB2F7}" srcOrd="15" destOrd="0" presId="urn:microsoft.com/office/officeart/2016/7/layout/BasicProcessNew"/>
    <dgm:cxn modelId="{7419F1C7-CEDC-4A36-BA7E-D4E1287996CC}" type="presParOf" srcId="{16F57202-E04A-4E80-ACBB-CB5A7AECACDA}" destId="{8CD21109-240A-47E6-8772-8480DD9C8AC9}" srcOrd="16" destOrd="0" presId="urn:microsoft.com/office/officeart/2016/7/layout/BasicProcessNew"/>
    <dgm:cxn modelId="{75E511B2-8AD8-4332-B4BD-80F773E8AD76}" type="presParOf" srcId="{16F57202-E04A-4E80-ACBB-CB5A7AECACDA}" destId="{B4122B23-5F64-417B-BBAF-1E8466305E22}" srcOrd="17" destOrd="0" presId="urn:microsoft.com/office/officeart/2016/7/layout/BasicProcessNew"/>
    <dgm:cxn modelId="{1F5FCAAF-BB54-4CEC-9648-AEA0B831078B}" type="presParOf" srcId="{16F57202-E04A-4E80-ACBB-CB5A7AECACDA}" destId="{720A7A14-7CE8-491B-82E6-7150A922E131}" srcOrd="18" destOrd="0" presId="urn:microsoft.com/office/officeart/2016/7/layout/BasicProcessNew"/>
    <dgm:cxn modelId="{9FD830E4-B5FE-400C-8208-60765878D42A}" type="presParOf" srcId="{16F57202-E04A-4E80-ACBB-CB5A7AECACDA}" destId="{AD774C4D-D020-4069-AABE-09DBC5AC9942}" srcOrd="19" destOrd="0" presId="urn:microsoft.com/office/officeart/2016/7/layout/BasicProcessNew"/>
    <dgm:cxn modelId="{01B62514-F7F5-4B91-B6A8-A07302BF3D30}" type="presParOf" srcId="{16F57202-E04A-4E80-ACBB-CB5A7AECACDA}" destId="{A87EB5ED-2A27-4E43-8BD9-5DD968451603}" srcOrd="20" destOrd="0" presId="urn:microsoft.com/office/officeart/2016/7/layout/BasicProcessNew"/>
    <dgm:cxn modelId="{E255B071-2233-4EA2-AE8A-29CF942B7C83}" type="presParOf" srcId="{16F57202-E04A-4E80-ACBB-CB5A7AECACDA}" destId="{6BC76F39-3460-4423-9608-F7F9EE1FF6AA}" srcOrd="21" destOrd="0" presId="urn:microsoft.com/office/officeart/2016/7/layout/BasicProcessNew"/>
    <dgm:cxn modelId="{6EA0C565-598E-4858-AA26-E2A379E1CB9C}" type="presParOf" srcId="{16F57202-E04A-4E80-ACBB-CB5A7AECACDA}" destId="{D8851AAB-3C34-48EE-8064-C1968121A6B4}" srcOrd="22" destOrd="0" presId="urn:microsoft.com/office/officeart/2016/7/layout/BasicProcessNew"/>
    <dgm:cxn modelId="{108688EC-77B4-4BCE-9373-01BA44A51001}" type="presParOf" srcId="{16F57202-E04A-4E80-ACBB-CB5A7AECACDA}" destId="{0EC36C54-DC83-453F-9359-305D9B488FD2}" srcOrd="23" destOrd="0" presId="urn:microsoft.com/office/officeart/2016/7/layout/BasicProcessNew"/>
    <dgm:cxn modelId="{29F76FA7-A80E-49F7-8701-AF89A365932A}" type="presParOf" srcId="{16F57202-E04A-4E80-ACBB-CB5A7AECACDA}" destId="{A079B9D6-E538-446A-A282-0D8B4C141877}" srcOrd="24"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612FA-4B79-4FB9-8B76-83209B6862BD}">
      <dsp:nvSpPr>
        <dsp:cNvPr id="0" name=""/>
        <dsp:cNvSpPr/>
      </dsp:nvSpPr>
      <dsp:spPr>
        <a:xfrm>
          <a:off x="9572" y="568195"/>
          <a:ext cx="1277594" cy="337933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Мать и отец должны хвалить ребенка за его полезные, хорошие действия. Родителям нужно найти сильные стороны чада, отмечать их в нем. И отец должен, и мать так же в равной степени должна активно заниматься воспитанием дитя.</a:t>
          </a:r>
          <a:endParaRPr lang="en-US" sz="1100" kern="1200"/>
        </a:p>
      </dsp:txBody>
      <dsp:txXfrm>
        <a:off x="9572" y="568195"/>
        <a:ext cx="1277594" cy="3379338"/>
      </dsp:txXfrm>
    </dsp:sp>
    <dsp:sp modelId="{05ECF3A2-AB83-46C4-8F37-D90E5286DC80}">
      <dsp:nvSpPr>
        <dsp:cNvPr id="0" name=""/>
        <dsp:cNvSpPr/>
      </dsp:nvSpPr>
      <dsp:spPr>
        <a:xfrm>
          <a:off x="1307160" y="2136364"/>
          <a:ext cx="191639" cy="243000"/>
        </a:xfrm>
        <a:prstGeom prst="rightArrow">
          <a:avLst>
            <a:gd name="adj1" fmla="val 50000"/>
            <a:gd name="adj2" fmla="val 50000"/>
          </a:avLst>
        </a:prstGeom>
        <a:solidFill>
          <a:schemeClr val="accent5">
            <a:hueOff val="-523992"/>
            <a:satOff val="-3176"/>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DA81A-2619-47AC-A0CA-D9BEF1F58BFF}">
      <dsp:nvSpPr>
        <dsp:cNvPr id="0" name=""/>
        <dsp:cNvSpPr/>
      </dsp:nvSpPr>
      <dsp:spPr>
        <a:xfrm>
          <a:off x="1518793" y="568195"/>
          <a:ext cx="1277594" cy="3379338"/>
        </a:xfrm>
        <a:prstGeom prst="rect">
          <a:avLst/>
        </a:prstGeom>
        <a:solidFill>
          <a:schemeClr val="accent5">
            <a:hueOff val="-1047984"/>
            <a:satOff val="-6351"/>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Такая поддержка способствует нескольким позитивным тенденциям:</a:t>
          </a:r>
          <a:endParaRPr lang="en-US" sz="1100" kern="1200"/>
        </a:p>
      </dsp:txBody>
      <dsp:txXfrm>
        <a:off x="1518793" y="568195"/>
        <a:ext cx="1277594" cy="3379338"/>
      </dsp:txXfrm>
    </dsp:sp>
    <dsp:sp modelId="{391EA646-2DFE-4836-9805-4E5D944D197E}">
      <dsp:nvSpPr>
        <dsp:cNvPr id="0" name=""/>
        <dsp:cNvSpPr/>
      </dsp:nvSpPr>
      <dsp:spPr>
        <a:xfrm>
          <a:off x="2816381" y="2136364"/>
          <a:ext cx="191639" cy="243000"/>
        </a:xfrm>
        <a:prstGeom prst="rightArrow">
          <a:avLst>
            <a:gd name="adj1" fmla="val 50000"/>
            <a:gd name="adj2" fmla="val 50000"/>
          </a:avLst>
        </a:prstGeom>
        <a:solidFill>
          <a:schemeClr val="accent5">
            <a:hueOff val="-1571976"/>
            <a:satOff val="-9527"/>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E2B8A-3EBE-4A78-BD58-CC6031B77006}">
      <dsp:nvSpPr>
        <dsp:cNvPr id="0" name=""/>
        <dsp:cNvSpPr/>
      </dsp:nvSpPr>
      <dsp:spPr>
        <a:xfrm>
          <a:off x="3028013" y="568195"/>
          <a:ext cx="1277594" cy="3379338"/>
        </a:xfrm>
        <a:prstGeom prst="rect">
          <a:avLst/>
        </a:prstGeom>
        <a:solidFill>
          <a:schemeClr val="accent5">
            <a:hueOff val="-2095968"/>
            <a:satOff val="-12702"/>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ребенок комфортнее себя чувствует в обществе;</a:t>
          </a:r>
          <a:endParaRPr lang="en-US" sz="1100" kern="1200"/>
        </a:p>
      </dsp:txBody>
      <dsp:txXfrm>
        <a:off x="3028013" y="568195"/>
        <a:ext cx="1277594" cy="3379338"/>
      </dsp:txXfrm>
    </dsp:sp>
    <dsp:sp modelId="{E486880A-8B96-4530-A7CF-4AC0F5D9CD84}">
      <dsp:nvSpPr>
        <dsp:cNvPr id="0" name=""/>
        <dsp:cNvSpPr/>
      </dsp:nvSpPr>
      <dsp:spPr>
        <a:xfrm>
          <a:off x="4325601" y="2136364"/>
          <a:ext cx="191639" cy="243000"/>
        </a:xfrm>
        <a:prstGeom prst="rightArrow">
          <a:avLst>
            <a:gd name="adj1" fmla="val 50000"/>
            <a:gd name="adj2" fmla="val 50000"/>
          </a:avLst>
        </a:prstGeom>
        <a:solidFill>
          <a:schemeClr val="accent5">
            <a:hueOff val="-2619960"/>
            <a:satOff val="-15878"/>
            <a:lumOff val="1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48254-D11E-47B0-8C10-DEA6620EE8B8}">
      <dsp:nvSpPr>
        <dsp:cNvPr id="0" name=""/>
        <dsp:cNvSpPr/>
      </dsp:nvSpPr>
      <dsp:spPr>
        <a:xfrm>
          <a:off x="4537234" y="568195"/>
          <a:ext cx="1277594" cy="3379338"/>
        </a:xfrm>
        <a:prstGeom prst="rect">
          <a:avLst/>
        </a:prstGeom>
        <a:solidFill>
          <a:schemeClr val="accent5">
            <a:hueOff val="-3143952"/>
            <a:satOff val="-1905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ему легче выстоять в схватках с внешним давлением;</a:t>
          </a:r>
          <a:endParaRPr lang="en-US" sz="1100" kern="1200"/>
        </a:p>
      </dsp:txBody>
      <dsp:txXfrm>
        <a:off x="4537234" y="568195"/>
        <a:ext cx="1277594" cy="3379338"/>
      </dsp:txXfrm>
    </dsp:sp>
    <dsp:sp modelId="{A2189672-A191-4DA6-8B46-8A1A9F2EDC3A}">
      <dsp:nvSpPr>
        <dsp:cNvPr id="0" name=""/>
        <dsp:cNvSpPr/>
      </dsp:nvSpPr>
      <dsp:spPr>
        <a:xfrm>
          <a:off x="5834822" y="2136364"/>
          <a:ext cx="191639" cy="243000"/>
        </a:xfrm>
        <a:prstGeom prst="rightArrow">
          <a:avLst>
            <a:gd name="adj1" fmla="val 50000"/>
            <a:gd name="adj2" fmla="val 50000"/>
          </a:avLst>
        </a:prstGeom>
        <a:solidFill>
          <a:schemeClr val="accent5">
            <a:hueOff val="-3667944"/>
            <a:satOff val="-22228"/>
            <a:lumOff val="27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21109-240A-47E6-8772-8480DD9C8AC9}">
      <dsp:nvSpPr>
        <dsp:cNvPr id="0" name=""/>
        <dsp:cNvSpPr/>
      </dsp:nvSpPr>
      <dsp:spPr>
        <a:xfrm>
          <a:off x="6046454" y="568195"/>
          <a:ext cx="1277594" cy="3379338"/>
        </a:xfrm>
        <a:prstGeom prst="rect">
          <a:avLst/>
        </a:prstGeom>
        <a:solidFill>
          <a:schemeClr val="accent5">
            <a:hueOff val="-4191936"/>
            <a:satOff val="-25404"/>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ребёнок полон задора и уверенности в себе, а значит — его успехи приумножаются;</a:t>
          </a:r>
          <a:endParaRPr lang="en-US" sz="1100" kern="1200"/>
        </a:p>
      </dsp:txBody>
      <dsp:txXfrm>
        <a:off x="6046454" y="568195"/>
        <a:ext cx="1277594" cy="3379338"/>
      </dsp:txXfrm>
    </dsp:sp>
    <dsp:sp modelId="{720A7A14-7CE8-491B-82E6-7150A922E131}">
      <dsp:nvSpPr>
        <dsp:cNvPr id="0" name=""/>
        <dsp:cNvSpPr/>
      </dsp:nvSpPr>
      <dsp:spPr>
        <a:xfrm>
          <a:off x="7344042" y="2136364"/>
          <a:ext cx="191639" cy="243000"/>
        </a:xfrm>
        <a:prstGeom prst="rightArrow">
          <a:avLst>
            <a:gd name="adj1" fmla="val 50000"/>
            <a:gd name="adj2" fmla="val 50000"/>
          </a:avLst>
        </a:prstGeom>
        <a:solidFill>
          <a:schemeClr val="accent5">
            <a:hueOff val="-4715928"/>
            <a:satOff val="-28580"/>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EB5ED-2A27-4E43-8BD9-5DD968451603}">
      <dsp:nvSpPr>
        <dsp:cNvPr id="0" name=""/>
        <dsp:cNvSpPr/>
      </dsp:nvSpPr>
      <dsp:spPr>
        <a:xfrm>
          <a:off x="7555674" y="568195"/>
          <a:ext cx="1277594" cy="3379338"/>
        </a:xfrm>
        <a:prstGeom prst="rect">
          <a:avLst/>
        </a:prstGeom>
        <a:solidFill>
          <a:schemeClr val="accent5">
            <a:hueOff val="-5239921"/>
            <a:satOff val="-31755"/>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связь с семьей не теряется: мальчик или девочка понимают, что родители — это его/ее друзья, его/ее надежный тыл;</a:t>
          </a:r>
          <a:endParaRPr lang="en-US" sz="1100" kern="1200"/>
        </a:p>
      </dsp:txBody>
      <dsp:txXfrm>
        <a:off x="7555674" y="568195"/>
        <a:ext cx="1277594" cy="3379338"/>
      </dsp:txXfrm>
    </dsp:sp>
    <dsp:sp modelId="{D8851AAB-3C34-48EE-8064-C1968121A6B4}">
      <dsp:nvSpPr>
        <dsp:cNvPr id="0" name=""/>
        <dsp:cNvSpPr/>
      </dsp:nvSpPr>
      <dsp:spPr>
        <a:xfrm>
          <a:off x="8853262" y="2136364"/>
          <a:ext cx="191639" cy="243000"/>
        </a:xfrm>
        <a:prstGeom prst="rightArrow">
          <a:avLst>
            <a:gd name="adj1" fmla="val 50000"/>
            <a:gd name="adj2" fmla="val 50000"/>
          </a:avLst>
        </a:prstGeom>
        <a:solidFill>
          <a:schemeClr val="accent5">
            <a:hueOff val="-5763913"/>
            <a:satOff val="-34931"/>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9B9D6-E538-446A-A282-0D8B4C141877}">
      <dsp:nvSpPr>
        <dsp:cNvPr id="0" name=""/>
        <dsp:cNvSpPr/>
      </dsp:nvSpPr>
      <dsp:spPr>
        <a:xfrm>
          <a:off x="9064895" y="568195"/>
          <a:ext cx="1277594" cy="3379338"/>
        </a:xfrm>
        <a:prstGeom prst="rect">
          <a:avLst/>
        </a:prstGeom>
        <a:solidFill>
          <a:schemeClr val="accent5">
            <a:hueOff val="-6287905"/>
            <a:satOff val="-3810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ru-RU" sz="1100" kern="1200"/>
            <a:t>возрастает уровень доверия между членами семьи, родители всегда будут в курсе событий ребенка, тем самым, могут скорректировать ход событий и предупредить негативные последствия различных ситуаций.</a:t>
          </a:r>
          <a:endParaRPr lang="en-US" sz="1100" kern="1200"/>
        </a:p>
      </dsp:txBody>
      <dsp:txXfrm>
        <a:off x="9064895" y="568195"/>
        <a:ext cx="1277594" cy="3379338"/>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1/9/2025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blipFill>
            <a:blip r:embed="rId2"/>
            <a:stretch/>
          </a:blipFill>
          <a:ln>
            <a:noFill/>
          </a:ln>
          <a:effectLst/>
        </p:spPr>
      </p:sp>
      <p:pic>
        <p:nvPicPr>
          <p:cNvPr id="1034" name="Picture 72">
            <a:extLst>
              <a:ext uri="{FF2B5EF4-FFF2-40B4-BE49-F238E27FC236}">
                <a16:creationId xmlns:a16="http://schemas.microsoft.com/office/drawing/2014/main" xmlns="" id="{4432DA31-8308-4F44-87C4-068169AA4DC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026" name="Picture 2" descr="http://zvezdochki11.ucoz.net/6280.gif">
            <a:extLst>
              <a:ext uri="{FF2B5EF4-FFF2-40B4-BE49-F238E27FC236}">
                <a16:creationId xmlns:a16="http://schemas.microsoft.com/office/drawing/2014/main" xmlns="" id="{0CCDF6AD-837D-43C2-9F7C-D85FBD136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21" y="639098"/>
            <a:ext cx="6267142" cy="558472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xmlns="" id="{33C12DEE-B001-48F6-9ADD-DE8705BD87C3}"/>
              </a:ext>
            </a:extLst>
          </p:cNvPr>
          <p:cNvSpPr>
            <a:spLocks noGrp="1"/>
          </p:cNvSpPr>
          <p:nvPr>
            <p:ph type="title"/>
          </p:nvPr>
        </p:nvSpPr>
        <p:spPr>
          <a:xfrm>
            <a:off x="7686261" y="639096"/>
            <a:ext cx="4346713" cy="4979825"/>
          </a:xfrm>
        </p:spPr>
        <p:txBody>
          <a:bodyPr vert="horz" lIns="91440" tIns="45720" rIns="91440" bIns="45720" rtlCol="0" anchor="b">
            <a:normAutofit/>
          </a:bodyPr>
          <a:lstStyle/>
          <a:p>
            <a:r>
              <a:rPr lang="en-US" sz="6000" b="1" dirty="0" err="1"/>
              <a:t>Советы</a:t>
            </a:r>
            <a:r>
              <a:rPr lang="en-US" sz="6000" b="1" dirty="0"/>
              <a:t> </a:t>
            </a:r>
            <a:r>
              <a:rPr lang="en-US" sz="6000" b="1" dirty="0" err="1"/>
              <a:t>для</a:t>
            </a:r>
            <a:r>
              <a:rPr lang="en-US" sz="6000" b="1" dirty="0"/>
              <a:t> </a:t>
            </a:r>
            <a:r>
              <a:rPr lang="en-US" sz="6000" b="1" dirty="0" err="1"/>
              <a:t>родителей</a:t>
            </a:r>
            <a:r>
              <a:rPr lang="ru-RU" sz="4800" dirty="0"/>
              <a:t/>
            </a:r>
            <a:br>
              <a:rPr lang="ru-RU" sz="4800" dirty="0"/>
            </a:br>
            <a:r>
              <a:rPr lang="ru-RU" sz="3100" dirty="0">
                <a:solidFill>
                  <a:schemeClr val="accent5">
                    <a:lumMod val="60000"/>
                    <a:lumOff val="40000"/>
                  </a:schemeClr>
                </a:solidFill>
              </a:rPr>
              <a:t>к родительскому собранию</a:t>
            </a:r>
            <a:r>
              <a:rPr lang="ru-RU" sz="4800" dirty="0">
                <a:solidFill>
                  <a:schemeClr val="accent5">
                    <a:lumMod val="60000"/>
                    <a:lumOff val="40000"/>
                  </a:schemeClr>
                </a:solidFill>
              </a:rPr>
              <a:t/>
            </a:r>
            <a:br>
              <a:rPr lang="ru-RU" sz="4800" dirty="0">
                <a:solidFill>
                  <a:schemeClr val="accent5">
                    <a:lumMod val="60000"/>
                    <a:lumOff val="40000"/>
                  </a:schemeClr>
                </a:solidFill>
              </a:rPr>
            </a:br>
            <a:r>
              <a:rPr lang="ru-RU" sz="2000" b="1" i="1" dirty="0"/>
              <a:t>составила </a:t>
            </a:r>
            <a:r>
              <a:rPr lang="ru-RU" sz="2000" b="1" i="1" dirty="0" smtClean="0"/>
              <a:t>Горохова Е.В. </a:t>
            </a:r>
            <a:r>
              <a:rPr lang="ru-RU" sz="2000" b="1" i="1" dirty="0" smtClean="0"/>
              <a:t>Учитель </a:t>
            </a:r>
            <a:r>
              <a:rPr lang="ru-RU" sz="2000" b="1" i="1" dirty="0"/>
              <a:t>начальных классов ГБОУ СОШ №501 г. </a:t>
            </a:r>
            <a:r>
              <a:rPr lang="ru-RU" sz="2000" b="1" i="1" dirty="0" err="1"/>
              <a:t>Санкт-петербург</a:t>
            </a:r>
            <a:endParaRPr lang="en-US" sz="2000" b="1" i="1" dirty="0"/>
          </a:p>
        </p:txBody>
      </p:sp>
    </p:spTree>
    <p:extLst>
      <p:ext uri="{BB962C8B-B14F-4D97-AF65-F5344CB8AC3E}">
        <p14:creationId xmlns:p14="http://schemas.microsoft.com/office/powerpoint/2010/main" val="38358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4577FE19-C48B-4F74-B07B-70BB418EF98F}"/>
              </a:ext>
            </a:extLst>
          </p:cNvPr>
          <p:cNvSpPr/>
          <p:nvPr/>
        </p:nvSpPr>
        <p:spPr>
          <a:xfrm>
            <a:off x="1484243" y="660160"/>
            <a:ext cx="5322963" cy="523220"/>
          </a:xfrm>
          <a:prstGeom prst="rect">
            <a:avLst/>
          </a:prstGeom>
        </p:spPr>
        <p:txBody>
          <a:bodyPr wrap="square">
            <a:spAutoFit/>
          </a:bodyPr>
          <a:lstStyle/>
          <a:p>
            <a:pPr fontAlgn="base"/>
            <a:r>
              <a:rPr lang="ru-RU" sz="2800" dirty="0">
                <a:latin typeface="Arial" panose="020B0604020202020204" pitchFamily="34" charset="0"/>
              </a:rPr>
              <a:t>Культура поведения</a:t>
            </a:r>
            <a:endParaRPr lang="ru-RU" sz="2800" b="0" i="0" dirty="0">
              <a:effectLst/>
              <a:latin typeface="Arial" panose="020B0604020202020204" pitchFamily="34" charset="0"/>
            </a:endParaRPr>
          </a:p>
        </p:txBody>
      </p:sp>
      <p:sp>
        <p:nvSpPr>
          <p:cNvPr id="3" name="Прямоугольник 2">
            <a:extLst>
              <a:ext uri="{FF2B5EF4-FFF2-40B4-BE49-F238E27FC236}">
                <a16:creationId xmlns:a16="http://schemas.microsoft.com/office/drawing/2014/main" xmlns="" id="{2C95D6EF-5013-4819-A45B-6528E2E01E5D}"/>
              </a:ext>
            </a:extLst>
          </p:cNvPr>
          <p:cNvSpPr/>
          <p:nvPr/>
        </p:nvSpPr>
        <p:spPr>
          <a:xfrm>
            <a:off x="1097723" y="1310814"/>
            <a:ext cx="10696711" cy="646331"/>
          </a:xfrm>
          <a:prstGeom prst="rect">
            <a:avLst/>
          </a:prstGeom>
        </p:spPr>
        <p:txBody>
          <a:bodyPr wrap="square">
            <a:spAutoFit/>
          </a:bodyPr>
          <a:lstStyle/>
          <a:p>
            <a:r>
              <a:rPr lang="ru-RU" dirty="0">
                <a:latin typeface="Arial" panose="020B0604020202020204" pitchFamily="34" charset="0"/>
              </a:rPr>
              <a:t>* 9 — 10 лет — это возраст, когда ребёнок еще является податливым и может беспрекословно принять родительские наставления.</a:t>
            </a:r>
            <a:endParaRPr lang="ru-RU" dirty="0"/>
          </a:p>
        </p:txBody>
      </p:sp>
      <p:sp>
        <p:nvSpPr>
          <p:cNvPr id="4" name="Прямоугольник 3">
            <a:extLst>
              <a:ext uri="{FF2B5EF4-FFF2-40B4-BE49-F238E27FC236}">
                <a16:creationId xmlns:a16="http://schemas.microsoft.com/office/drawing/2014/main" xmlns="" id="{D21D5B44-F557-4794-ABC4-0DA952543779}"/>
              </a:ext>
            </a:extLst>
          </p:cNvPr>
          <p:cNvSpPr/>
          <p:nvPr/>
        </p:nvSpPr>
        <p:spPr>
          <a:xfrm>
            <a:off x="1097723" y="2084579"/>
            <a:ext cx="10285894" cy="923330"/>
          </a:xfrm>
          <a:prstGeom prst="rect">
            <a:avLst/>
          </a:prstGeom>
        </p:spPr>
        <p:txBody>
          <a:bodyPr wrap="square">
            <a:spAutoFit/>
          </a:bodyPr>
          <a:lstStyle/>
          <a:p>
            <a:r>
              <a:rPr lang="ru-RU" dirty="0">
                <a:latin typeface="Arial" panose="020B0604020202020204" pitchFamily="34" charset="0"/>
              </a:rPr>
              <a:t>* Воспитание, поведение в обществе — это визитная карта персоны. Неплохо было бы обучить ребенка правилам этикета (за столом, в общественных местах). Мальчиков этому обучить ничуть не сложнее, чем девочек. </a:t>
            </a:r>
            <a:endParaRPr lang="ru-RU" dirty="0"/>
          </a:p>
        </p:txBody>
      </p:sp>
      <p:sp>
        <p:nvSpPr>
          <p:cNvPr id="5" name="Прямоугольник 4">
            <a:extLst>
              <a:ext uri="{FF2B5EF4-FFF2-40B4-BE49-F238E27FC236}">
                <a16:creationId xmlns:a16="http://schemas.microsoft.com/office/drawing/2014/main" xmlns="" id="{C9E175A5-8073-4BFD-A262-A54C911469BB}"/>
              </a:ext>
            </a:extLst>
          </p:cNvPr>
          <p:cNvSpPr/>
          <p:nvPr/>
        </p:nvSpPr>
        <p:spPr>
          <a:xfrm>
            <a:off x="1097723" y="3007909"/>
            <a:ext cx="10060607" cy="923330"/>
          </a:xfrm>
          <a:prstGeom prst="rect">
            <a:avLst/>
          </a:prstGeom>
        </p:spPr>
        <p:txBody>
          <a:bodyPr wrap="square">
            <a:spAutoFit/>
          </a:bodyPr>
          <a:lstStyle/>
          <a:p>
            <a:r>
              <a:rPr lang="ru-RU" dirty="0">
                <a:latin typeface="Arial" panose="020B0604020202020204" pitchFamily="34" charset="0"/>
              </a:rPr>
              <a:t>* Пропагандируя с детства ребенку здоровый образ жизни (а еще лучше — показывать и доказывать это на собственном примере), велика вероятность того, что он и будет его придерживаться.</a:t>
            </a:r>
            <a:endParaRPr lang="ru-RU" dirty="0"/>
          </a:p>
        </p:txBody>
      </p:sp>
      <p:sp>
        <p:nvSpPr>
          <p:cNvPr id="6" name="Прямоугольник 5">
            <a:extLst>
              <a:ext uri="{FF2B5EF4-FFF2-40B4-BE49-F238E27FC236}">
                <a16:creationId xmlns:a16="http://schemas.microsoft.com/office/drawing/2014/main" xmlns="" id="{89788B2F-9229-449C-83A5-F450B2362E12}"/>
              </a:ext>
            </a:extLst>
          </p:cNvPr>
          <p:cNvSpPr/>
          <p:nvPr/>
        </p:nvSpPr>
        <p:spPr>
          <a:xfrm>
            <a:off x="1285461" y="4181854"/>
            <a:ext cx="10098156" cy="1200329"/>
          </a:xfrm>
          <a:prstGeom prst="rect">
            <a:avLst/>
          </a:prstGeom>
        </p:spPr>
        <p:txBody>
          <a:bodyPr wrap="square">
            <a:spAutoFit/>
          </a:bodyPr>
          <a:lstStyle/>
          <a:p>
            <a:r>
              <a:rPr lang="ru-RU" dirty="0">
                <a:latin typeface="Arial" panose="020B0604020202020204" pitchFamily="34" charset="0"/>
              </a:rPr>
              <a:t>* В 9 — 10 лет дети очень настойчивые и целеустремленные, поэтому, если они внушили себе, что пить и курить плохо — значит, вряд ли они пойдут против своих убеждений в дальнейшем. Ребенок усвоит для себя полезные советы, психология детей этого возраста именно такая.</a:t>
            </a:r>
            <a:endParaRPr lang="ru-RU" dirty="0"/>
          </a:p>
        </p:txBody>
      </p:sp>
    </p:spTree>
    <p:extLst>
      <p:ext uri="{BB962C8B-B14F-4D97-AF65-F5344CB8AC3E}">
        <p14:creationId xmlns:p14="http://schemas.microsoft.com/office/powerpoint/2010/main" val="50474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BB22CA5-36B0-4AEE-9769-F7D8AB8B2502}"/>
              </a:ext>
            </a:extLst>
          </p:cNvPr>
          <p:cNvSpPr/>
          <p:nvPr/>
        </p:nvSpPr>
        <p:spPr>
          <a:xfrm>
            <a:off x="583096" y="304801"/>
            <a:ext cx="11158329" cy="1754326"/>
          </a:xfrm>
          <a:prstGeom prst="rect">
            <a:avLst/>
          </a:prstGeom>
        </p:spPr>
        <p:txBody>
          <a:bodyPr wrap="square">
            <a:spAutoFit/>
          </a:bodyPr>
          <a:lstStyle/>
          <a:p>
            <a:r>
              <a:rPr lang="ru-RU" sz="3600" i="1" dirty="0">
                <a:solidFill>
                  <a:srgbClr val="FFFF00"/>
                </a:solidFill>
                <a:latin typeface="Arial" panose="020B0604020202020204" pitchFamily="34" charset="0"/>
              </a:rPr>
              <a:t>Полезный совет для родителей: </a:t>
            </a:r>
            <a:r>
              <a:rPr lang="ru-RU" sz="3600" i="1" dirty="0">
                <a:latin typeface="Arial" panose="020B0604020202020204" pitchFamily="34" charset="0"/>
              </a:rPr>
              <a:t>психология чада такова, что восприятие требует серьезных разговоров на данную тему в этом возрасте.</a:t>
            </a:r>
            <a:endParaRPr lang="ru-RU" sz="3600" dirty="0"/>
          </a:p>
        </p:txBody>
      </p:sp>
      <p:sp>
        <p:nvSpPr>
          <p:cNvPr id="3" name="Прямоугольник 2">
            <a:extLst>
              <a:ext uri="{FF2B5EF4-FFF2-40B4-BE49-F238E27FC236}">
                <a16:creationId xmlns:a16="http://schemas.microsoft.com/office/drawing/2014/main" xmlns="" id="{99DB36A6-B90B-4AD1-9276-B3810FC5BAFE}"/>
              </a:ext>
            </a:extLst>
          </p:cNvPr>
          <p:cNvSpPr/>
          <p:nvPr/>
        </p:nvSpPr>
        <p:spPr>
          <a:xfrm>
            <a:off x="3339548" y="2059127"/>
            <a:ext cx="9289772" cy="1261884"/>
          </a:xfrm>
          <a:prstGeom prst="rect">
            <a:avLst/>
          </a:prstGeom>
        </p:spPr>
        <p:txBody>
          <a:bodyPr wrap="square">
            <a:spAutoFit/>
          </a:bodyPr>
          <a:lstStyle/>
          <a:p>
            <a:r>
              <a:rPr lang="ru-RU" sz="2400" dirty="0">
                <a:latin typeface="Arial" panose="020B0604020202020204" pitchFamily="34" charset="0"/>
              </a:rPr>
              <a:t>Не нужно уподобляться изложению в виде игры, которое предлагается в книгах. Ребёнок должен понимать всю серьезность и опасность некоторых бытовых предметов</a:t>
            </a:r>
            <a:r>
              <a:rPr lang="ru-RU" sz="2800" dirty="0">
                <a:latin typeface="Arial" panose="020B0604020202020204" pitchFamily="34" charset="0"/>
              </a:rPr>
              <a:t>.</a:t>
            </a:r>
            <a:endParaRPr lang="ru-RU" sz="2800" dirty="0"/>
          </a:p>
        </p:txBody>
      </p:sp>
      <p:sp>
        <p:nvSpPr>
          <p:cNvPr id="4" name="Прямоугольник 3">
            <a:extLst>
              <a:ext uri="{FF2B5EF4-FFF2-40B4-BE49-F238E27FC236}">
                <a16:creationId xmlns:a16="http://schemas.microsoft.com/office/drawing/2014/main" xmlns="" id="{606E657A-D1F6-4BB5-A45E-FBD33F644AE7}"/>
              </a:ext>
            </a:extLst>
          </p:cNvPr>
          <p:cNvSpPr/>
          <p:nvPr/>
        </p:nvSpPr>
        <p:spPr>
          <a:xfrm>
            <a:off x="583096" y="3321011"/>
            <a:ext cx="8560905" cy="1384995"/>
          </a:xfrm>
          <a:prstGeom prst="rect">
            <a:avLst/>
          </a:prstGeom>
        </p:spPr>
        <p:txBody>
          <a:bodyPr wrap="square">
            <a:spAutoFit/>
          </a:bodyPr>
          <a:lstStyle/>
          <a:p>
            <a:r>
              <a:rPr lang="ru-RU" i="1" dirty="0">
                <a:solidFill>
                  <a:srgbClr val="777777"/>
                </a:solidFill>
                <a:latin typeface="Arial" panose="020B0604020202020204" pitchFamily="34" charset="0"/>
              </a:rPr>
              <a:t> </a:t>
            </a:r>
            <a:r>
              <a:rPr lang="ru-RU" sz="2800" i="1" dirty="0">
                <a:latin typeface="Arial" panose="020B0604020202020204" pitchFamily="34" charset="0"/>
              </a:rPr>
              <a:t>Ребенок нуждается в одобрении своих действий, оценке своего внешнего вида, в признании в социуме.</a:t>
            </a:r>
            <a:endParaRPr lang="ru-RU" sz="2800" dirty="0"/>
          </a:p>
        </p:txBody>
      </p:sp>
      <p:sp>
        <p:nvSpPr>
          <p:cNvPr id="5" name="Прямоугольник 4">
            <a:extLst>
              <a:ext uri="{FF2B5EF4-FFF2-40B4-BE49-F238E27FC236}">
                <a16:creationId xmlns:a16="http://schemas.microsoft.com/office/drawing/2014/main" xmlns="" id="{49617283-1F0C-4B3C-AA04-186441DDDDBE}"/>
              </a:ext>
            </a:extLst>
          </p:cNvPr>
          <p:cNvSpPr/>
          <p:nvPr/>
        </p:nvSpPr>
        <p:spPr>
          <a:xfrm>
            <a:off x="1099930" y="5075337"/>
            <a:ext cx="10641495" cy="1015663"/>
          </a:xfrm>
          <a:prstGeom prst="rect">
            <a:avLst/>
          </a:prstGeom>
        </p:spPr>
        <p:txBody>
          <a:bodyPr wrap="square">
            <a:spAutoFit/>
          </a:bodyPr>
          <a:lstStyle/>
          <a:p>
            <a:r>
              <a:rPr lang="ru-RU" sz="2000" i="1" dirty="0">
                <a:solidFill>
                  <a:srgbClr val="FFFF00"/>
                </a:solidFill>
                <a:latin typeface="Arial" panose="020B0604020202020204" pitchFamily="34" charset="0"/>
              </a:rPr>
              <a:t>На данном этапе жизни мальчиков и девочек главной задачей родителей является верное направление отпрыска во взрослую жизнь социума, чтобы тот смог уметь адаптироваться.</a:t>
            </a:r>
            <a:endParaRPr lang="ru-RU" sz="2000" i="1" dirty="0">
              <a:solidFill>
                <a:srgbClr val="FFFF00"/>
              </a:solidFill>
            </a:endParaRPr>
          </a:p>
        </p:txBody>
      </p:sp>
    </p:spTree>
    <p:extLst>
      <p:ext uri="{BB962C8B-B14F-4D97-AF65-F5344CB8AC3E}">
        <p14:creationId xmlns:p14="http://schemas.microsoft.com/office/powerpoint/2010/main" val="178264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4819947-EB71-4576-807C-0B08A0A5A4BF}"/>
              </a:ext>
            </a:extLst>
          </p:cNvPr>
          <p:cNvSpPr/>
          <p:nvPr/>
        </p:nvSpPr>
        <p:spPr>
          <a:xfrm>
            <a:off x="649357" y="662609"/>
            <a:ext cx="11052313" cy="1938992"/>
          </a:xfrm>
          <a:prstGeom prst="rect">
            <a:avLst/>
          </a:prstGeom>
        </p:spPr>
        <p:txBody>
          <a:bodyPr wrap="square">
            <a:spAutoFit/>
          </a:bodyPr>
          <a:lstStyle/>
          <a:p>
            <a:pPr algn="ctr"/>
            <a:r>
              <a:rPr lang="ru-RU" sz="6000" dirty="0">
                <a:latin typeface="Arial" panose="020B0604020202020204" pitchFamily="34" charset="0"/>
              </a:rPr>
              <a:t>Желаю успехов в воспитании ваших детей!!.</a:t>
            </a:r>
            <a:endParaRPr lang="ru-RU" sz="6000" dirty="0"/>
          </a:p>
        </p:txBody>
      </p:sp>
      <p:pic>
        <p:nvPicPr>
          <p:cNvPr id="4098" name="Picture 2" descr="http://poteshka.kapitalina.ru/wp-content/uploads/2016/05/41.jpg">
            <a:extLst>
              <a:ext uri="{FF2B5EF4-FFF2-40B4-BE49-F238E27FC236}">
                <a16:creationId xmlns:a16="http://schemas.microsoft.com/office/drawing/2014/main" xmlns="" id="{1E3B0D7D-88CA-4F35-BC51-AEDB7DD60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31" y="2601601"/>
            <a:ext cx="4690963" cy="416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oodphotoblog.ru/img-q5y5x5n4g4041456w4t4q2u5i5r574k4o4q594o4s4441474x5m4/wp-content/uploads/2014/12/%D0%BC%D0%B0%D1%82%D0%B5%D0%BC%D0%B0%D1%82%D0%B8%D0%BA%D0%B0.jpg">
            <a:extLst>
              <a:ext uri="{FF2B5EF4-FFF2-40B4-BE49-F238E27FC236}">
                <a16:creationId xmlns:a16="http://schemas.microsoft.com/office/drawing/2014/main" xmlns="" id="{83EC525F-332A-49AB-B490-B7B01B24D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752" y="1641120"/>
            <a:ext cx="6095593" cy="341352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4C18D62B-6241-4CE7-8505-AB50C5432EC7}"/>
              </a:ext>
            </a:extLst>
          </p:cNvPr>
          <p:cNvSpPr>
            <a:spLocks noGrp="1"/>
          </p:cNvSpPr>
          <p:nvPr>
            <p:ph type="title"/>
          </p:nvPr>
        </p:nvSpPr>
        <p:spPr>
          <a:xfrm>
            <a:off x="825909" y="808055"/>
            <a:ext cx="3979205" cy="1453363"/>
          </a:xfrm>
        </p:spPr>
        <p:txBody>
          <a:bodyPr>
            <a:normAutofit/>
          </a:bodyPr>
          <a:lstStyle/>
          <a:p>
            <a:pPr>
              <a:lnSpc>
                <a:spcPct val="90000"/>
              </a:lnSpc>
            </a:pPr>
            <a:r>
              <a:rPr lang="ru-RU" sz="2300" dirty="0"/>
              <a:t>9 — 10 лет — начало </a:t>
            </a:r>
            <a:r>
              <a:rPr lang="ru-RU" sz="2300" dirty="0" err="1"/>
              <a:t>препубертатного</a:t>
            </a:r>
            <a:r>
              <a:rPr lang="ru-RU" sz="2300" dirty="0"/>
              <a:t> периода</a:t>
            </a:r>
            <a:br>
              <a:rPr lang="ru-RU" sz="2300" dirty="0"/>
            </a:br>
            <a:endParaRPr lang="ru-RU" sz="2300" dirty="0"/>
          </a:p>
        </p:txBody>
      </p:sp>
      <p:sp>
        <p:nvSpPr>
          <p:cNvPr id="3" name="Объект 2">
            <a:extLst>
              <a:ext uri="{FF2B5EF4-FFF2-40B4-BE49-F238E27FC236}">
                <a16:creationId xmlns:a16="http://schemas.microsoft.com/office/drawing/2014/main" xmlns="" id="{C7D24D1D-4AE5-482E-A0A2-15EDDD6643BB}"/>
              </a:ext>
            </a:extLst>
          </p:cNvPr>
          <p:cNvSpPr>
            <a:spLocks noGrp="1"/>
          </p:cNvSpPr>
          <p:nvPr>
            <p:ph idx="1"/>
          </p:nvPr>
        </p:nvSpPr>
        <p:spPr>
          <a:xfrm>
            <a:off x="802178" y="2261420"/>
            <a:ext cx="4002936" cy="3637935"/>
          </a:xfrm>
        </p:spPr>
        <p:txBody>
          <a:bodyPr>
            <a:normAutofit/>
          </a:bodyPr>
          <a:lstStyle/>
          <a:p>
            <a:r>
              <a:rPr lang="ru-RU" dirty="0" err="1"/>
              <a:t>Препубертат</a:t>
            </a:r>
            <a:r>
              <a:rPr lang="ru-RU" dirty="0"/>
              <a:t>, в основном, проходит для обоих родителей спокойно в равных долях. Чадо все так же сговорчиво, уступчиво. Однако, в этот самый момент запускается механизм отдаления ребенка от семьи. Все более авторитетными становятся сверстники, ребенок примыкает к определенной группе детей (будь то лидеры, аутсайдеры, неформалы, спортсмены и так далее).</a:t>
            </a:r>
          </a:p>
        </p:txBody>
      </p:sp>
    </p:spTree>
    <p:extLst>
      <p:ext uri="{BB962C8B-B14F-4D97-AF65-F5344CB8AC3E}">
        <p14:creationId xmlns:p14="http://schemas.microsoft.com/office/powerpoint/2010/main" val="8856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korkinodetsad.ru/i/img/09f87b90ba53.jpg">
            <a:extLst>
              <a:ext uri="{FF2B5EF4-FFF2-40B4-BE49-F238E27FC236}">
                <a16:creationId xmlns:a16="http://schemas.microsoft.com/office/drawing/2014/main" xmlns="" id="{93D073F5-0751-4E23-A971-8972FCDDA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822672"/>
            <a:ext cx="3997362" cy="520828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FFF08801-122E-4E5E-8177-BD56560959E9}"/>
              </a:ext>
            </a:extLst>
          </p:cNvPr>
          <p:cNvSpPr>
            <a:spLocks noGrp="1"/>
          </p:cNvSpPr>
          <p:nvPr>
            <p:ph type="title"/>
          </p:nvPr>
        </p:nvSpPr>
        <p:spPr>
          <a:xfrm>
            <a:off x="4955458" y="639097"/>
            <a:ext cx="6593075" cy="1612490"/>
          </a:xfrm>
        </p:spPr>
        <p:txBody>
          <a:bodyPr>
            <a:normAutofit/>
          </a:bodyPr>
          <a:lstStyle/>
          <a:p>
            <a:r>
              <a:rPr lang="ru-RU" dirty="0"/>
              <a:t>Развитие детей 9 — 10 лет</a:t>
            </a:r>
            <a:br>
              <a:rPr lang="ru-RU" dirty="0"/>
            </a:br>
            <a:endParaRPr lang="ru-RU" dirty="0"/>
          </a:p>
        </p:txBody>
      </p:sp>
      <p:sp>
        <p:nvSpPr>
          <p:cNvPr id="3" name="Объект 2">
            <a:extLst>
              <a:ext uri="{FF2B5EF4-FFF2-40B4-BE49-F238E27FC236}">
                <a16:creationId xmlns:a16="http://schemas.microsoft.com/office/drawing/2014/main" xmlns="" id="{3094A00B-84D3-45BA-8B41-7B9586FDC654}"/>
              </a:ext>
            </a:extLst>
          </p:cNvPr>
          <p:cNvSpPr>
            <a:spLocks noGrp="1"/>
          </p:cNvSpPr>
          <p:nvPr>
            <p:ph idx="1"/>
          </p:nvPr>
        </p:nvSpPr>
        <p:spPr>
          <a:xfrm>
            <a:off x="4955458" y="2251587"/>
            <a:ext cx="6593075" cy="3972232"/>
          </a:xfrm>
        </p:spPr>
        <p:txBody>
          <a:bodyPr>
            <a:normAutofit/>
          </a:bodyPr>
          <a:lstStyle/>
          <a:p>
            <a:pPr fontAlgn="base"/>
            <a:r>
              <a:rPr lang="ru-RU" dirty="0"/>
              <a:t>Как правило, дети такого возраста довольно эрудированны, любознательны, владеют чувством юмора, любят времяпровождение в больших компаниях ровесников, легко завязывают знакомства и находят общий язык с окружающими, отлично владеют мелкой моторикой (ребёнок хорошо пишет и рисует), ответственны в домашних делах (охотно выполняют бытовые задания, склонны к самостоятельному поддержанию чистоты и порядка). В таком возрасте, дети являются действительно образцовыми. Что мальчик, что девочка одинаково прилежны.</a:t>
            </a:r>
          </a:p>
          <a:p>
            <a:r>
              <a:rPr lang="ru-RU" dirty="0"/>
              <a:t/>
            </a:r>
            <a:br>
              <a:rPr lang="ru-RU" dirty="0"/>
            </a:br>
            <a:endParaRPr lang="ru-RU" dirty="0"/>
          </a:p>
        </p:txBody>
      </p:sp>
    </p:spTree>
    <p:extLst>
      <p:ext uri="{BB962C8B-B14F-4D97-AF65-F5344CB8AC3E}">
        <p14:creationId xmlns:p14="http://schemas.microsoft.com/office/powerpoint/2010/main" val="305726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7B0C142C-D9B1-4E06-BEF3-8EDC28ED44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AC429CE2-5BEF-47D1-A08A-3BF63EA69C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C2930CB-1D67-4249-821B-69788484D5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7" name="Picture 26" descr="Изображение выглядит как часы&#10;&#10;Описание создано с очень высокой степенью достоверности">
            <a:extLst>
              <a:ext uri="{FF2B5EF4-FFF2-40B4-BE49-F238E27FC236}">
                <a16:creationId xmlns:a16="http://schemas.microsoft.com/office/drawing/2014/main" xmlns="" id="{72BEA8AD-13E9-4572-813B-21EBE63DBBF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66684"/>
          <a:stretch/>
        </p:blipFill>
        <p:spPr>
          <a:xfrm>
            <a:off x="0" y="0"/>
            <a:ext cx="12188825" cy="2284214"/>
          </a:xfrm>
          <a:prstGeom prst="rect">
            <a:avLst/>
          </a:prstGeom>
        </p:spPr>
      </p:pic>
      <p:sp>
        <p:nvSpPr>
          <p:cNvPr id="2" name="Заголовок 1">
            <a:extLst>
              <a:ext uri="{FF2B5EF4-FFF2-40B4-BE49-F238E27FC236}">
                <a16:creationId xmlns:a16="http://schemas.microsoft.com/office/drawing/2014/main" xmlns="" id="{E37E4AE4-907E-4CB5-A133-D12A6B260273}"/>
              </a:ext>
            </a:extLst>
          </p:cNvPr>
          <p:cNvSpPr>
            <a:spLocks noGrp="1"/>
          </p:cNvSpPr>
          <p:nvPr>
            <p:ph type="title"/>
          </p:nvPr>
        </p:nvSpPr>
        <p:spPr>
          <a:xfrm>
            <a:off x="1028700" y="653142"/>
            <a:ext cx="10131425" cy="1219200"/>
          </a:xfrm>
        </p:spPr>
        <p:txBody>
          <a:bodyPr>
            <a:normAutofit/>
          </a:bodyPr>
          <a:lstStyle/>
          <a:p>
            <a:pPr algn="ctr">
              <a:lnSpc>
                <a:spcPct val="90000"/>
              </a:lnSpc>
            </a:pPr>
            <a:r>
              <a:rPr lang="ru-RU" sz="3700">
                <a:solidFill>
                  <a:srgbClr val="FFFFFF"/>
                </a:solidFill>
              </a:rPr>
              <a:t>Особенности воспитательного процесса</a:t>
            </a:r>
            <a:br>
              <a:rPr lang="ru-RU" sz="3700">
                <a:solidFill>
                  <a:srgbClr val="FFFFFF"/>
                </a:solidFill>
              </a:rPr>
            </a:br>
            <a:endParaRPr lang="ru-RU" sz="3700">
              <a:solidFill>
                <a:srgbClr val="FFFFFF"/>
              </a:solidFill>
            </a:endParaRPr>
          </a:p>
        </p:txBody>
      </p:sp>
      <p:graphicFrame>
        <p:nvGraphicFramePr>
          <p:cNvPr id="5" name="Объект 2"/>
          <p:cNvGraphicFramePr>
            <a:graphicFrameLocks noGrp="1"/>
          </p:cNvGraphicFramePr>
          <p:nvPr>
            <p:ph idx="1"/>
            <p:extLst>
              <p:ext uri="{D42A27DB-BD31-4B8C-83A1-F6EECF244321}">
                <p14:modId xmlns:p14="http://schemas.microsoft.com/office/powerpoint/2010/main" val="370234504"/>
              </p:ext>
            </p:extLst>
          </p:nvPr>
        </p:nvGraphicFramePr>
        <p:xfrm>
          <a:off x="1028700" y="1561513"/>
          <a:ext cx="10352063" cy="4515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585141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963D21E-AF46-4A76-B1A3-3624BBDF2A11}"/>
              </a:ext>
            </a:extLst>
          </p:cNvPr>
          <p:cNvSpPr>
            <a:spLocks noGrp="1"/>
          </p:cNvSpPr>
          <p:nvPr>
            <p:ph idx="4294967295"/>
          </p:nvPr>
        </p:nvSpPr>
        <p:spPr>
          <a:xfrm>
            <a:off x="4487594" y="731520"/>
            <a:ext cx="7064668" cy="5341034"/>
          </a:xfrm>
        </p:spPr>
        <p:txBody>
          <a:bodyPr>
            <a:noAutofit/>
          </a:bodyPr>
          <a:lstStyle/>
          <a:p>
            <a:r>
              <a:rPr lang="ru-RU" sz="2000" dirty="0"/>
              <a:t>Дети такого возраста стараются всячески слиться со своими сверстниками: по внешним параметрам, сфере интересов, манере поведения. Если папа и/или мама пытаются ограничить свободу выбора 9 — 10 летнего чада, то ребёнок такие попытки будет воспринимать в штыки.</a:t>
            </a:r>
          </a:p>
          <a:p>
            <a:r>
              <a:rPr lang="ru-RU" sz="2000" dirty="0"/>
              <a:t>Поэтому так важно дать ту свободу, тот глоток независимости и самостоятельности, который позволит ребенку почувствовать себя почти взрослым, он должен дать крылья ему. Элементарно, возложив на ребенка некоторые обязанности по дому (самостоятельная уборка своей комнаты, мытье посуды или своевременный полив цветов), родители получат отдачу. </a:t>
            </a:r>
          </a:p>
          <a:p>
            <a:r>
              <a:rPr lang="ru-RU" sz="2000" i="1" dirty="0">
                <a:solidFill>
                  <a:schemeClr val="accent5">
                    <a:lumMod val="40000"/>
                    <a:lumOff val="60000"/>
                  </a:schemeClr>
                </a:solidFill>
              </a:rPr>
              <a:t>Есть один немаловажный нюанс: нельзя ставить временные рамки и постоянно напоминать или, что еще хуже, упрекать дитя в несвоевременном или ненадлежащем выполнении своих обязанностей.</a:t>
            </a:r>
          </a:p>
          <a:p>
            <a:endParaRPr lang="ru-RU" sz="2000" dirty="0"/>
          </a:p>
        </p:txBody>
      </p:sp>
      <p:pic>
        <p:nvPicPr>
          <p:cNvPr id="5" name="Рисунок 4">
            <a:extLst>
              <a:ext uri="{FF2B5EF4-FFF2-40B4-BE49-F238E27FC236}">
                <a16:creationId xmlns:a16="http://schemas.microsoft.com/office/drawing/2014/main" xmlns="" id="{97F6F63C-135F-4653-B61E-9961FBDFC0E9}"/>
              </a:ext>
            </a:extLst>
          </p:cNvPr>
          <p:cNvPicPr>
            <a:picLocks noChangeAspect="1"/>
          </p:cNvPicPr>
          <p:nvPr/>
        </p:nvPicPr>
        <p:blipFill>
          <a:blip r:embed="rId2"/>
          <a:stretch>
            <a:fillRect/>
          </a:stretch>
        </p:blipFill>
        <p:spPr>
          <a:xfrm>
            <a:off x="397565" y="1810869"/>
            <a:ext cx="4090029" cy="2747879"/>
          </a:xfrm>
          <a:prstGeom prst="rect">
            <a:avLst/>
          </a:prstGeom>
        </p:spPr>
      </p:pic>
    </p:spTree>
    <p:extLst>
      <p:ext uri="{BB962C8B-B14F-4D97-AF65-F5344CB8AC3E}">
        <p14:creationId xmlns:p14="http://schemas.microsoft.com/office/powerpoint/2010/main" val="158422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FEBFD9F-1E54-451D-A099-022EFB089C37}"/>
              </a:ext>
            </a:extLst>
          </p:cNvPr>
          <p:cNvSpPr/>
          <p:nvPr/>
        </p:nvSpPr>
        <p:spPr>
          <a:xfrm>
            <a:off x="463826" y="413557"/>
            <a:ext cx="6096000" cy="5693866"/>
          </a:xfrm>
          <a:prstGeom prst="rect">
            <a:avLst/>
          </a:prstGeom>
        </p:spPr>
        <p:txBody>
          <a:bodyPr>
            <a:spAutoFit/>
          </a:bodyPr>
          <a:lstStyle/>
          <a:p>
            <a:r>
              <a:rPr lang="ru-RU" sz="2800" dirty="0"/>
              <a:t>В данный отрезок возраста дети большое внимание уделяют своей успеваемости в школе. Они переживают за свою учебу, возрастает конкуренция между учащимися. Младшие классы уже позади, нагрузка увеличивается. Родителям следует уделить особое внимание такому моменту.</a:t>
            </a:r>
          </a:p>
          <a:p>
            <a:endParaRPr lang="ru-RU" sz="2800" dirty="0"/>
          </a:p>
          <a:p>
            <a:r>
              <a:rPr lang="ru-RU" sz="2800" dirty="0">
                <a:solidFill>
                  <a:srgbClr val="FFFF00"/>
                </a:solidFill>
              </a:rPr>
              <a:t>Необходимо чаще общаться с учителями, помогать ребенку с уроками. </a:t>
            </a:r>
          </a:p>
        </p:txBody>
      </p:sp>
      <p:pic>
        <p:nvPicPr>
          <p:cNvPr id="3" name="Рисунок 2">
            <a:extLst>
              <a:ext uri="{FF2B5EF4-FFF2-40B4-BE49-F238E27FC236}">
                <a16:creationId xmlns:a16="http://schemas.microsoft.com/office/drawing/2014/main" xmlns="" id="{C9F64764-B087-43B8-BEC8-FCD1422D8934}"/>
              </a:ext>
            </a:extLst>
          </p:cNvPr>
          <p:cNvPicPr>
            <a:picLocks noChangeAspect="1"/>
          </p:cNvPicPr>
          <p:nvPr/>
        </p:nvPicPr>
        <p:blipFill>
          <a:blip r:embed="rId2"/>
          <a:stretch>
            <a:fillRect/>
          </a:stretch>
        </p:blipFill>
        <p:spPr>
          <a:xfrm>
            <a:off x="6559826" y="2119313"/>
            <a:ext cx="5541480" cy="2770740"/>
          </a:xfrm>
          <a:prstGeom prst="rect">
            <a:avLst/>
          </a:prstGeom>
        </p:spPr>
      </p:pic>
    </p:spTree>
    <p:extLst>
      <p:ext uri="{BB962C8B-B14F-4D97-AF65-F5344CB8AC3E}">
        <p14:creationId xmlns:p14="http://schemas.microsoft.com/office/powerpoint/2010/main" val="302160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6E12345-15D8-4B60-ACB7-C8887D1A51DD}"/>
              </a:ext>
            </a:extLst>
          </p:cNvPr>
          <p:cNvSpPr/>
          <p:nvPr/>
        </p:nvSpPr>
        <p:spPr>
          <a:xfrm>
            <a:off x="1033669" y="391733"/>
            <a:ext cx="11264348" cy="2246769"/>
          </a:xfrm>
          <a:prstGeom prst="rect">
            <a:avLst/>
          </a:prstGeom>
        </p:spPr>
        <p:txBody>
          <a:bodyPr wrap="square">
            <a:spAutoFit/>
          </a:bodyPr>
          <a:lstStyle/>
          <a:p>
            <a:r>
              <a:rPr lang="ru-RU" dirty="0">
                <a:solidFill>
                  <a:srgbClr val="666666"/>
                </a:solidFill>
                <a:latin typeface="Arial" panose="020B0604020202020204" pitchFamily="34" charset="0"/>
              </a:rPr>
              <a:t> </a:t>
            </a:r>
            <a:r>
              <a:rPr lang="ru-RU" sz="2800" dirty="0">
                <a:latin typeface="Arial" panose="020B0604020202020204" pitchFamily="34" charset="0"/>
              </a:rPr>
              <a:t>Необходимо поддерживать с ним доверительные отношения. Лучший выход из ситуации — это дать активный всплеск юнцу через игры, в которых будет задействовано как можно большее количество человек (поиск сокровища в саду, к примеру). Мальчиков лучше всего приобщить к какому-то виду спорта.</a:t>
            </a:r>
            <a:endParaRPr lang="ru-RU" sz="2800" dirty="0"/>
          </a:p>
        </p:txBody>
      </p:sp>
      <p:pic>
        <p:nvPicPr>
          <p:cNvPr id="3" name="Рисунок 2">
            <a:extLst>
              <a:ext uri="{FF2B5EF4-FFF2-40B4-BE49-F238E27FC236}">
                <a16:creationId xmlns:a16="http://schemas.microsoft.com/office/drawing/2014/main" xmlns="" id="{F05FA718-5754-4778-B24B-104AD86EB894}"/>
              </a:ext>
            </a:extLst>
          </p:cNvPr>
          <p:cNvPicPr>
            <a:picLocks noChangeAspect="1"/>
          </p:cNvPicPr>
          <p:nvPr/>
        </p:nvPicPr>
        <p:blipFill>
          <a:blip r:embed="rId2"/>
          <a:stretch>
            <a:fillRect/>
          </a:stretch>
        </p:blipFill>
        <p:spPr>
          <a:xfrm>
            <a:off x="327786" y="2782957"/>
            <a:ext cx="11652179" cy="3949147"/>
          </a:xfrm>
          <a:prstGeom prst="rect">
            <a:avLst/>
          </a:prstGeom>
        </p:spPr>
      </p:pic>
    </p:spTree>
    <p:extLst>
      <p:ext uri="{BB962C8B-B14F-4D97-AF65-F5344CB8AC3E}">
        <p14:creationId xmlns:p14="http://schemas.microsoft.com/office/powerpoint/2010/main" val="75335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10D67E3B-E633-44A1-B35D-F1F8093092E0}"/>
              </a:ext>
            </a:extLst>
          </p:cNvPr>
          <p:cNvSpPr/>
          <p:nvPr/>
        </p:nvSpPr>
        <p:spPr>
          <a:xfrm>
            <a:off x="4021200" y="461377"/>
            <a:ext cx="6171561" cy="707886"/>
          </a:xfrm>
          <a:prstGeom prst="rect">
            <a:avLst/>
          </a:prstGeom>
        </p:spPr>
        <p:txBody>
          <a:bodyPr wrap="none">
            <a:spAutoFit/>
          </a:bodyPr>
          <a:lstStyle/>
          <a:p>
            <a:pPr algn="ctr" fontAlgn="base"/>
            <a:r>
              <a:rPr lang="ru-RU" sz="4000" dirty="0">
                <a:latin typeface="Arial" panose="020B0604020202020204" pitchFamily="34" charset="0"/>
              </a:rPr>
              <a:t>Сексуальное воспитание</a:t>
            </a:r>
            <a:endParaRPr lang="ru-RU" sz="4000" b="0" i="0" dirty="0">
              <a:effectLst/>
              <a:latin typeface="Arial" panose="020B0604020202020204" pitchFamily="34" charset="0"/>
            </a:endParaRPr>
          </a:p>
        </p:txBody>
      </p:sp>
      <p:sp>
        <p:nvSpPr>
          <p:cNvPr id="3" name="Прямоугольник 2">
            <a:extLst>
              <a:ext uri="{FF2B5EF4-FFF2-40B4-BE49-F238E27FC236}">
                <a16:creationId xmlns:a16="http://schemas.microsoft.com/office/drawing/2014/main" xmlns="" id="{37271657-A257-4DEB-A7F8-380EF0B71275}"/>
              </a:ext>
            </a:extLst>
          </p:cNvPr>
          <p:cNvSpPr/>
          <p:nvPr/>
        </p:nvSpPr>
        <p:spPr>
          <a:xfrm>
            <a:off x="304800" y="1443841"/>
            <a:ext cx="11781182" cy="4832092"/>
          </a:xfrm>
          <a:prstGeom prst="rect">
            <a:avLst/>
          </a:prstGeom>
        </p:spPr>
        <p:txBody>
          <a:bodyPr wrap="square">
            <a:spAutoFit/>
          </a:bodyPr>
          <a:lstStyle/>
          <a:p>
            <a:r>
              <a:rPr lang="ru-RU" sz="2800" dirty="0">
                <a:solidFill>
                  <a:schemeClr val="tx1">
                    <a:lumMod val="95000"/>
                  </a:schemeClr>
                </a:solidFill>
                <a:latin typeface="Arial" panose="020B0604020202020204" pitchFamily="34" charset="0"/>
              </a:rPr>
              <a:t>И пусть родители не думают, что 9 — 10 лет — это еще рано для объяснения чаду нюансов половой жизни. В современное, прогрессивное время технологий и сети Интернет дети получают большинство информации именно оттуда. Родители не могут отследить качество такой информации. В просторах всемирной паутины много «шлака», искажающего реальность и способного вырастить из здорового ребенка деградирующую особь, у которой практически вовсе воспитание отсутствует. Поэтому лучше нормальным языком поведать своему сыну и/или дочери о том, что такое секс. В таком возрасте ребёнок адекватно воспримет всю информацию (если ее грамотно подать).</a:t>
            </a:r>
            <a:endParaRPr lang="ru-RU" sz="2800" dirty="0">
              <a:solidFill>
                <a:schemeClr val="tx1">
                  <a:lumMod val="95000"/>
                </a:schemeClr>
              </a:solidFill>
            </a:endParaRPr>
          </a:p>
        </p:txBody>
      </p:sp>
    </p:spTree>
    <p:extLst>
      <p:ext uri="{BB962C8B-B14F-4D97-AF65-F5344CB8AC3E}">
        <p14:creationId xmlns:p14="http://schemas.microsoft.com/office/powerpoint/2010/main" val="395345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94702EBA-51FB-4986-9B54-0FB0479B434A}"/>
              </a:ext>
            </a:extLst>
          </p:cNvPr>
          <p:cNvSpPr/>
          <p:nvPr/>
        </p:nvSpPr>
        <p:spPr>
          <a:xfrm>
            <a:off x="384313" y="309627"/>
            <a:ext cx="11304104" cy="954107"/>
          </a:xfrm>
          <a:prstGeom prst="rect">
            <a:avLst/>
          </a:prstGeom>
        </p:spPr>
        <p:txBody>
          <a:bodyPr wrap="square">
            <a:spAutoFit/>
          </a:bodyPr>
          <a:lstStyle/>
          <a:p>
            <a:pPr algn="ctr"/>
            <a:r>
              <a:rPr lang="ru-RU" sz="2800" b="1" dirty="0">
                <a:latin typeface="Arial" panose="020B0604020202020204" pitchFamily="34" charset="0"/>
              </a:rPr>
              <a:t>*Для родителей важно вести разговор в серьезном тоне, не преподнося эту тему в смешном свете.</a:t>
            </a:r>
            <a:endParaRPr lang="ru-RU" sz="2800" dirty="0"/>
          </a:p>
        </p:txBody>
      </p:sp>
      <p:sp>
        <p:nvSpPr>
          <p:cNvPr id="3" name="Прямоугольник 2">
            <a:extLst>
              <a:ext uri="{FF2B5EF4-FFF2-40B4-BE49-F238E27FC236}">
                <a16:creationId xmlns:a16="http://schemas.microsoft.com/office/drawing/2014/main" xmlns="" id="{D9BF964B-4763-4CCF-BEE8-E791BFFC31E5}"/>
              </a:ext>
            </a:extLst>
          </p:cNvPr>
          <p:cNvSpPr/>
          <p:nvPr/>
        </p:nvSpPr>
        <p:spPr>
          <a:xfrm>
            <a:off x="848139" y="1417983"/>
            <a:ext cx="10840278" cy="1938992"/>
          </a:xfrm>
          <a:prstGeom prst="rect">
            <a:avLst/>
          </a:prstGeom>
        </p:spPr>
        <p:txBody>
          <a:bodyPr wrap="square">
            <a:spAutoFit/>
          </a:bodyPr>
          <a:lstStyle/>
          <a:p>
            <a:r>
              <a:rPr lang="ru-RU" dirty="0">
                <a:latin typeface="Arial" panose="020B0604020202020204" pitchFamily="34" charset="0"/>
              </a:rPr>
              <a:t>*</a:t>
            </a:r>
            <a:r>
              <a:rPr lang="ru-RU" sz="2000" dirty="0">
                <a:latin typeface="Arial" panose="020B0604020202020204" pitchFamily="34" charset="0"/>
              </a:rPr>
              <a:t>Мальчик и/или дочь должны четко понимать, что это такое и какие последствия могут наступить при преждевременном начале половой жизни. Сексуальное воспитание на сегодняшний день – это неотъемлемая часть самой программы воспитания в целом. Девочкам необходимо разъяснить, что такое менструации, как себя вести при первом дне. Для мальчиков нужна информация о поллюциях.</a:t>
            </a:r>
          </a:p>
          <a:p>
            <a:r>
              <a:rPr lang="ru-RU" sz="2000" dirty="0">
                <a:latin typeface="Arial" panose="020B0604020202020204" pitchFamily="34" charset="0"/>
              </a:rPr>
              <a:t>*</a:t>
            </a:r>
            <a:endParaRPr lang="ru-RU" sz="2000" dirty="0"/>
          </a:p>
        </p:txBody>
      </p:sp>
    </p:spTree>
    <p:extLst>
      <p:ext uri="{BB962C8B-B14F-4D97-AF65-F5344CB8AC3E}">
        <p14:creationId xmlns:p14="http://schemas.microsoft.com/office/powerpoint/2010/main" val="719894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TM03457452[[fn=Небесная]]</Template>
  <TotalTime>40</TotalTime>
  <Words>839</Words>
  <Application>Microsoft Office PowerPoint</Application>
  <PresentationFormat>Произвольный</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Небесная</vt:lpstr>
      <vt:lpstr>Советы для родителей к родительскому собранию составила Горохова Е.В. Учитель начальных классов ГБОУ СОШ №501 г. Санкт-петербург</vt:lpstr>
      <vt:lpstr>9 — 10 лет — начало препубертатного периода </vt:lpstr>
      <vt:lpstr>Развитие детей 9 — 10 лет </vt:lpstr>
      <vt:lpstr>Особенности воспитательного процесса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Советы для родителей</dc:title>
  <dc:creator>809632</dc:creator>
  <cp:lastModifiedBy>Пользователь1</cp:lastModifiedBy>
  <cp:revision>6</cp:revision>
  <dcterms:created xsi:type="dcterms:W3CDTF">2017-10-03T17:04:35Z</dcterms:created>
  <dcterms:modified xsi:type="dcterms:W3CDTF">2025-01-09T18:53:33Z</dcterms:modified>
</cp:coreProperties>
</file>