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80" r:id="rId4"/>
    <p:sldId id="257" r:id="rId5"/>
    <p:sldId id="269" r:id="rId6"/>
    <p:sldId id="275" r:id="rId7"/>
    <p:sldId id="277" r:id="rId8"/>
    <p:sldId id="270" r:id="rId9"/>
    <p:sldId id="278" r:id="rId10"/>
    <p:sldId id="261" r:id="rId11"/>
    <p:sldId id="262" r:id="rId12"/>
    <p:sldId id="264" r:id="rId13"/>
    <p:sldId id="267" r:id="rId14"/>
    <p:sldId id="263" r:id="rId15"/>
    <p:sldId id="266" r:id="rId16"/>
    <p:sldId id="265" r:id="rId17"/>
    <p:sldId id="271" r:id="rId18"/>
    <p:sldId id="272" r:id="rId19"/>
    <p:sldId id="273" r:id="rId20"/>
    <p:sldId id="276" r:id="rId21"/>
    <p:sldId id="274" r:id="rId22"/>
    <p:sldId id="260" r:id="rId23"/>
    <p:sldId id="256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CC6600"/>
    <a:srgbClr val="CC0000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4" autoAdjust="0"/>
    <p:restoredTop sz="94660"/>
  </p:normalViewPr>
  <p:slideViewPr>
    <p:cSldViewPr>
      <p:cViewPr varScale="1">
        <p:scale>
          <a:sx n="74" d="100"/>
          <a:sy n="74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357E9-EA49-473E-AC1D-CAB9C9F4BC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8EAE-9999-4504-994F-C2C9B6BCC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751D9-A63D-47ED-BF24-46AE08E56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838E-6DD7-4A65-BB4B-26BF6DC455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928EB-C1D4-4354-9424-17183DD5C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210C2-0926-40D0-B09B-30F476BD80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9ED43-E039-4683-8C59-139518AEF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27D23-21B8-48E4-8D3D-81710A1E4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3262A-6C4E-40AD-8220-B81915D34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41E2-24DF-46B6-B5D2-6E5B936F7D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63F18-A43D-47F4-A9CE-2D5EA5849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3C4022-B4E5-43F3-8046-5E40582B6C3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6147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6148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6149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6150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Индия</a:t>
            </a:r>
          </a:p>
        </p:txBody>
      </p:sp>
      <p:pic>
        <p:nvPicPr>
          <p:cNvPr id="6156" name="Picture 12" descr="asia_map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7162800" cy="4392613"/>
          </a:xfrm>
          <a:prstGeom prst="rect">
            <a:avLst/>
          </a:prstGeom>
          <a:noFill/>
        </p:spPr>
      </p:pic>
      <p:pic>
        <p:nvPicPr>
          <p:cNvPr id="6157" name="Picture 13" descr="dharma_whe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676400"/>
            <a:ext cx="2362200" cy="21510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62330" y="5288340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/>
              <a:t>Урок географии в  </a:t>
            </a:r>
            <a:r>
              <a:rPr lang="ru-RU" b="1" dirty="0" smtClean="0"/>
              <a:t>11-ом </a:t>
            </a:r>
            <a:r>
              <a:rPr lang="ru-RU" b="1" dirty="0"/>
              <a:t>классе.</a:t>
            </a:r>
          </a:p>
          <a:p>
            <a:pPr algn="r">
              <a:defRPr/>
            </a:pPr>
            <a:r>
              <a:rPr lang="ru-RU" b="1" dirty="0"/>
              <a:t>Автор: </a:t>
            </a:r>
            <a:r>
              <a:rPr lang="ru-RU" b="1" dirty="0" smtClean="0"/>
              <a:t>Смирнова Мария Михайловна, </a:t>
            </a:r>
            <a:endParaRPr lang="ru-RU" b="1" dirty="0"/>
          </a:p>
          <a:p>
            <a:pPr algn="r">
              <a:defRPr/>
            </a:pPr>
            <a:r>
              <a:rPr lang="ru-RU" b="1" dirty="0"/>
              <a:t>учитель географии </a:t>
            </a:r>
            <a:r>
              <a:rPr lang="ru-RU" b="1" dirty="0" smtClean="0"/>
              <a:t>МАОУ СШ </a:t>
            </a:r>
            <a:r>
              <a:rPr lang="ru-RU" b="1" dirty="0"/>
              <a:t>№ </a:t>
            </a:r>
            <a:r>
              <a:rPr lang="ru-RU" b="1" dirty="0" smtClean="0"/>
              <a:t>134 города Красноярска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8195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8196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8197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8198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Религии Индии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76200" y="381000"/>
          <a:ext cx="9067800" cy="605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Диаграмма" r:id="rId4" imgW="7200000" imgH="4803840" progId="MSGraph.Chart.8">
                  <p:embed followColorScheme="full"/>
                </p:oleObj>
              </mc:Choice>
              <mc:Fallback>
                <p:oleObj name="Диаграмма" r:id="rId4" imgW="7200000" imgH="4803840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1000"/>
                        <a:ext cx="9067800" cy="605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4" name="Picture 12" descr="small21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2447925" cy="183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5" name="Picture 13" descr="small33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77072"/>
            <a:ext cx="15081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8" name="Picture 16" descr="ja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581128"/>
            <a:ext cx="2592834" cy="1603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9512" y="602700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Индия - светское государство, и любая дискриминация по религиозному признаку преследуется законом.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9219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9220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9221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9222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Индуизм</a:t>
            </a:r>
          </a:p>
        </p:txBody>
      </p:sp>
      <p:pic>
        <p:nvPicPr>
          <p:cNvPr id="9225" name="Picture 9" descr="Dharma_whe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228600"/>
            <a:ext cx="2305050" cy="2571750"/>
          </a:xfrm>
          <a:prstGeom prst="rect">
            <a:avLst/>
          </a:prstGeom>
          <a:noFill/>
        </p:spPr>
      </p:pic>
      <p:pic>
        <p:nvPicPr>
          <p:cNvPr id="9227" name="Picture 11" descr="13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604867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588224" y="2420888"/>
            <a:ext cx="1520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Священные </a:t>
            </a:r>
          </a:p>
          <a:p>
            <a:r>
              <a:rPr lang="ru-RU" sz="2000" dirty="0">
                <a:solidFill>
                  <a:srgbClr val="800000"/>
                </a:solidFill>
              </a:rPr>
              <a:t>животные: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800000"/>
                </a:solidFill>
              </a:rPr>
              <a:t>Корова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800000"/>
                </a:solidFill>
              </a:rPr>
              <a:t>Обезьяна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800000"/>
                </a:solidFill>
              </a:rPr>
              <a:t>Змея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800000"/>
                </a:solidFill>
              </a:rPr>
              <a:t>Слон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800000" flipV="1">
            <a:off x="5543600" y="4406478"/>
            <a:ext cx="3600400" cy="245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1267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1268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1269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1270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Индуизм</a:t>
            </a:r>
          </a:p>
        </p:txBody>
      </p:sp>
      <p:pic>
        <p:nvPicPr>
          <p:cNvPr id="11272" name="Picture 8" descr="Dharma_whe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228600"/>
            <a:ext cx="2305050" cy="2571750"/>
          </a:xfrm>
          <a:prstGeom prst="rect">
            <a:avLst/>
          </a:prstGeom>
          <a:noFill/>
        </p:spPr>
      </p:pic>
      <p:pic>
        <p:nvPicPr>
          <p:cNvPr id="11277" name="Picture 13" descr="13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6400800" cy="430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8" name="Picture 14" descr="13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9225" y="2895600"/>
            <a:ext cx="264477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76238" y="6042025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00000"/>
                </a:solidFill>
              </a:rPr>
              <a:t>Священная река - Ганг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4339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4340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4341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4342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Ислам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48" name="Picture 12" descr="IndianKashmi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14349" name="Picture 13" descr="94_Indian-Muslim-women-w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2876550" cy="195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0243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0244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0245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0246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Сикхизм</a:t>
            </a:r>
          </a:p>
        </p:txBody>
      </p:sp>
      <p:pic>
        <p:nvPicPr>
          <p:cNvPr id="10249" name="Picture 9" descr="india_amrit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5105400" cy="336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«Золотой храм» сикхов в Амритсаре</a:t>
            </a:r>
          </a:p>
        </p:txBody>
      </p:sp>
      <p:pic>
        <p:nvPicPr>
          <p:cNvPr id="10251" name="Picture 11" descr="SikhSold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25146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75325" y="56038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Сикхский воин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3315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331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3317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3318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Сикхизм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13324" name="Picture 12" descr="panj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876675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267200" y="1981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Сепаратизм – стремление народа</a:t>
            </a:r>
          </a:p>
          <a:p>
            <a:r>
              <a:rPr lang="ru-RU">
                <a:solidFill>
                  <a:srgbClr val="800000"/>
                </a:solidFill>
              </a:rPr>
              <a:t> к отделению и созданию </a:t>
            </a:r>
          </a:p>
          <a:p>
            <a:r>
              <a:rPr lang="ru-RU">
                <a:solidFill>
                  <a:srgbClr val="800000"/>
                </a:solidFill>
              </a:rPr>
              <a:t>собственного государства</a:t>
            </a:r>
          </a:p>
          <a:p>
            <a:r>
              <a:rPr lang="ru-RU"/>
              <a:t> </a:t>
            </a:r>
            <a:r>
              <a:rPr lang="ru-RU">
                <a:solidFill>
                  <a:srgbClr val="800000"/>
                </a:solidFill>
              </a:rPr>
              <a:t>( государство сикхов Халистан) </a:t>
            </a:r>
          </a:p>
        </p:txBody>
      </p:sp>
      <p:pic>
        <p:nvPicPr>
          <p:cNvPr id="13326" name="Picture 14" descr="sym-sikh-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633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2291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2292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2293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2294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Буддизм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563888" y="1628800"/>
            <a:ext cx="4494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Сарнатх</a:t>
            </a:r>
            <a:r>
              <a:rPr lang="ru-RU" dirty="0"/>
              <a:t> – священное место,</a:t>
            </a:r>
          </a:p>
          <a:p>
            <a:r>
              <a:rPr lang="ru-RU" dirty="0"/>
              <a:t>где принц </a:t>
            </a:r>
            <a:r>
              <a:rPr lang="ru-RU" dirty="0" err="1"/>
              <a:t>Гаутама</a:t>
            </a:r>
            <a:r>
              <a:rPr lang="ru-RU" dirty="0"/>
              <a:t>  </a:t>
            </a:r>
            <a:r>
              <a:rPr lang="ru-RU" dirty="0" err="1"/>
              <a:t>Шакья-Муни</a:t>
            </a:r>
            <a:endParaRPr lang="ru-RU" dirty="0"/>
          </a:p>
          <a:p>
            <a:r>
              <a:rPr lang="ru-RU" dirty="0"/>
              <a:t>проснулся просветлённым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843808" y="3429001"/>
            <a:ext cx="4759170" cy="3429000"/>
          </a:xfrm>
          <a:prstGeom prst="rect">
            <a:avLst/>
          </a:prstGeom>
        </p:spPr>
      </p:pic>
      <p:pic>
        <p:nvPicPr>
          <p:cNvPr id="14" name="Picture 13" descr="33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9412" y="3124200"/>
            <a:ext cx="2414588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1" descr="big1008"/>
          <p:cNvPicPr>
            <a:picLocks noChangeAspect="1" noChangeArrowheads="1"/>
          </p:cNvPicPr>
          <p:nvPr/>
        </p:nvPicPr>
        <p:blipFill>
          <a:blip r:embed="rId5" cstate="print"/>
          <a:srcRect r="8005" b="8000"/>
          <a:stretch>
            <a:fillRect/>
          </a:stretch>
        </p:blipFill>
        <p:spPr bwMode="auto">
          <a:xfrm>
            <a:off x="0" y="1700808"/>
            <a:ext cx="3367088" cy="5157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9459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9460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9461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9462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233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Индии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Диаграмма" r:id="rId4" imgW="6096000" imgH="4067323" progId="MSGraph.Chart.8">
                  <p:embed followColorScheme="full"/>
                </p:oleObj>
              </mc:Choice>
              <mc:Fallback>
                <p:oleObj name="Диаграмма" r:id="rId4" imgW="6096000" imgH="4067323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-252413" y="1557338"/>
          <a:ext cx="5327651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Диаграмма" r:id="rId6" imgW="5924409" imgH="3867326" progId="MSGraph.Chart.8">
                  <p:embed followColorScheme="full"/>
                </p:oleObj>
              </mc:Choice>
              <mc:Fallback>
                <p:oleObj name="Диаграмма" r:id="rId6" imgW="5924409" imgH="3867326" progId="MSGraph.Chart.8">
                  <p:embed followColorScheme="full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557338"/>
                        <a:ext cx="5327651" cy="347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43438" y="1557338"/>
            <a:ext cx="4500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ВВП (2007) -2965 млрд.</a:t>
            </a:r>
            <a:r>
              <a:rPr lang="en-US" b="1" dirty="0"/>
              <a:t>$</a:t>
            </a:r>
          </a:p>
          <a:p>
            <a:r>
              <a:rPr lang="ru-RU" b="1" dirty="0"/>
              <a:t>ВВП на душу населения</a:t>
            </a:r>
          </a:p>
          <a:p>
            <a:r>
              <a:rPr lang="ru-RU" b="1" dirty="0"/>
              <a:t>2700</a:t>
            </a:r>
            <a:r>
              <a:rPr lang="en-US" b="1" dirty="0"/>
              <a:t> $ </a:t>
            </a:r>
            <a:r>
              <a:rPr lang="ru-RU" b="1" dirty="0"/>
              <a:t>(по ППС)</a:t>
            </a:r>
          </a:p>
          <a:p>
            <a:r>
              <a:rPr lang="ru-RU" b="1" dirty="0"/>
              <a:t>Доля городского населения</a:t>
            </a:r>
          </a:p>
          <a:p>
            <a:r>
              <a:rPr lang="ru-RU" b="1" dirty="0"/>
              <a:t> -27%</a:t>
            </a:r>
          </a:p>
          <a:p>
            <a:r>
              <a:rPr lang="ru-RU" b="1" dirty="0"/>
              <a:t>Более 1/3 населения – </a:t>
            </a:r>
          </a:p>
          <a:p>
            <a:r>
              <a:rPr lang="ru-RU" b="1" dirty="0"/>
              <a:t>за чертой бедности</a:t>
            </a:r>
          </a:p>
          <a:p>
            <a:r>
              <a:rPr lang="ru-RU" b="1" dirty="0"/>
              <a:t>Неграмотность </a:t>
            </a:r>
            <a:r>
              <a:rPr lang="ru-RU" b="1" dirty="0" smtClean="0"/>
              <a:t>-22</a:t>
            </a:r>
            <a:r>
              <a:rPr lang="ru-RU" b="1" dirty="0"/>
              <a:t>%</a:t>
            </a:r>
          </a:p>
        </p:txBody>
      </p:sp>
      <p:pic>
        <p:nvPicPr>
          <p:cNvPr id="19470" name="Picture 14" descr="руп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8513" y="4581525"/>
            <a:ext cx="4535487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195513" y="5229225"/>
            <a:ext cx="23415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Национальная </a:t>
            </a:r>
          </a:p>
          <a:p>
            <a:r>
              <a:rPr lang="ru-RU" sz="1800"/>
              <a:t>денежная единица-</a:t>
            </a:r>
          </a:p>
          <a:p>
            <a:r>
              <a:rPr lang="ru-RU" sz="1800" b="1">
                <a:solidFill>
                  <a:srgbClr val="800000"/>
                </a:solidFill>
              </a:rPr>
              <a:t>Индийская рупия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20483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20484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20485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20486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233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Индии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Диаграмма" r:id="rId4" imgW="6096000" imgH="4067323" progId="MSGraph.Chart.8">
                  <p:embed followColorScheme="full"/>
                </p:oleObj>
              </mc:Choice>
              <mc:Fallback>
                <p:oleObj name="Диаграмма" r:id="rId4" imgW="6096000" imgH="4067323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23850" y="1844675"/>
            <a:ext cx="54721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Традиционные отрасли</a:t>
            </a:r>
          </a:p>
          <a:p>
            <a:r>
              <a:rPr lang="ru-RU" b="1">
                <a:solidFill>
                  <a:srgbClr val="800000"/>
                </a:solidFill>
              </a:rPr>
              <a:t>хозяйства</a:t>
            </a:r>
            <a:r>
              <a:rPr lang="ru-RU">
                <a:solidFill>
                  <a:srgbClr val="80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 Текстильная промышленность 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 Растениеводство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 Животноводство </a:t>
            </a:r>
          </a:p>
          <a:p>
            <a:r>
              <a:rPr lang="ru-RU">
                <a:solidFill>
                  <a:srgbClr val="800000"/>
                </a:solidFill>
              </a:rPr>
              <a:t>(1 место по поголовью скота в мире)</a:t>
            </a:r>
          </a:p>
          <a:p>
            <a:r>
              <a:rPr lang="ru-RU">
                <a:solidFill>
                  <a:srgbClr val="800000"/>
                </a:solidFill>
              </a:rPr>
              <a:t>- Ювелирное дело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867400" y="1916113"/>
            <a:ext cx="2921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Новые отрасли </a:t>
            </a:r>
          </a:p>
          <a:p>
            <a:r>
              <a:rPr lang="ru-RU" b="1">
                <a:solidFill>
                  <a:srgbClr val="800000"/>
                </a:solidFill>
              </a:rPr>
              <a:t>хозяйства:</a:t>
            </a:r>
            <a:endParaRPr lang="ru-RU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Черная металлургия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Энергетика </a:t>
            </a:r>
          </a:p>
          <a:p>
            <a:r>
              <a:rPr lang="ru-RU">
                <a:solidFill>
                  <a:srgbClr val="800000"/>
                </a:solidFill>
              </a:rPr>
              <a:t>(в т.ч. атомная)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Машиностроение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Фармацевтика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 Электроника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 Нефтепереработка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800000"/>
                </a:solidFill>
              </a:rPr>
              <a:t>Киноиндустрия</a:t>
            </a:r>
          </a:p>
        </p:txBody>
      </p:sp>
      <p:pic>
        <p:nvPicPr>
          <p:cNvPr id="20495" name="Picture 15" descr="science_p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652963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21507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21508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21509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21510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233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Индии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Диаграмма" r:id="rId4" imgW="6096000" imgH="4067323" progId="MSGraph.Chart.8">
                  <p:embed followColorScheme="full"/>
                </p:oleObj>
              </mc:Choice>
              <mc:Fallback>
                <p:oleObj name="Диаграмма" r:id="rId4" imgW="6096000" imgH="4067323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79388" y="170021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Индия добилась успехов в ракетно-космической промышленности: </a:t>
            </a:r>
            <a:r>
              <a:rPr lang="ru-RU" i="1">
                <a:solidFill>
                  <a:srgbClr val="800000"/>
                </a:solidFill>
              </a:rPr>
              <a:t>запущен искусственный спутник Земли,</a:t>
            </a:r>
          </a:p>
          <a:p>
            <a:r>
              <a:rPr lang="ru-RU">
                <a:solidFill>
                  <a:srgbClr val="800000"/>
                </a:solidFill>
              </a:rPr>
              <a:t>в области информационных технологий: </a:t>
            </a:r>
            <a:r>
              <a:rPr lang="ru-RU" i="1">
                <a:solidFill>
                  <a:srgbClr val="800000"/>
                </a:solidFill>
              </a:rPr>
              <a:t>создан суперкомпьютер</a:t>
            </a:r>
            <a:r>
              <a:rPr lang="ru-RU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21519" name="Picture 15" descr="science_p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213100"/>
            <a:ext cx="207645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 descr="science_p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3213100"/>
            <a:ext cx="24384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1" name="Picture 17" descr="science_p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3213100"/>
            <a:ext cx="207645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Тема урока: Республика </a:t>
            </a:r>
            <a:r>
              <a:rPr lang="ru-RU" sz="2800" b="1" dirty="0">
                <a:solidFill>
                  <a:srgbClr val="800000"/>
                </a:solidFill>
              </a:rPr>
              <a:t>Индия. Географическое положение, </a:t>
            </a:r>
            <a:r>
              <a:rPr lang="ru-RU" sz="2800" b="1" dirty="0" smtClean="0">
                <a:solidFill>
                  <a:srgbClr val="800000"/>
                </a:solidFill>
              </a:rPr>
              <a:t> население и экономика страны.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4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691680" y="1412776"/>
            <a:ext cx="1752600" cy="241300"/>
          </a:xfrm>
          <a:prstGeom prst="rect">
            <a:avLst/>
          </a:prstGeom>
          <a:noFill/>
        </p:spPr>
      </p:pic>
      <p:pic>
        <p:nvPicPr>
          <p:cNvPr id="5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635896" y="1412776"/>
            <a:ext cx="1752600" cy="241300"/>
          </a:xfrm>
          <a:prstGeom prst="rect">
            <a:avLst/>
          </a:prstGeom>
          <a:noFill/>
        </p:spPr>
      </p:pic>
      <p:pic>
        <p:nvPicPr>
          <p:cNvPr id="6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580112" y="1412776"/>
            <a:ext cx="1752600" cy="241300"/>
          </a:xfrm>
          <a:prstGeom prst="rect">
            <a:avLst/>
          </a:prstGeom>
          <a:noFill/>
        </p:spPr>
      </p:pic>
      <p:pic>
        <p:nvPicPr>
          <p:cNvPr id="7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391400" y="1412776"/>
            <a:ext cx="1752600" cy="241300"/>
          </a:xfrm>
          <a:prstGeom prst="rect">
            <a:avLst/>
          </a:prstGeom>
          <a:noFill/>
        </p:spPr>
      </p:pic>
      <p:pic>
        <p:nvPicPr>
          <p:cNvPr id="9" name="Picture 13" descr="dharma_whe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700809"/>
            <a:ext cx="2123728" cy="193390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772816"/>
            <a:ext cx="94320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Цель урока: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сформировать представление о стране,                                                о населении, и экономике Индии.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Задачи урока: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Образовательные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 сформировать представления и                                         знания об особенностях географии  и экономики Индии; сформировать представление о факторах, определяющих важнейшие экономико-географические особенности Индии; рассмотреть уровень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развития Индии;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Развивающие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продолжить формирование умения работать с различными источниками информации; развивать познавательный интерес к Индии.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Воспитательная: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воспитывать терпимое отношение к людям других национальностей и религий.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25603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25604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25605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25606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233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Индии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Диаграмма" r:id="rId4" imgW="6096000" imgH="4067323" progId="MSGraph.Chart.8">
                  <p:embed followColorScheme="full"/>
                </p:oleObj>
              </mc:Choice>
              <mc:Fallback>
                <p:oleObj name="Диаграмма" r:id="rId4" imgW="6096000" imgH="4067323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9388" y="1412875"/>
            <a:ext cx="8964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800000"/>
                </a:solidFill>
              </a:rPr>
              <a:t>В сельском хозяйстве занято 60% населения Индии</a:t>
            </a:r>
          </a:p>
          <a:p>
            <a:pPr algn="ctr"/>
            <a:r>
              <a:rPr lang="ru-RU" dirty="0">
                <a:solidFill>
                  <a:srgbClr val="800000"/>
                </a:solidFill>
              </a:rPr>
              <a:t>Сельскохозяйственные </a:t>
            </a:r>
            <a:r>
              <a:rPr lang="ru-RU" dirty="0" smtClean="0">
                <a:solidFill>
                  <a:srgbClr val="800000"/>
                </a:solidFill>
              </a:rPr>
              <a:t>сезоны: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 летний </a:t>
            </a:r>
            <a:r>
              <a:rPr lang="ru-RU" b="1" i="1" dirty="0" smtClean="0">
                <a:solidFill>
                  <a:srgbClr val="800000"/>
                </a:solidFill>
              </a:rPr>
              <a:t>(</a:t>
            </a:r>
            <a:r>
              <a:rPr lang="ru-RU" b="1" i="1" dirty="0" err="1" smtClean="0">
                <a:solidFill>
                  <a:srgbClr val="800000"/>
                </a:solidFill>
              </a:rPr>
              <a:t>хариф</a:t>
            </a:r>
            <a:r>
              <a:rPr lang="ru-RU" b="1" i="1" dirty="0" smtClean="0">
                <a:solidFill>
                  <a:srgbClr val="800000"/>
                </a:solidFill>
              </a:rPr>
              <a:t>) - рис, хлопок, джут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   зимний </a:t>
            </a:r>
            <a:r>
              <a:rPr lang="ru-RU" b="1" i="1" dirty="0">
                <a:solidFill>
                  <a:srgbClr val="800000"/>
                </a:solidFill>
              </a:rPr>
              <a:t>(</a:t>
            </a:r>
            <a:r>
              <a:rPr lang="ru-RU" b="1" i="1" dirty="0" err="1">
                <a:solidFill>
                  <a:srgbClr val="800000"/>
                </a:solidFill>
              </a:rPr>
              <a:t>раби</a:t>
            </a:r>
            <a:r>
              <a:rPr lang="ru-RU" b="1" i="1" dirty="0">
                <a:solidFill>
                  <a:srgbClr val="800000"/>
                </a:solidFill>
              </a:rPr>
              <a:t>) – пшеница, ячмень</a:t>
            </a:r>
          </a:p>
          <a:p>
            <a:pPr algn="ctr"/>
            <a:r>
              <a:rPr lang="ru-RU" dirty="0">
                <a:solidFill>
                  <a:srgbClr val="800000"/>
                </a:solidFill>
              </a:rPr>
              <a:t>С/</a:t>
            </a:r>
            <a:r>
              <a:rPr lang="ru-RU" dirty="0" err="1">
                <a:solidFill>
                  <a:srgbClr val="800000"/>
                </a:solidFill>
              </a:rPr>
              <a:t>х</a:t>
            </a:r>
            <a:r>
              <a:rPr lang="ru-RU" dirty="0">
                <a:solidFill>
                  <a:srgbClr val="800000"/>
                </a:solidFill>
              </a:rPr>
              <a:t> культуры:</a:t>
            </a:r>
            <a:r>
              <a:rPr lang="ru-RU" b="1" i="1" dirty="0">
                <a:solidFill>
                  <a:srgbClr val="800000"/>
                </a:solidFill>
              </a:rPr>
              <a:t> чай, бананы, ананасы</a:t>
            </a:r>
            <a:r>
              <a:rPr lang="ru-RU" b="1" i="1" dirty="0" smtClean="0">
                <a:solidFill>
                  <a:srgbClr val="800000"/>
                </a:solidFill>
              </a:rPr>
              <a:t>, </a:t>
            </a:r>
            <a:r>
              <a:rPr lang="ru-RU" b="1" i="1" dirty="0">
                <a:solidFill>
                  <a:srgbClr val="800000"/>
                </a:solidFill>
              </a:rPr>
              <a:t>манго, </a:t>
            </a:r>
            <a:endParaRPr lang="ru-RU" b="1" i="1" dirty="0" smtClean="0">
              <a:solidFill>
                <a:srgbClr val="8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800000"/>
                </a:solidFill>
              </a:rPr>
              <a:t>пряности</a:t>
            </a:r>
            <a:r>
              <a:rPr lang="ru-RU" b="1" i="1" dirty="0">
                <a:solidFill>
                  <a:srgbClr val="800000"/>
                </a:solidFill>
              </a:rPr>
              <a:t>, специи, хлопчатник, сахарный тростник</a:t>
            </a:r>
          </a:p>
          <a:p>
            <a:pPr algn="ctr"/>
            <a:endParaRPr lang="ru-RU" b="1" i="1" dirty="0">
              <a:solidFill>
                <a:srgbClr val="800000"/>
              </a:solidFill>
            </a:endParaRPr>
          </a:p>
        </p:txBody>
      </p:sp>
      <p:pic>
        <p:nvPicPr>
          <p:cNvPr id="25615" name="Picture 15" descr="Посадка рис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698875"/>
            <a:ext cx="4248150" cy="315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16" name="Picture 16" descr="Primal_plowing_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644900"/>
            <a:ext cx="4319587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0" y="1844824"/>
            <a:ext cx="1619672" cy="1548238"/>
          </a:xfrm>
          <a:prstGeom prst="rect">
            <a:avLst/>
          </a:prstGeom>
          <a:noFill/>
        </p:spPr>
      </p:pic>
      <p:pic>
        <p:nvPicPr>
          <p:cNvPr id="17" name="Picture 6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260661" y="1844824"/>
            <a:ext cx="163834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22531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22532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22533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22534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233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Экономика Индии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Диаграмма" r:id="rId4" imgW="6096000" imgH="4067323" progId="MSGraph.Chart.8">
                  <p:embed followColorScheme="full"/>
                </p:oleObj>
              </mc:Choice>
              <mc:Fallback>
                <p:oleObj name="Диаграмма" r:id="rId4" imgW="6096000" imgH="4067323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311275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22543" name="Picture 15" descr="ind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484313"/>
            <a:ext cx="5327650" cy="519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697538" y="1557338"/>
            <a:ext cx="355441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</a:rPr>
              <a:t>Территориальная структура</a:t>
            </a:r>
          </a:p>
          <a:p>
            <a:r>
              <a:rPr lang="ru-RU" sz="1600" b="1">
                <a:solidFill>
                  <a:srgbClr val="800000"/>
                </a:solidFill>
              </a:rPr>
              <a:t>хозяйства</a:t>
            </a:r>
            <a:r>
              <a:rPr lang="ru-RU" sz="1600">
                <a:solidFill>
                  <a:srgbClr val="800000"/>
                </a:solidFill>
              </a:rPr>
              <a:t> </a:t>
            </a:r>
            <a:r>
              <a:rPr lang="ru-RU" sz="1600" b="1">
                <a:solidFill>
                  <a:srgbClr val="800000"/>
                </a:solidFill>
              </a:rPr>
              <a:t>(ТСХ)</a:t>
            </a:r>
            <a:r>
              <a:rPr lang="ru-RU" sz="1600">
                <a:solidFill>
                  <a:srgbClr val="800000"/>
                </a:solidFill>
              </a:rPr>
              <a:t> Индии </a:t>
            </a:r>
          </a:p>
          <a:p>
            <a:r>
              <a:rPr lang="ru-RU" sz="1600">
                <a:solidFill>
                  <a:srgbClr val="800000"/>
                </a:solidFill>
              </a:rPr>
              <a:t>характеризуется наличием </a:t>
            </a:r>
          </a:p>
          <a:p>
            <a:r>
              <a:rPr lang="ru-RU" sz="1600">
                <a:solidFill>
                  <a:srgbClr val="800000"/>
                </a:solidFill>
              </a:rPr>
              <a:t> 4 экономических центров</a:t>
            </a:r>
            <a:r>
              <a:rPr lang="ru-RU" sz="1600"/>
              <a:t>:</a:t>
            </a:r>
          </a:p>
          <a:p>
            <a:r>
              <a:rPr lang="ru-RU" sz="1600" b="1">
                <a:solidFill>
                  <a:srgbClr val="800000"/>
                </a:solidFill>
              </a:rPr>
              <a:t>Дели</a:t>
            </a:r>
          </a:p>
          <a:p>
            <a:r>
              <a:rPr lang="ru-RU" sz="1600" b="1">
                <a:solidFill>
                  <a:srgbClr val="800000"/>
                </a:solidFill>
              </a:rPr>
              <a:t>Мумбаи (Бомбей)</a:t>
            </a:r>
          </a:p>
          <a:p>
            <a:r>
              <a:rPr lang="ru-RU" sz="1600" b="1">
                <a:solidFill>
                  <a:srgbClr val="800000"/>
                </a:solidFill>
              </a:rPr>
              <a:t>Калькутта (Колката)</a:t>
            </a:r>
          </a:p>
          <a:p>
            <a:r>
              <a:rPr lang="ru-RU" sz="1600" b="1">
                <a:solidFill>
                  <a:srgbClr val="800000"/>
                </a:solidFill>
              </a:rPr>
              <a:t>Мадрас (Ченнаи)</a:t>
            </a:r>
          </a:p>
          <a:p>
            <a:r>
              <a:rPr lang="ru-RU" sz="1600">
                <a:solidFill>
                  <a:srgbClr val="800000"/>
                </a:solidFill>
              </a:rPr>
              <a:t>Между этими центрами создаются</a:t>
            </a:r>
          </a:p>
          <a:p>
            <a:r>
              <a:rPr lang="ru-RU" sz="1600" b="1">
                <a:solidFill>
                  <a:srgbClr val="800000"/>
                </a:solidFill>
              </a:rPr>
              <a:t>«коридоры роста» - </a:t>
            </a:r>
          </a:p>
          <a:p>
            <a:r>
              <a:rPr lang="ru-RU" sz="1600" b="1">
                <a:solidFill>
                  <a:srgbClr val="800000"/>
                </a:solidFill>
              </a:rPr>
              <a:t> ж/д и автомагистрали, </a:t>
            </a:r>
          </a:p>
          <a:p>
            <a:r>
              <a:rPr lang="ru-RU" sz="1600" b="1">
                <a:solidFill>
                  <a:srgbClr val="800000"/>
                </a:solidFill>
              </a:rPr>
              <a:t>притягивающие главные</a:t>
            </a:r>
          </a:p>
          <a:p>
            <a:r>
              <a:rPr lang="ru-RU" sz="1600" b="1">
                <a:solidFill>
                  <a:srgbClr val="800000"/>
                </a:solidFill>
              </a:rPr>
              <a:t> промышленные новостройки</a:t>
            </a:r>
          </a:p>
          <a:p>
            <a:r>
              <a:rPr lang="ru-RU" sz="1600" b="1">
                <a:solidFill>
                  <a:srgbClr val="800000"/>
                </a:solidFill>
              </a:rPr>
              <a:t>страны: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rgbClr val="800000"/>
                </a:solidFill>
              </a:rPr>
              <a:t> </a:t>
            </a:r>
            <a:r>
              <a:rPr lang="ru-RU" sz="1600">
                <a:solidFill>
                  <a:srgbClr val="800000"/>
                </a:solidFill>
              </a:rPr>
              <a:t>металлургические заводы</a:t>
            </a:r>
          </a:p>
          <a:p>
            <a:r>
              <a:rPr lang="ru-RU" sz="1600">
                <a:solidFill>
                  <a:srgbClr val="800000"/>
                </a:solidFill>
              </a:rPr>
              <a:t>в </a:t>
            </a:r>
            <a:r>
              <a:rPr lang="ru-RU" sz="1600" b="1">
                <a:solidFill>
                  <a:srgbClr val="800000"/>
                </a:solidFill>
              </a:rPr>
              <a:t>Бокаро, Бхилаи, Вишакхапатнаме,</a:t>
            </a:r>
          </a:p>
          <a:p>
            <a:r>
              <a:rPr lang="ru-RU" sz="1600" b="1">
                <a:solidFill>
                  <a:srgbClr val="800000"/>
                </a:solidFill>
              </a:rPr>
              <a:t>Дургапуре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800000"/>
                </a:solidFill>
              </a:rPr>
              <a:t> нефтеперерабатывающие заводы в</a:t>
            </a:r>
          </a:p>
          <a:p>
            <a:r>
              <a:rPr lang="ru-RU" sz="1600" b="1">
                <a:solidFill>
                  <a:srgbClr val="800000"/>
                </a:solidFill>
              </a:rPr>
              <a:t>Барауни, Матхуре 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800000"/>
                </a:solidFill>
              </a:rPr>
              <a:t> технополисы  - </a:t>
            </a:r>
            <a:r>
              <a:rPr lang="ru-RU" sz="1600" b="1">
                <a:solidFill>
                  <a:srgbClr val="800000"/>
                </a:solidFill>
              </a:rPr>
              <a:t>Пуна, Бенгалуру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7171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7172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7173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7174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90054" y="260648"/>
            <a:ext cx="5772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Транспорт Индии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65700" y="1556792"/>
            <a:ext cx="4178300" cy="2566863"/>
          </a:xfrm>
          <a:prstGeom prst="rect">
            <a:avLst/>
          </a:prstGeom>
          <a:noFill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26063" y="4186238"/>
            <a:ext cx="3817937" cy="2671762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484784"/>
            <a:ext cx="5004048" cy="3680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5301208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dirty="0">
                <a:solidFill>
                  <a:srgbClr val="800000"/>
                </a:solidFill>
              </a:rPr>
              <a:t>В Индии </a:t>
            </a:r>
            <a:r>
              <a:rPr lang="ru-RU" dirty="0" smtClean="0">
                <a:solidFill>
                  <a:srgbClr val="800000"/>
                </a:solidFill>
              </a:rPr>
              <a:t>большая 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800000"/>
                </a:solidFill>
              </a:rPr>
              <a:t>  протяженность железных </a:t>
            </a:r>
            <a:r>
              <a:rPr lang="ru-RU" dirty="0">
                <a:solidFill>
                  <a:srgbClr val="800000"/>
                </a:solidFill>
              </a:rPr>
              <a:t>дорог, </a:t>
            </a:r>
            <a:endParaRPr lang="ru-RU" dirty="0" smtClean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800000"/>
                </a:solidFill>
              </a:rPr>
              <a:t>но </a:t>
            </a:r>
            <a:r>
              <a:rPr lang="ru-RU" dirty="0">
                <a:solidFill>
                  <a:srgbClr val="800000"/>
                </a:solidFill>
              </a:rPr>
              <a:t>они сильно </a:t>
            </a:r>
            <a:r>
              <a:rPr lang="ru-RU" dirty="0" smtClean="0">
                <a:solidFill>
                  <a:srgbClr val="800000"/>
                </a:solidFill>
              </a:rPr>
              <a:t>устаревшие</a:t>
            </a:r>
            <a:r>
              <a:rPr lang="ru-RU" dirty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2051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2053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2054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2055" name="Picture 7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690054" y="260648"/>
            <a:ext cx="5772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haroni" pitchFamily="2" charset="-79"/>
              </a:rPr>
              <a:t>Транспорт Индии</a:t>
            </a:r>
            <a:endParaRPr lang="ru-RU" sz="44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Также развит авиационный, автомобильный,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морской и речной транспорт.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556792"/>
            <a:ext cx="4500562" cy="29908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572000" y="41490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Индийский автомобиль «</a:t>
            </a:r>
            <a:r>
              <a:rPr lang="ru-RU" sz="2000" b="1" dirty="0" err="1" smtClean="0">
                <a:solidFill>
                  <a:schemeClr val="bg1"/>
                </a:solidFill>
              </a:rPr>
              <a:t>Tata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Nano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852936"/>
            <a:ext cx="4500563" cy="2600325"/>
          </a:xfrm>
          <a:prstGeom prst="rect">
            <a:avLst/>
          </a:prstGeom>
          <a:noFill/>
        </p:spPr>
      </p:pic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11560" y="5085184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Ан-32.  </a:t>
            </a:r>
            <a:r>
              <a:rPr lang="ru-RU" sz="2000" b="1" dirty="0" smtClean="0">
                <a:solidFill>
                  <a:schemeClr val="bg1"/>
                </a:solidFill>
              </a:rPr>
              <a:t>ВВС Индии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869160"/>
            <a:ext cx="5784320" cy="17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683568" y="5780782"/>
            <a:ext cx="3059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Индийский военный корабль "</a:t>
            </a:r>
            <a:r>
              <a:rPr lang="ru-RU" sz="2000" b="1" dirty="0" err="1" smtClean="0"/>
              <a:t>Табар</a:t>
            </a:r>
            <a:r>
              <a:rPr lang="ru-RU" sz="2000" b="1" dirty="0" smtClean="0"/>
              <a:t>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5123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5124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5125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5126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691680" y="188640"/>
            <a:ext cx="7452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Спасибо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за внимание</a:t>
            </a: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!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700213"/>
            <a:ext cx="6697662" cy="502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6147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6148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6149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6150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Индия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628800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План урока: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Общая характеристика страны;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Население и религии </a:t>
            </a:r>
          </a:p>
          <a:p>
            <a:pPr marL="457200" indent="-457200"/>
            <a:r>
              <a:rPr lang="ru-RU" dirty="0" smtClean="0"/>
              <a:t>Индии;</a:t>
            </a:r>
          </a:p>
          <a:p>
            <a:pPr marL="457200" indent="-457200"/>
            <a:r>
              <a:rPr lang="ru-RU" dirty="0" smtClean="0"/>
              <a:t>3.   Экономика Индии:</a:t>
            </a:r>
          </a:p>
          <a:p>
            <a:pPr marL="457200" indent="-457200"/>
            <a:r>
              <a:rPr lang="ru-RU" dirty="0" smtClean="0"/>
              <a:t> а) промышленность,</a:t>
            </a:r>
          </a:p>
          <a:p>
            <a:pPr marL="457200" indent="-457200"/>
            <a:r>
              <a:rPr lang="ru-RU" dirty="0" smtClean="0"/>
              <a:t> б) сельское хозяйство, </a:t>
            </a:r>
          </a:p>
          <a:p>
            <a:pPr marL="457200" indent="-457200"/>
            <a:r>
              <a:rPr lang="ru-RU" dirty="0" smtClean="0"/>
              <a:t> в) транспорт;</a:t>
            </a:r>
          </a:p>
          <a:p>
            <a:pPr marL="457200" indent="-457200">
              <a:buAutoNum type="arabicPeriod" startAt="4"/>
            </a:pPr>
            <a:r>
              <a:rPr lang="ru-RU" dirty="0" smtClean="0"/>
              <a:t>Достопримечательности</a:t>
            </a:r>
          </a:p>
          <a:p>
            <a:pPr marL="457200" indent="-457200"/>
            <a:r>
              <a:rPr lang="ru-RU" dirty="0" smtClean="0"/>
              <a:t> Индии.</a:t>
            </a:r>
            <a:endParaRPr lang="ru-RU" dirty="0"/>
          </a:p>
        </p:txBody>
      </p:sp>
      <p:pic>
        <p:nvPicPr>
          <p:cNvPr id="12" name="Рисунок 11" descr="content_countries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4968552" cy="48581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4099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4100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4101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4102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Республика Индия</a:t>
            </a:r>
          </a:p>
        </p:txBody>
      </p:sp>
      <p:pic>
        <p:nvPicPr>
          <p:cNvPr id="4105" name="Picture 9" descr="Ind_ge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4313" y="1447800"/>
            <a:ext cx="1309687" cy="1828800"/>
          </a:xfrm>
          <a:prstGeom prst="rect">
            <a:avLst/>
          </a:prstGeom>
          <a:noFill/>
        </p:spPr>
      </p:pic>
      <p:pic>
        <p:nvPicPr>
          <p:cNvPr id="4106" name="Picture 10" descr="india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24463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манмохан синг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627313" y="1557338"/>
            <a:ext cx="5410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Площадь страны – 3,3 млн.кв.км</a:t>
            </a:r>
          </a:p>
          <a:p>
            <a:r>
              <a:rPr lang="ru-RU" b="1" dirty="0"/>
              <a:t>Население – </a:t>
            </a:r>
            <a:r>
              <a:rPr lang="ru-RU" b="1" dirty="0" smtClean="0"/>
              <a:t>1425</a:t>
            </a:r>
            <a:r>
              <a:rPr lang="ru-RU" b="1" dirty="0" smtClean="0"/>
              <a:t> </a:t>
            </a:r>
            <a:r>
              <a:rPr lang="ru-RU" b="1" dirty="0"/>
              <a:t>млн.чел (</a:t>
            </a:r>
            <a:r>
              <a:rPr lang="ru-RU" b="1" dirty="0" smtClean="0"/>
              <a:t>2024)</a:t>
            </a:r>
            <a:endParaRPr lang="ru-RU" b="1" dirty="0"/>
          </a:p>
          <a:p>
            <a:r>
              <a:rPr lang="ru-RU" b="1" dirty="0"/>
              <a:t>Федеративное государство </a:t>
            </a:r>
          </a:p>
          <a:p>
            <a:r>
              <a:rPr lang="ru-RU" b="1" dirty="0"/>
              <a:t>( 26 штатов и 7 союзных территорий)</a:t>
            </a:r>
          </a:p>
          <a:p>
            <a:r>
              <a:rPr lang="ru-RU" b="1" dirty="0"/>
              <a:t>Столица </a:t>
            </a:r>
            <a:r>
              <a:rPr lang="ru-RU" b="1" dirty="0" smtClean="0"/>
              <a:t>– </a:t>
            </a:r>
            <a:r>
              <a:rPr lang="ru-RU" b="1" dirty="0" err="1" smtClean="0"/>
              <a:t>Нью-Дели</a:t>
            </a:r>
            <a:endParaRPr lang="ru-RU" b="1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55576" y="4077072"/>
            <a:ext cx="4607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Индия обрела независимость</a:t>
            </a:r>
          </a:p>
          <a:p>
            <a:r>
              <a:rPr lang="ru-RU" dirty="0"/>
              <a:t>26 января 1950 года</a:t>
            </a:r>
          </a:p>
          <a:p>
            <a:pPr>
              <a:buFontTx/>
              <a:buChar char="•"/>
            </a:pPr>
            <a:r>
              <a:rPr lang="ru-RU" dirty="0"/>
              <a:t> Страна в составе Содружества,</a:t>
            </a:r>
          </a:p>
          <a:p>
            <a:r>
              <a:rPr lang="ru-RU" dirty="0"/>
              <a:t>возглавляемого </a:t>
            </a:r>
            <a:r>
              <a:rPr lang="ru-RU" dirty="0" smtClean="0"/>
              <a:t>Великобританией</a:t>
            </a:r>
          </a:p>
          <a:p>
            <a:endParaRPr lang="ru-RU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267200" y="6172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Премьер-министр Манмохан Сингх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6387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6388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6389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6390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391400" y="1268760"/>
            <a:ext cx="1752600" cy="241300"/>
          </a:xfrm>
          <a:prstGeom prst="rect">
            <a:avLst/>
          </a:prstGeom>
          <a:noFill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Индия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355976" y="1556792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6397" name="Picture 13" descr="india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4425950" cy="4752975"/>
          </a:xfrm>
          <a:prstGeom prst="rect">
            <a:avLst/>
          </a:prstGeom>
          <a:noFill/>
        </p:spPr>
      </p:pic>
      <p:pic>
        <p:nvPicPr>
          <p:cNvPr id="16398" name="Picture 14" descr="big1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17812"/>
            <a:ext cx="4788024" cy="344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83968" y="3284984"/>
            <a:ext cx="4860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00000"/>
                </a:solidFill>
              </a:rPr>
              <a:t>«Красный форт» в Дели, где была</a:t>
            </a:r>
          </a:p>
          <a:p>
            <a:pPr algn="ctr"/>
            <a:r>
              <a:rPr lang="ru-RU" dirty="0">
                <a:solidFill>
                  <a:srgbClr val="800000"/>
                </a:solidFill>
              </a:rPr>
              <a:t>провозглашена независимость</a:t>
            </a:r>
          </a:p>
          <a:p>
            <a:pPr algn="ctr"/>
            <a:r>
              <a:rPr lang="ru-RU" dirty="0">
                <a:solidFill>
                  <a:srgbClr val="800000"/>
                </a:solidFill>
              </a:rPr>
              <a:t>Индии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63480" y="1484784"/>
            <a:ext cx="468052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CC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800000"/>
                </a:solidFill>
              </a:rPr>
              <a:t>Индия расположена на     полуострове Индостан, омывается водами Индийского океана, Аравийского моря и Бенгальского залива.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24579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24580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24581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24582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477202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Великие люди Индии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89" name="Picture 13" descr="Индира Ган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225" y="1484313"/>
            <a:ext cx="3025775" cy="2270125"/>
          </a:xfrm>
          <a:prstGeom prst="rect">
            <a:avLst/>
          </a:prstGeom>
          <a:noFill/>
        </p:spPr>
      </p:pic>
      <p:pic>
        <p:nvPicPr>
          <p:cNvPr id="24590" name="Picture 14" descr="g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3527425" cy="2646362"/>
          </a:xfrm>
          <a:prstGeom prst="rect">
            <a:avLst/>
          </a:prstGeom>
          <a:noFill/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1438" y="4221163"/>
            <a:ext cx="3492500" cy="1927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800000"/>
                </a:solidFill>
              </a:rPr>
              <a:t>Махатма Ганди</a:t>
            </a:r>
            <a:r>
              <a:rPr lang="ru-RU"/>
              <a:t> </a:t>
            </a:r>
          </a:p>
          <a:p>
            <a:pPr algn="ctr"/>
            <a:r>
              <a:rPr lang="ru-RU"/>
              <a:t>– лидер</a:t>
            </a:r>
          </a:p>
          <a:p>
            <a:pPr algn="ctr"/>
            <a:r>
              <a:rPr lang="ru-RU"/>
              <a:t>национально-освободительного</a:t>
            </a:r>
          </a:p>
          <a:p>
            <a:pPr algn="ctr"/>
            <a:r>
              <a:rPr lang="ru-RU"/>
              <a:t>движения Индии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084888" y="3860800"/>
            <a:ext cx="2987675" cy="15621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800000"/>
                </a:solidFill>
              </a:rPr>
              <a:t>Индира Ганди</a:t>
            </a:r>
            <a:r>
              <a:rPr lang="ru-RU"/>
              <a:t> </a:t>
            </a:r>
          </a:p>
          <a:p>
            <a:pPr algn="ctr"/>
            <a:r>
              <a:rPr lang="ru-RU"/>
              <a:t>– премьер-министр</a:t>
            </a:r>
          </a:p>
          <a:p>
            <a:pPr algn="ctr"/>
            <a:r>
              <a:rPr lang="ru-RU"/>
              <a:t> Индии </a:t>
            </a:r>
          </a:p>
          <a:p>
            <a:pPr algn="ctr"/>
            <a:r>
              <a:rPr lang="ru-RU"/>
              <a:t>в 1966-77 гг.</a:t>
            </a:r>
          </a:p>
        </p:txBody>
      </p:sp>
      <p:pic>
        <p:nvPicPr>
          <p:cNvPr id="24593" name="Picture 17" descr="не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1484313"/>
            <a:ext cx="2230438" cy="3097212"/>
          </a:xfrm>
          <a:prstGeom prst="rect">
            <a:avLst/>
          </a:prstGeom>
          <a:noFill/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635375" y="4581525"/>
            <a:ext cx="2376488" cy="22923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800000"/>
                </a:solidFill>
              </a:rPr>
              <a:t>Джавахарлал</a:t>
            </a:r>
          </a:p>
          <a:p>
            <a:pPr algn="ctr"/>
            <a:r>
              <a:rPr lang="ru-RU" b="1" i="1">
                <a:solidFill>
                  <a:srgbClr val="800000"/>
                </a:solidFill>
              </a:rPr>
              <a:t>Неру</a:t>
            </a:r>
            <a:endParaRPr lang="ru-RU"/>
          </a:p>
          <a:p>
            <a:pPr algn="ctr"/>
            <a:r>
              <a:rPr lang="ru-RU"/>
              <a:t>– первый премьер-министр</a:t>
            </a:r>
          </a:p>
          <a:p>
            <a:pPr algn="ctr"/>
            <a:r>
              <a:rPr lang="ru-RU"/>
              <a:t> Индии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2" grpId="0" animBg="1"/>
      <p:bldP spid="245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3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4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63888" y="1268760"/>
            <a:ext cx="1752600" cy="241300"/>
          </a:xfrm>
          <a:prstGeom prst="rect">
            <a:avLst/>
          </a:prstGeom>
          <a:noFill/>
        </p:spPr>
      </p:pic>
      <p:pic>
        <p:nvPicPr>
          <p:cNvPr id="5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364088" y="1268760"/>
            <a:ext cx="1752600" cy="241300"/>
          </a:xfrm>
          <a:prstGeom prst="rect">
            <a:avLst/>
          </a:prstGeom>
          <a:noFill/>
        </p:spPr>
      </p:pic>
      <p:pic>
        <p:nvPicPr>
          <p:cNvPr id="6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164288" y="1268760"/>
            <a:ext cx="1752600" cy="241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18864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Население Индии</a:t>
            </a:r>
            <a:endParaRPr lang="ru-RU" sz="5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697409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Уровень урбанизации в Индии невелик (30 – 40%).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Почти ¼ жителей Индии имеет достаток ниже официального уровня бедности.</a:t>
            </a:r>
            <a:r>
              <a:rPr lang="ru-RU" dirty="0" smtClean="0">
                <a:solidFill>
                  <a:srgbClr val="663300"/>
                </a:solidFill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556792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663300"/>
                </a:solidFill>
              </a:rPr>
              <a:t>Наиболее плотно заселены плодородные низменности, равнины в долинах и дельтах рек и морское побережье.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80928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663300"/>
                </a:solidFill>
              </a:rPr>
              <a:t>Преобладающая часть населения живёт в деревнях  (их более 600тысяч) больших и многолюдных.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035815"/>
            <a:ext cx="4427984" cy="282218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484784"/>
            <a:ext cx="4572000" cy="324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18435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1752600" y="1282700"/>
            <a:ext cx="1752600" cy="241300"/>
          </a:xfrm>
          <a:prstGeom prst="rect">
            <a:avLst/>
          </a:prstGeom>
          <a:noFill/>
        </p:spPr>
      </p:pic>
      <p:pic>
        <p:nvPicPr>
          <p:cNvPr id="1843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3581400" y="1282700"/>
            <a:ext cx="1752600" cy="241300"/>
          </a:xfrm>
          <a:prstGeom prst="rect">
            <a:avLst/>
          </a:prstGeom>
          <a:noFill/>
        </p:spPr>
      </p:pic>
      <p:pic>
        <p:nvPicPr>
          <p:cNvPr id="18437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5410200" y="1282700"/>
            <a:ext cx="1752600" cy="241300"/>
          </a:xfrm>
          <a:prstGeom prst="rect">
            <a:avLst/>
          </a:prstGeom>
          <a:noFill/>
        </p:spPr>
      </p:pic>
      <p:pic>
        <p:nvPicPr>
          <p:cNvPr id="18438" name="Picture 6" descr="map"/>
          <p:cNvPicPr>
            <a:picLocks noChangeAspect="1" noChangeArrowheads="1"/>
          </p:cNvPicPr>
          <p:nvPr/>
        </p:nvPicPr>
        <p:blipFill>
          <a:blip r:embed="rId2" cstate="print"/>
          <a:srcRect t="85039"/>
          <a:stretch>
            <a:fillRect/>
          </a:stretch>
        </p:blipFill>
        <p:spPr bwMode="auto">
          <a:xfrm>
            <a:off x="7239000" y="1282700"/>
            <a:ext cx="1752600" cy="241300"/>
          </a:xfrm>
          <a:prstGeom prst="rect">
            <a:avLst/>
          </a:prstGeom>
          <a:noFill/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Народы Индии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3284984"/>
            <a:ext cx="5364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3300"/>
                </a:solidFill>
              </a:rPr>
              <a:t>Народы Индии</a:t>
            </a:r>
            <a:r>
              <a:rPr lang="ru-RU" dirty="0">
                <a:solidFill>
                  <a:srgbClr val="993300"/>
                </a:solidFill>
              </a:rPr>
              <a:t>:</a:t>
            </a:r>
          </a:p>
          <a:p>
            <a:pPr algn="ctr"/>
            <a:r>
              <a:rPr lang="ru-RU" sz="2000" b="1" i="1" dirty="0" smtClean="0">
                <a:solidFill>
                  <a:srgbClr val="993300"/>
                </a:solidFill>
              </a:rPr>
              <a:t>Хиндустанцы, Маратхи, Бенгальцы, </a:t>
            </a:r>
            <a:r>
              <a:rPr lang="ru-RU" sz="2000" b="1" i="1" dirty="0" err="1" smtClean="0">
                <a:solidFill>
                  <a:srgbClr val="993300"/>
                </a:solidFill>
              </a:rPr>
              <a:t>Бихарцы</a:t>
            </a:r>
            <a:r>
              <a:rPr lang="ru-RU" sz="2000" b="1" i="1" dirty="0" smtClean="0">
                <a:solidFill>
                  <a:srgbClr val="993300"/>
                </a:solidFill>
              </a:rPr>
              <a:t>, Пенджабцы, </a:t>
            </a:r>
            <a:r>
              <a:rPr lang="ru-RU" sz="2000" b="1" i="1" dirty="0" err="1" smtClean="0">
                <a:solidFill>
                  <a:srgbClr val="993300"/>
                </a:solidFill>
              </a:rPr>
              <a:t>Гуджаратцы</a:t>
            </a:r>
            <a:r>
              <a:rPr lang="ru-RU" sz="2000" b="1" i="1" dirty="0" smtClean="0">
                <a:solidFill>
                  <a:srgbClr val="993300"/>
                </a:solidFill>
              </a:rPr>
              <a:t>, </a:t>
            </a:r>
            <a:r>
              <a:rPr lang="ru-RU" sz="2000" b="1" i="1" dirty="0" err="1" smtClean="0">
                <a:solidFill>
                  <a:srgbClr val="993300"/>
                </a:solidFill>
              </a:rPr>
              <a:t>Телугу</a:t>
            </a:r>
            <a:endParaRPr lang="ru-RU" sz="2000" b="1" i="1" dirty="0">
              <a:solidFill>
                <a:srgbClr val="99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844824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rgbClr val="663300"/>
                </a:solidFill>
              </a:rPr>
              <a:t>Ее населяют крупные народы, представители которых отличаются друг от друга и внешним обликом, и языком, и обычаями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484784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/>
              <a:t>Индия - многонациональное государство. </a:t>
            </a: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438" y="2044700"/>
            <a:ext cx="3611562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4401943"/>
            <a:ext cx="543609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663300"/>
                </a:solidFill>
              </a:rPr>
              <a:t>Учёные насчитывают здесь около 1,6 тысяч диалектов.</a:t>
            </a:r>
          </a:p>
          <a:p>
            <a:pPr algn="ctr" eaLnBrk="1" hangingPunct="1">
              <a:lnSpc>
                <a:spcPct val="80000"/>
              </a:lnSpc>
            </a:pPr>
            <a:endParaRPr lang="ru-RU" dirty="0" smtClean="0">
              <a:solidFill>
                <a:srgbClr val="9933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993300"/>
                </a:solidFill>
              </a:rPr>
              <a:t>Государственным языком считается хинди (язык хиндустанцев, самой крупной индийской нации) и английский. Широко распространено двуязычье.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3776"/>
            <a:ext cx="2448272" cy="15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752600" cy="1612900"/>
          </a:xfrm>
          <a:prstGeom prst="rect">
            <a:avLst/>
          </a:prstGeom>
          <a:noFill/>
        </p:spPr>
      </p:pic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1691680" y="1268760"/>
            <a:ext cx="1752600" cy="241300"/>
          </a:xfrm>
          <a:prstGeom prst="rect">
            <a:avLst/>
          </a:prstGeom>
          <a:noFill/>
        </p:spPr>
      </p:pic>
      <p:pic>
        <p:nvPicPr>
          <p:cNvPr id="5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3635896" y="1268760"/>
            <a:ext cx="1752600" cy="241300"/>
          </a:xfrm>
          <a:prstGeom prst="rect">
            <a:avLst/>
          </a:prstGeom>
          <a:noFill/>
        </p:spPr>
      </p:pic>
      <p:pic>
        <p:nvPicPr>
          <p:cNvPr id="6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5508104" y="1268760"/>
            <a:ext cx="1752600" cy="241300"/>
          </a:xfrm>
          <a:prstGeom prst="rect">
            <a:avLst/>
          </a:prstGeom>
          <a:noFill/>
        </p:spPr>
      </p:pic>
      <p:pic>
        <p:nvPicPr>
          <p:cNvPr id="7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t="85039"/>
          <a:stretch>
            <a:fillRect/>
          </a:stretch>
        </p:blipFill>
        <p:spPr bwMode="auto">
          <a:xfrm>
            <a:off x="7391400" y="1268760"/>
            <a:ext cx="1752600" cy="2413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976582"/>
            <a:ext cx="3024336" cy="188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776" y="1556792"/>
            <a:ext cx="2016224" cy="126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645024"/>
            <a:ext cx="15906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772816"/>
            <a:ext cx="2930004" cy="206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279680"/>
            <a:ext cx="2195736" cy="357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789040"/>
            <a:ext cx="22669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772816"/>
            <a:ext cx="16891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933056"/>
            <a:ext cx="19877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1556792"/>
            <a:ext cx="1590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979712" y="18864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Население Индии</a:t>
            </a:r>
            <a:endParaRPr lang="ru-RU" sz="5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675</Words>
  <Application>Microsoft Office PowerPoint</Application>
  <PresentationFormat>Экран (4:3)</PresentationFormat>
  <Paragraphs>162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Aharoni</vt:lpstr>
      <vt:lpstr>Arial Black</vt:lpstr>
      <vt:lpstr>Calibri</vt:lpstr>
      <vt:lpstr>Impact</vt:lpstr>
      <vt:lpstr>Times New Roman</vt:lpstr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Oulianovs</dc:creator>
  <cp:lastModifiedBy>user</cp:lastModifiedBy>
  <cp:revision>95</cp:revision>
  <dcterms:created xsi:type="dcterms:W3CDTF">2005-04-01T10:24:37Z</dcterms:created>
  <dcterms:modified xsi:type="dcterms:W3CDTF">2025-01-09T07:32:50Z</dcterms:modified>
</cp:coreProperties>
</file>