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5" r:id="rId10"/>
    <p:sldId id="266" r:id="rId11"/>
    <p:sldId id="263" r:id="rId12"/>
    <p:sldId id="267" r:id="rId13"/>
    <p:sldId id="268" r:id="rId14"/>
    <p:sldId id="269" r:id="rId15"/>
    <p:sldId id="271" r:id="rId16"/>
    <p:sldId id="274" r:id="rId17"/>
    <p:sldId id="275" r:id="rId18"/>
    <p:sldId id="272" r:id="rId19"/>
    <p:sldId id="276" r:id="rId20"/>
    <p:sldId id="277" r:id="rId21"/>
    <p:sldId id="278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38" autoAdjust="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1556792"/>
            <a:ext cx="5688632" cy="1440160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19872" y="292102"/>
            <a:ext cx="554461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051720" y="1556792"/>
            <a:ext cx="59766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92102"/>
            <a:ext cx="5544616" cy="10486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51720" y="1556792"/>
            <a:ext cx="5976664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ердце 15"/>
          <p:cNvSpPr/>
          <p:nvPr/>
        </p:nvSpPr>
        <p:spPr>
          <a:xfrm>
            <a:off x="1187624" y="1772816"/>
            <a:ext cx="6372200" cy="4752528"/>
          </a:xfrm>
          <a:prstGeom prst="hear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ердце 5"/>
          <p:cNvSpPr/>
          <p:nvPr/>
        </p:nvSpPr>
        <p:spPr>
          <a:xfrm>
            <a:off x="6300192" y="1844824"/>
            <a:ext cx="2627784" cy="2592288"/>
          </a:xfrm>
          <a:prstGeom prst="hear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ердце 4"/>
          <p:cNvSpPr/>
          <p:nvPr/>
        </p:nvSpPr>
        <p:spPr>
          <a:xfrm>
            <a:off x="5076056" y="3573016"/>
            <a:ext cx="3923928" cy="3284984"/>
          </a:xfrm>
          <a:prstGeom prst="heart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93305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i="1" dirty="0" smtClean="0">
                <a:solidFill>
                  <a:srgbClr val="7030A0"/>
                </a:solidFill>
              </a:rPr>
              <a:t/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sz="2800" b="1" i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ru-RU" sz="3100" b="1" i="1" dirty="0" smtClean="0">
                <a:solidFill>
                  <a:srgbClr val="7030A0"/>
                </a:solidFill>
                <a:cs typeface="Times New Roman" pitchFamily="18" charset="0"/>
              </a:rPr>
              <a:t>Муниципальное казенное общеобразовательное учреждение </a:t>
            </a:r>
            <a:br>
              <a:rPr lang="ru-RU" sz="3100" b="1" i="1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7030A0"/>
                </a:solidFill>
                <a:cs typeface="Times New Roman" pitchFamily="18" charset="0"/>
              </a:rPr>
              <a:t>«</a:t>
            </a:r>
            <a:r>
              <a:rPr lang="ru-RU" sz="3100" b="1" i="1" dirty="0" err="1" smtClean="0">
                <a:solidFill>
                  <a:srgbClr val="7030A0"/>
                </a:solidFill>
                <a:cs typeface="Times New Roman" pitchFamily="18" charset="0"/>
              </a:rPr>
              <a:t>Гирьянская</a:t>
            </a:r>
            <a:r>
              <a:rPr lang="ru-RU" sz="3100" b="1" i="1" dirty="0" smtClean="0">
                <a:solidFill>
                  <a:srgbClr val="7030A0"/>
                </a:solidFill>
                <a:cs typeface="Times New Roman" pitchFamily="18" charset="0"/>
              </a:rPr>
              <a:t> средняя общеобразовательная школа»  </a:t>
            </a:r>
            <a:br>
              <a:rPr lang="ru-RU" sz="3100" b="1" i="1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7030A0"/>
                </a:solidFill>
                <a:cs typeface="Times New Roman" pitchFamily="18" charset="0"/>
              </a:rPr>
              <a:t/>
            </a:r>
            <a:br>
              <a:rPr lang="ru-RU" sz="3100" b="1" i="1" dirty="0" smtClean="0">
                <a:solidFill>
                  <a:srgbClr val="7030A0"/>
                </a:solidFill>
                <a:cs typeface="Times New Roman" pitchFamily="18" charset="0"/>
              </a:rPr>
            </a:br>
            <a:r>
              <a:rPr lang="ru-RU" sz="6000" b="1" i="1" dirty="0" smtClean="0">
                <a:solidFill>
                  <a:srgbClr val="7030A0"/>
                </a:solidFill>
                <a:cs typeface="Times New Roman" pitchFamily="18" charset="0"/>
              </a:rPr>
              <a:t>«Сердце отдаю детям»</a:t>
            </a:r>
            <a:r>
              <a:rPr lang="ru-RU" sz="27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7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77072"/>
            <a:ext cx="8219256" cy="2448272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40000"/>
              </a:lnSpc>
              <a:buNone/>
            </a:pPr>
            <a:r>
              <a:rPr lang="ru-RU" sz="3800" dirty="0" smtClean="0">
                <a:solidFill>
                  <a:srgbClr val="7030A0"/>
                </a:solidFill>
                <a:latin typeface="+mj-lt"/>
              </a:rPr>
              <a:t>Хрипкова Наталья Михайловна</a:t>
            </a:r>
          </a:p>
          <a:p>
            <a:pPr algn="ctr">
              <a:lnSpc>
                <a:spcPct val="140000"/>
              </a:lnSpc>
              <a:buNone/>
            </a:pPr>
            <a:r>
              <a:rPr lang="ru-RU" sz="3800" dirty="0" smtClean="0">
                <a:solidFill>
                  <a:srgbClr val="7030A0"/>
                </a:solidFill>
                <a:latin typeface="+mj-lt"/>
              </a:rPr>
              <a:t>Педагог дополнительного образования,</a:t>
            </a:r>
          </a:p>
          <a:p>
            <a:pPr algn="ctr">
              <a:lnSpc>
                <a:spcPct val="140000"/>
              </a:lnSpc>
              <a:buNone/>
            </a:pPr>
            <a:r>
              <a:rPr lang="ru-RU" sz="3800" dirty="0" smtClean="0">
                <a:solidFill>
                  <a:srgbClr val="7030A0"/>
                </a:solidFill>
                <a:latin typeface="+mj-lt"/>
              </a:rPr>
              <a:t>первой квалификационной категории</a:t>
            </a:r>
          </a:p>
          <a:p>
            <a:pPr algn="ctr">
              <a:lnSpc>
                <a:spcPct val="140000"/>
              </a:lnSpc>
              <a:buNone/>
            </a:pPr>
            <a:endParaRPr lang="ru-RU" dirty="0" smtClean="0">
              <a:solidFill>
                <a:srgbClr val="7030A0"/>
              </a:solidFill>
              <a:latin typeface="+mj-lt"/>
            </a:endParaRPr>
          </a:p>
          <a:p>
            <a:pPr algn="ctr">
              <a:lnSpc>
                <a:spcPct val="140000"/>
              </a:lnSpc>
              <a:buNone/>
            </a:pPr>
            <a:r>
              <a:rPr lang="ru-RU" dirty="0" smtClean="0">
                <a:solidFill>
                  <a:srgbClr val="7030A0"/>
                </a:solidFill>
                <a:latin typeface="+mj-lt"/>
              </a:rPr>
              <a:t>2022 год</a:t>
            </a:r>
            <a:endParaRPr lang="ru-RU" dirty="0" smtClean="0">
              <a:solidFill>
                <a:srgbClr val="7030A0"/>
              </a:solidFill>
            </a:endParaRPr>
          </a:p>
          <a:p>
            <a:pPr algn="ctr">
              <a:lnSpc>
                <a:spcPct val="140000"/>
              </a:lnSpc>
              <a:buNone/>
            </a:pPr>
            <a:endParaRPr lang="ru-RU" dirty="0" smtClean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708920"/>
          </a:xfrm>
        </p:spPr>
        <p:txBody>
          <a:bodyPr>
            <a:normAutofit/>
          </a:bodyPr>
          <a:lstStyle/>
          <a:p>
            <a:r>
              <a:rPr lang="ru-RU" sz="2000" i="1" dirty="0" smtClean="0">
                <a:solidFill>
                  <a:srgbClr val="7030A0"/>
                </a:solidFill>
              </a:rPr>
              <a:t> </a:t>
            </a:r>
            <a:r>
              <a:rPr lang="ru-RU" sz="2000" i="1" dirty="0" smtClean="0">
                <a:solidFill>
                  <a:srgbClr val="7030A0"/>
                </a:solidFill>
                <a:effectLst/>
              </a:rPr>
              <a:t>Учителем быть сложно, а учителем физической культуры вдвойне. Ученики не сидят за партой, ребята всё время в движении. Ответственность очень большая.</a:t>
            </a:r>
            <a:br>
              <a:rPr lang="ru-RU" sz="2000" i="1" dirty="0" smtClean="0">
                <a:solidFill>
                  <a:srgbClr val="7030A0"/>
                </a:solidFill>
                <a:effectLst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</a:rPr>
              <a:t>Так что же такое урок физической культуры? Для меня – это время, где сухие строки учебной программы превращаются в удивительную минуту, когда можно раскрыть талант ученика.</a:t>
            </a:r>
            <a:endParaRPr lang="ru-RU" sz="2000" dirty="0">
              <a:effectLst/>
            </a:endParaRPr>
          </a:p>
        </p:txBody>
      </p:sp>
      <p:pic>
        <p:nvPicPr>
          <p:cNvPr id="6" name="Рисунок 5" descr="IMG_1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348880"/>
            <a:ext cx="6624736" cy="4347102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Jxb5i6wkCG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924944"/>
            <a:ext cx="6480720" cy="37368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8136903" cy="3600401"/>
          </a:xfrm>
        </p:spPr>
        <p:txBody>
          <a:bodyPr>
            <a:normAutofit/>
          </a:bodyPr>
          <a:lstStyle/>
          <a:p>
            <a:pPr algn="just"/>
            <a:r>
              <a:rPr lang="ru-RU" sz="2200" b="0" i="1" cap="none" dirty="0" smtClean="0">
                <a:solidFill>
                  <a:srgbClr val="7030A0"/>
                </a:solidFill>
                <a:effectLst/>
                <a:latin typeface="+mn-lt"/>
              </a:rPr>
              <a:t> </a:t>
            </a:r>
            <a:r>
              <a:rPr lang="ru-RU" sz="2200" b="0" i="1" cap="none" dirty="0" smtClean="0">
                <a:solidFill>
                  <a:srgbClr val="7030A0"/>
                </a:solidFill>
                <a:effectLst/>
                <a:latin typeface="+mn-lt"/>
              </a:rPr>
              <a:t>  </a:t>
            </a:r>
            <a:r>
              <a:rPr lang="ru-RU" sz="2200" b="0" i="1" cap="none" dirty="0" smtClean="0">
                <a:solidFill>
                  <a:srgbClr val="7030A0"/>
                </a:solidFill>
                <a:effectLst/>
                <a:latin typeface="+mn-lt"/>
              </a:rPr>
              <a:t>Целью </a:t>
            </a:r>
            <a:r>
              <a:rPr lang="ru-RU" sz="2200" b="0" i="1" cap="none" dirty="0" smtClean="0">
                <a:solidFill>
                  <a:srgbClr val="7030A0"/>
                </a:solidFill>
                <a:effectLst/>
                <a:latin typeface="+mn-lt"/>
              </a:rPr>
              <a:t>кружка является создание условий для полноценного физического развития и укрепления здоровья школьников, посредством приобщения к регулярным занятиям волейболом, формирование навыков здорового образа жизни, воспитание спортсменов - патриотов своей школы, своей страны.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 </a:t>
            </a:r>
            <a:endParaRPr lang="ru-RU" sz="3600" b="1" i="1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88640"/>
            <a:ext cx="7451105" cy="79208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7030A0"/>
                </a:solidFill>
                <a:latin typeface="+mj-lt"/>
              </a:rPr>
              <a:t>Кружок «Юный волейболист»</a:t>
            </a:r>
            <a:endParaRPr lang="ru-RU" sz="3200" dirty="0"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92102"/>
            <a:ext cx="8496944" cy="6377258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effectLst/>
              </a:rPr>
              <a:t>Задачи:</a:t>
            </a: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/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b="1" i="1" dirty="0" smtClean="0">
                <a:solidFill>
                  <a:srgbClr val="7030A0"/>
                </a:solidFill>
                <a:effectLst/>
                <a:latin typeface="+mn-lt"/>
              </a:rPr>
              <a:t>Образовательные:</a:t>
            </a: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/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Познакомить учащихся с интереснейшим видом спорта - волейбол, правилами игры, техникой, тактикой, правилами судейства и организацией проведения соревнований;</a:t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Углублять и дополнять знания, умения и навыки, получаемые учащимися на уроках физкультуры;</a:t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b="1" i="1" dirty="0" smtClean="0">
                <a:solidFill>
                  <a:srgbClr val="7030A0"/>
                </a:solidFill>
                <a:effectLst/>
                <a:latin typeface="+mn-lt"/>
              </a:rPr>
              <a:t>Развивающие:</a:t>
            </a: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/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Укреплять опорно-двигательный аппарат детей;</a:t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Способствовать разностороннему физическому развитию учащихся, укреплять здоровье, закаливать организм;</a:t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Целенаправленно развивать специальные двигательные навыки и психологические качества ребенка.</a:t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Расширение спортивного кругозора детей.</a:t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b="1" i="1" dirty="0" smtClean="0">
                <a:solidFill>
                  <a:srgbClr val="7030A0"/>
                </a:solidFill>
                <a:effectLst/>
                <a:latin typeface="+mn-lt"/>
              </a:rPr>
              <a:t>Воспитательные:</a:t>
            </a: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/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Формировать дружный, сплоченный коллектив, способный решать поставленные задачи, воспитывать культуру поведения;</a:t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Прививать любовь и устойчивый интерес к систематическим занятиям физкультурой и спортом;</a:t>
            </a:r>
            <a:b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2000" i="1" dirty="0" smtClean="0">
                <a:solidFill>
                  <a:srgbClr val="7030A0"/>
                </a:solidFill>
                <a:effectLst/>
                <a:latin typeface="+mn-lt"/>
              </a:rPr>
              <a:t>- Пропагандировать здоровый образ жизни, привлекая семьи учащихся к проведению спортивных мероприятий и праздников.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i="1" dirty="0">
              <a:effectLst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00312_110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84976" cy="648072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883152" cy="1152128"/>
          </a:xfrm>
        </p:spPr>
        <p:txBody>
          <a:bodyPr>
            <a:normAutofit/>
          </a:bodyPr>
          <a:lstStyle/>
          <a:p>
            <a:pPr algn="ctr"/>
            <a:r>
              <a:rPr lang="ru-RU" sz="3600" i="1" cap="none" dirty="0" smtClean="0">
                <a:solidFill>
                  <a:srgbClr val="7030A0"/>
                </a:solidFill>
                <a:effectLst/>
              </a:rPr>
              <a:t>Принципы </a:t>
            </a:r>
            <a:r>
              <a:rPr lang="ru-RU" sz="3600" i="1" cap="none" dirty="0" err="1" smtClean="0">
                <a:solidFill>
                  <a:srgbClr val="7030A0"/>
                </a:solidFill>
                <a:effectLst/>
              </a:rPr>
              <a:t>здоровьясбережения</a:t>
            </a:r>
            <a:r>
              <a:rPr lang="ru-RU" sz="3600" i="1" cap="none" dirty="0" smtClean="0">
                <a:solidFill>
                  <a:srgbClr val="7030A0"/>
                </a:solidFill>
                <a:effectLst/>
              </a:rPr>
              <a:t>:</a:t>
            </a:r>
            <a:endParaRPr lang="ru-RU" sz="3600" i="1" cap="none" dirty="0">
              <a:solidFill>
                <a:srgbClr val="7030A0"/>
              </a:solidFill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412777"/>
            <a:ext cx="7992887" cy="3456383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 «Не навреди»;</a:t>
            </a:r>
          </a:p>
          <a:p>
            <a:pPr algn="just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 Приоритет заботы о здоровье учителя и учащегося;</a:t>
            </a:r>
          </a:p>
          <a:p>
            <a:pPr algn="just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 Непрерывность и преемственность;</a:t>
            </a:r>
          </a:p>
          <a:p>
            <a:pPr algn="just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 Субъект, субъективные взаимоотношения;</a:t>
            </a:r>
          </a:p>
          <a:p>
            <a:pPr algn="just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 Соответствие содержания и организации обучения возрастным особенностям учащихся;</a:t>
            </a:r>
          </a:p>
          <a:p>
            <a:pPr algn="just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 Комплексный, междисциплинарный подход;</a:t>
            </a:r>
          </a:p>
          <a:p>
            <a:pPr algn="just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 Успех порождает успех;</a:t>
            </a:r>
          </a:p>
          <a:p>
            <a:pPr algn="just">
              <a:buFontTx/>
              <a:buChar char="-"/>
            </a:pPr>
            <a:r>
              <a:rPr lang="ru-RU" i="1" dirty="0" smtClean="0">
                <a:solidFill>
                  <a:srgbClr val="7030A0"/>
                </a:solidFill>
              </a:rPr>
              <a:t> Активность.</a:t>
            </a:r>
          </a:p>
        </p:txBody>
      </p:sp>
    </p:spTree>
  </p:cSld>
  <p:clrMapOvr>
    <a:masterClrMapping/>
  </p:clrMapOvr>
  <p:transition spd="med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7416824" cy="3429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7030A0"/>
                </a:solidFill>
                <a:effectLst/>
              </a:rPr>
              <a:t>Мои воспитанники активно участвуют в спортивной жизни школы, района, области. </a:t>
            </a:r>
            <a: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/>
            </a:r>
            <a:b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effectLst/>
              </a:rPr>
            </a:br>
            <a:r>
              <a:rPr lang="ru-RU" sz="2200" b="1" i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 </a:t>
            </a:r>
            <a:r>
              <a:rPr lang="ru-RU" sz="2200" b="1" i="1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2200" b="1" i="1" dirty="0" smtClean="0">
                <a:solidFill>
                  <a:srgbClr val="7030A0"/>
                </a:solidFill>
                <a:effectLst/>
              </a:rPr>
            </a:br>
            <a:r>
              <a:rPr lang="ru-RU" sz="1800" dirty="0" smtClean="0">
                <a:solidFill>
                  <a:srgbClr val="7030A0"/>
                </a:solidFill>
                <a:effectLst/>
              </a:rPr>
              <a:t/>
            </a:r>
            <a:br>
              <a:rPr lang="ru-RU" sz="1800" dirty="0" smtClean="0">
                <a:solidFill>
                  <a:srgbClr val="7030A0"/>
                </a:solidFill>
                <a:effectLst/>
              </a:rPr>
            </a:br>
            <a:endParaRPr lang="ru-RU" sz="1800" i="1" dirty="0">
              <a:effectLst/>
              <a:latin typeface="+mn-lt"/>
            </a:endParaRPr>
          </a:p>
        </p:txBody>
      </p:sp>
      <p:pic>
        <p:nvPicPr>
          <p:cNvPr id="7" name="Рисунок 6" descr="IMG_7378_cut-photo.r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2348880"/>
            <a:ext cx="6570254" cy="429309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48872" cy="172819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effectLst/>
              </a:rPr>
              <a:t>Мы много тренируемся, проводим товарищеские встречи, соревнования, спортивные праздники. </a:t>
            </a:r>
            <a:endParaRPr lang="ru-RU" sz="2800" b="1" i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IMG_20200109_1915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844824"/>
            <a:ext cx="7200800" cy="486916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96944" cy="1728192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7030A0"/>
                </a:solidFill>
                <a:effectLst/>
              </a:rPr>
              <a:t>Результатом нашей совместной работы является то, что мы занимаем призовые места как в районных соревнованиях, так и в областных.</a:t>
            </a:r>
            <a:endParaRPr lang="ru-RU" sz="2400" b="1" i="1" dirty="0">
              <a:solidFill>
                <a:srgbClr val="7030A0"/>
              </a:solidFill>
              <a:effectLst/>
            </a:endParaRPr>
          </a:p>
        </p:txBody>
      </p:sp>
      <p:pic>
        <p:nvPicPr>
          <p:cNvPr id="3" name="Рисунок 2" descr="IMG_74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700808"/>
            <a:ext cx="7488324" cy="499221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8064896" cy="129614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effectLst/>
              </a:rPr>
              <a:t>Наши достижения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 descr="IMG_7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8100392" cy="5400261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36504" cy="6741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O0hVa2VLMAYWVQ1y5pUzFnZfX3kdBJP0kV_DivTKpEVmmdC9vZHpATEEHW5i93IhEEZ9IewVVDcl_tctIXsF0t6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16632"/>
            <a:ext cx="4464496" cy="659917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573016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7030A0"/>
                </a:solidFill>
                <a:effectLst/>
              </a:rPr>
              <a:t>Как всем этим делиться, как все рассказать,</a:t>
            </a:r>
            <a:br>
              <a:rPr lang="ru-RU" sz="2700" b="1" i="1" dirty="0" smtClean="0">
                <a:solidFill>
                  <a:srgbClr val="7030A0"/>
                </a:solidFill>
                <a:effectLst/>
              </a:rPr>
            </a:br>
            <a:r>
              <a:rPr lang="ru-RU" sz="2700" b="1" i="1" dirty="0" smtClean="0">
                <a:solidFill>
                  <a:srgbClr val="7030A0"/>
                </a:solidFill>
                <a:effectLst/>
              </a:rPr>
              <a:t>Что бы было доступно, легко и понятно.</a:t>
            </a:r>
            <a:br>
              <a:rPr lang="ru-RU" sz="2700" b="1" i="1" dirty="0" smtClean="0">
                <a:solidFill>
                  <a:srgbClr val="7030A0"/>
                </a:solidFill>
                <a:effectLst/>
              </a:rPr>
            </a:br>
            <a:r>
              <a:rPr lang="ru-RU" sz="2700" b="1" i="1" dirty="0" smtClean="0">
                <a:solidFill>
                  <a:srgbClr val="7030A0"/>
                </a:solidFill>
                <a:effectLst/>
              </a:rPr>
              <a:t>Можно долго с высокой трибуны вещать,</a:t>
            </a:r>
            <a:br>
              <a:rPr lang="ru-RU" sz="2700" b="1" i="1" dirty="0" smtClean="0">
                <a:solidFill>
                  <a:srgbClr val="7030A0"/>
                </a:solidFill>
                <a:effectLst/>
              </a:rPr>
            </a:br>
            <a:r>
              <a:rPr lang="ru-RU" sz="2700" b="1" i="1" dirty="0" smtClean="0">
                <a:solidFill>
                  <a:srgbClr val="7030A0"/>
                </a:solidFill>
                <a:effectLst/>
              </a:rPr>
              <a:t>Можно тихо сказать, но весомо и внятно.</a:t>
            </a:r>
            <a:br>
              <a:rPr lang="ru-RU" sz="2700" b="1" i="1" dirty="0" smtClean="0">
                <a:solidFill>
                  <a:srgbClr val="7030A0"/>
                </a:solidFill>
                <a:effectLst/>
              </a:rPr>
            </a:br>
            <a:r>
              <a:rPr lang="ru-RU" sz="2700" b="1" i="1" dirty="0" smtClean="0">
                <a:solidFill>
                  <a:srgbClr val="7030A0"/>
                </a:solidFill>
                <a:effectLst/>
              </a:rPr>
              <a:t>Обучая летать, сам не раз упадешь:</a:t>
            </a:r>
            <a:br>
              <a:rPr lang="ru-RU" sz="2700" b="1" i="1" dirty="0" smtClean="0">
                <a:solidFill>
                  <a:srgbClr val="7030A0"/>
                </a:solidFill>
                <a:effectLst/>
              </a:rPr>
            </a:br>
            <a:r>
              <a:rPr lang="ru-RU" sz="2700" b="1" i="1" dirty="0" smtClean="0">
                <a:solidFill>
                  <a:srgbClr val="7030A0"/>
                </a:solidFill>
                <a:effectLst/>
              </a:rPr>
              <a:t>Крылья тоже бывают тяжелою ношей.</a:t>
            </a:r>
            <a:br>
              <a:rPr lang="ru-RU" sz="2700" b="1" i="1" dirty="0" smtClean="0">
                <a:solidFill>
                  <a:srgbClr val="7030A0"/>
                </a:solidFill>
                <a:effectLst/>
              </a:rPr>
            </a:br>
            <a:r>
              <a:rPr lang="ru-RU" sz="2700" b="1" i="1" dirty="0" smtClean="0">
                <a:solidFill>
                  <a:srgbClr val="7030A0"/>
                </a:solidFill>
                <a:effectLst/>
              </a:rPr>
              <a:t>Только лучше своих ты птенцов не найдешь –</a:t>
            </a:r>
            <a:br>
              <a:rPr lang="ru-RU" sz="2700" b="1" i="1" dirty="0" smtClean="0">
                <a:solidFill>
                  <a:srgbClr val="7030A0"/>
                </a:solidFill>
                <a:effectLst/>
              </a:rPr>
            </a:br>
            <a:r>
              <a:rPr lang="ru-RU" sz="2700" b="1" i="1" dirty="0" smtClean="0">
                <a:solidFill>
                  <a:srgbClr val="7030A0"/>
                </a:solidFill>
                <a:effectLst/>
              </a:rPr>
              <a:t>Все им отдано, все до последней из крошек.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3" name="Рисунок 2" descr="Fa0-lx68wEwGt9sxKJzSRkuiaFhaOB2Tcbv0r1HFTJSeKUUQ3SFu47OyyUyF4QIF9XM8E_2RSKwEtE41hs3GQ-u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3140968"/>
            <a:ext cx="6336704" cy="361759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TYtDbSUwINgFDsHRUhxj70XNVSVll2KRyHXhKonOeUqidSVQRhOpG7CPyZD-3r5_UItRnq6BGHSlYFohOW14U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16632"/>
            <a:ext cx="4176463" cy="66247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 descr="6lcfQRQGw2NzsEAEP1bFvik858WNpF5hHq9kPHw4ketVh3deNT4t6gaZ_78Nab9k8Rmk7VZLey5sptLI31cooJd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116632"/>
            <a:ext cx="4601579" cy="662473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qWaKpDm9TOJuZ1pRjP3vB7QtQh2Fzfu5qg7s7ZhxVyyDD3OJEM-fL5I1bJM5QrA_aArVzARyB3_fgLtxNdtaNKw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4248471" cy="64807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MauusdsoVbf0Pw179QKtmp2N0LPeDipiF1zWQrBgjgMJFS7QBVx0ENQDFaMl5K_uiiL53vXR-_wVwLsU9I4EPD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188640"/>
            <a:ext cx="4536504" cy="648072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984776" cy="4752528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  <a:t>Пусть приносит радость труд, </a:t>
            </a:r>
            <a:b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  <a:t>Пусть решаются задачи, </a:t>
            </a:r>
            <a:b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  <a:t>Пусть дети умными растут, </a:t>
            </a:r>
            <a:b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  <a:t>Пусть всем сопутствует удача!</a:t>
            </a:r>
            <a:b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  <a:t/>
            </a:r>
            <a:br>
              <a:rPr lang="ru-RU" sz="3200" i="1" dirty="0" smtClean="0">
                <a:solidFill>
                  <a:srgbClr val="7030A0"/>
                </a:solidFill>
                <a:effectLst/>
                <a:latin typeface="+mn-lt"/>
              </a:rPr>
            </a:br>
            <a:r>
              <a:rPr lang="ru-RU" sz="3200" b="1" i="1" dirty="0" smtClean="0">
                <a:solidFill>
                  <a:srgbClr val="7030A0"/>
                </a:solidFill>
                <a:effectLst/>
              </a:rPr>
              <a:t> Благодарю за внимание!</a:t>
            </a:r>
            <a:endParaRPr lang="ru-RU" sz="3200" i="1" dirty="0">
              <a:solidFill>
                <a:srgbClr val="7030A0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3754760" cy="6480720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solidFill>
                  <a:srgbClr val="7030A0"/>
                </a:solidFill>
                <a:effectLst/>
              </a:rPr>
              <a:t>По-разному приходят в школу учителя. Разные бывают пути. Кто-то претворяет в жизнь детскую мечту, кто-то продолжает семейную династию, а у кого-то это желание быть похожим на своего учителя. Я не могу сказать, что я продолжила династию, но возможно детская мечта и мои учителя физкультуры сыграли важную, для меня, роль в выборе профессии. Вот уже тридцатый год я работаю преподавателем физической культуры. За все эти годы я не разочаровалась в выбранном пути. Я прихожу в школу, чтобы научить детей быть здоровыми.</a:t>
            </a:r>
            <a:endParaRPr lang="ru-RU" sz="2000" i="1" dirty="0">
              <a:solidFill>
                <a:srgbClr val="7030A0"/>
              </a:solidFill>
              <a:effectLst/>
            </a:endParaRPr>
          </a:p>
        </p:txBody>
      </p:sp>
      <p:pic>
        <p:nvPicPr>
          <p:cNvPr id="5" name="Рисунок 4" descr="IMG_8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188640"/>
            <a:ext cx="4680520" cy="652534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2060848"/>
            <a:ext cx="7772400" cy="3708127"/>
          </a:xfrm>
        </p:spPr>
        <p:txBody>
          <a:bodyPr>
            <a:normAutofit/>
          </a:bodyPr>
          <a:lstStyle/>
          <a:p>
            <a:pPr algn="ctr"/>
            <a:r>
              <a:rPr lang="ru-RU" sz="2800" i="1" cap="none" dirty="0" smtClean="0">
                <a:solidFill>
                  <a:srgbClr val="7030A0"/>
                </a:solidFill>
                <a:effectLst/>
                <a:latin typeface="+mn-lt"/>
              </a:rPr>
              <a:t>Чтобы сделать ребенка умным и рассудительным, сделайте его крепким и здоровым: пусть он работает, действует, бегает, кричит, пусть он находится в постоянном движении. Ж.Ж.Руссо</a:t>
            </a:r>
            <a:endParaRPr lang="ru-RU" sz="2800" i="1" cap="none" dirty="0">
              <a:solidFill>
                <a:srgbClr val="7030A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404665"/>
            <a:ext cx="7772400" cy="1368151"/>
          </a:xfrm>
        </p:spPr>
        <p:txBody>
          <a:bodyPr>
            <a:normAutofit fontScale="32500" lnSpcReduction="20000"/>
          </a:bodyPr>
          <a:lstStyle/>
          <a:p>
            <a:pPr algn="ctr"/>
            <a:endParaRPr lang="ru-RU" sz="4000" b="1" i="1" dirty="0" smtClean="0">
              <a:solidFill>
                <a:srgbClr val="7030A0"/>
              </a:solidFill>
              <a:latin typeface="+mj-lt"/>
              <a:cs typeface="Times New Roman" pitchFamily="18" charset="0"/>
            </a:endParaRPr>
          </a:p>
          <a:p>
            <a:pPr algn="ctr"/>
            <a:endParaRPr lang="ru-RU" sz="4000" b="1" i="1" dirty="0" smtClean="0">
              <a:solidFill>
                <a:srgbClr val="7030A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ru-RU" sz="16000" b="1" i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Педагогическое кредо:</a:t>
            </a:r>
            <a:endParaRPr lang="ru-RU" sz="16000" dirty="0"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104456" cy="6178698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effectLst/>
              </a:rPr>
              <a:t>Общеизвестно, что физические упражнения благотворно влияют на здоровье человека. Поэтому прививать интерес к регулярным занятием физкультурой и спортом нужно с самого детства.</a:t>
            </a:r>
            <a:endParaRPr lang="ru-RU" sz="2800" b="1" i="1" dirty="0">
              <a:solidFill>
                <a:srgbClr val="7030A0"/>
              </a:solidFill>
              <a:effectLst/>
            </a:endParaRPr>
          </a:p>
        </p:txBody>
      </p:sp>
      <p:pic>
        <p:nvPicPr>
          <p:cNvPr id="6" name="Рисунок 5" descr="IMG_20201215_13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88640"/>
            <a:ext cx="4767994" cy="645333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201215_130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0"/>
            <a:ext cx="5760640" cy="6858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90927_1018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8640960" cy="68580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3528392" cy="6858000"/>
          </a:xfrm>
        </p:spPr>
        <p:txBody>
          <a:bodyPr>
            <a:normAutofit fontScale="90000"/>
          </a:bodyPr>
          <a:lstStyle/>
          <a:p>
            <a:r>
              <a:rPr lang="ru-RU" sz="2200" i="1" dirty="0" smtClean="0">
                <a:solidFill>
                  <a:srgbClr val="7030A0"/>
                </a:solidFill>
                <a:effectLst/>
              </a:rPr>
              <a:t>Заповеди, которым я обучаю учащихся: Ты - человек и должен помнить, что природа заложила в тебе ежечасную потребность в движениях. Живи в гармонии со своим телом! Лучше будь активным и здоровым, чем пассивным и больным! Лучше иди по жизни с улыбкой, чем с гримасой боли. Сохраняй данное тебе природой здоровье! Борись с собой, своей леностью и своими недугами! Знакомься со спортивными достижениями других и сам станешь сильнее!</a:t>
            </a: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3" name="Рисунок 2" descr="JVntW6MwBkvvzNcLpzzEmqckptg7AeatMxEt7sUeqppGolLEKW9p29pwNILKN6yrtEsKJg6S48fIAZ7ktsKIs33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3400" y="188640"/>
            <a:ext cx="5293096" cy="62484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140968"/>
            <a:ext cx="2913583" cy="3528392"/>
          </a:xfrm>
        </p:spPr>
        <p:txBody>
          <a:bodyPr>
            <a:normAutofit fontScale="90000"/>
          </a:bodyPr>
          <a:lstStyle/>
          <a:p>
            <a:r>
              <a:rPr lang="ru-RU" sz="2400" b="0" i="1" cap="none" dirty="0" smtClean="0">
                <a:solidFill>
                  <a:srgbClr val="7030A0"/>
                </a:solidFill>
                <a:effectLst/>
              </a:rPr>
              <a:t>Я как педагог, осуществляю обе задачи, поэтому для меня урок – это не погоня за результатами, а кропотливая работа над укреплением здоровья детей.</a:t>
            </a:r>
            <a:r>
              <a:rPr lang="ru-RU" sz="2400" i="1" dirty="0" smtClean="0">
                <a:solidFill>
                  <a:srgbClr val="7030A0"/>
                </a:solidFill>
              </a:rPr>
              <a:t/>
            </a:r>
            <a:br>
              <a:rPr lang="ru-RU" sz="2400" i="1" dirty="0" smtClean="0">
                <a:solidFill>
                  <a:srgbClr val="7030A0"/>
                </a:solidFill>
              </a:rPr>
            </a:br>
            <a:r>
              <a:rPr lang="ru-RU" sz="2400" i="1" dirty="0" smtClean="0">
                <a:solidFill>
                  <a:srgbClr val="7030A0"/>
                </a:solidFill>
              </a:rPr>
              <a:t/>
            </a:r>
            <a:br>
              <a:rPr lang="ru-RU" sz="2400" i="1" dirty="0" smtClean="0">
                <a:solidFill>
                  <a:srgbClr val="7030A0"/>
                </a:solidFill>
              </a:rPr>
            </a:br>
            <a:endParaRPr lang="ru-RU" sz="2400" i="1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-531440"/>
            <a:ext cx="7772400" cy="4032448"/>
          </a:xfrm>
        </p:spPr>
        <p:txBody>
          <a:bodyPr/>
          <a:lstStyle/>
          <a:p>
            <a:r>
              <a:rPr lang="ru-RU" sz="2200" i="1" dirty="0" smtClean="0">
                <a:solidFill>
                  <a:srgbClr val="7030A0"/>
                </a:solidFill>
              </a:rPr>
              <a:t>Одной из приоритетных задач современной педагогики является воспитание гармонично – развитой личности.</a:t>
            </a:r>
            <a:br>
              <a:rPr lang="ru-RU" sz="2200" i="1" dirty="0" smtClean="0">
                <a:solidFill>
                  <a:srgbClr val="7030A0"/>
                </a:solidFill>
              </a:rPr>
            </a:br>
            <a:r>
              <a:rPr lang="ru-RU" sz="2200" i="1" dirty="0" smtClean="0">
                <a:solidFill>
                  <a:srgbClr val="7030A0"/>
                </a:solidFill>
              </a:rPr>
              <a:t>Одним из средств достижения этой цели является систематическое занятие физической культурой.</a:t>
            </a:r>
            <a:br>
              <a:rPr lang="ru-RU" sz="2200" i="1" dirty="0" smtClean="0">
                <a:solidFill>
                  <a:srgbClr val="7030A0"/>
                </a:solidFill>
              </a:rPr>
            </a:br>
            <a:r>
              <a:rPr lang="ru-RU" sz="2200" i="1" dirty="0" smtClean="0">
                <a:solidFill>
                  <a:srgbClr val="7030A0"/>
                </a:solidFill>
              </a:rPr>
              <a:t>Здоровье нации – это визитная карточка государства, а развитие детского спорта – это возможность гордиться победами своей страны в будущем. В этом плане мой предмет уникален.</a:t>
            </a:r>
            <a:r>
              <a:rPr lang="ru-RU" sz="1800" i="1" dirty="0" smtClean="0">
                <a:solidFill>
                  <a:srgbClr val="7030A0"/>
                </a:solidFill>
              </a:rPr>
              <a:t/>
            </a:r>
            <a:br>
              <a:rPr lang="ru-RU" sz="1800" i="1" dirty="0" smtClean="0">
                <a:solidFill>
                  <a:srgbClr val="7030A0"/>
                </a:solidFill>
              </a:rPr>
            </a:br>
            <a:endParaRPr lang="ru-RU" dirty="0"/>
          </a:p>
        </p:txBody>
      </p:sp>
      <p:pic>
        <p:nvPicPr>
          <p:cNvPr id="4" name="Рисунок 3" descr="IMG_0164_cut-photo.r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2924944"/>
            <a:ext cx="5018836" cy="3669867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lie-soty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belie-soty</Template>
  <TotalTime>662</TotalTime>
  <Words>473</Words>
  <Application>Microsoft Office PowerPoint</Application>
  <PresentationFormat>Экран (4:3)</PresentationFormat>
  <Paragraphs>34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belie-soty</vt:lpstr>
      <vt:lpstr>  Муниципальное казенное общеобразовательное учреждение  «Гирьянская средняя общеобразовательная школа»    «Сердце отдаю детям» </vt:lpstr>
      <vt:lpstr>Как всем этим делиться, как все рассказать, Что бы было доступно, легко и понятно. Можно долго с высокой трибуны вещать, Можно тихо сказать, но весомо и внятно. Обучая летать, сам не раз упадешь: Крылья тоже бывают тяжелою ношей. Только лучше своих ты птенцов не найдешь – Все им отдано, все до последней из крошек. </vt:lpstr>
      <vt:lpstr>По-разному приходят в школу учителя. Разные бывают пути. Кто-то претворяет в жизнь детскую мечту, кто-то продолжает семейную династию, а у кого-то это желание быть похожим на своего учителя. Я не могу сказать, что я продолжила династию, но возможно детская мечта и мои учителя физкультуры сыграли важную, для меня, роль в выборе профессии. Вот уже тридцатый год я работаю преподавателем физической культуры. За все эти годы я не разочаровалась в выбранном пути. Я прихожу в школу, чтобы научить детей быть здоровыми.</vt:lpstr>
      <vt:lpstr>Чтобы сделать ребенка умным и рассудительным, сделайте его крепким и здоровым: пусть он работает, действует, бегает, кричит, пусть он находится в постоянном движении. Ж.Ж.Руссо</vt:lpstr>
      <vt:lpstr>Общеизвестно, что физические упражнения благотворно влияют на здоровье человека. Поэтому прививать интерес к регулярным занятием физкультурой и спортом нужно с самого детства.</vt:lpstr>
      <vt:lpstr>Слайд 6</vt:lpstr>
      <vt:lpstr>Слайд 7</vt:lpstr>
      <vt:lpstr>Заповеди, которым я обучаю учащихся: Ты - человек и должен помнить, что природа заложила в тебе ежечасную потребность в движениях. Живи в гармонии со своим телом! Лучше будь активным и здоровым, чем пассивным и больным! Лучше иди по жизни с улыбкой, чем с гримасой боли. Сохраняй данное тебе природой здоровье! Борись с собой, своей леностью и своими недугами! Знакомься со спортивными достижениями других и сам станешь сильнее! </vt:lpstr>
      <vt:lpstr>Я как педагог, осуществляю обе задачи, поэтому для меня урок – это не погоня за результатами, а кропотливая работа над укреплением здоровья детей.  </vt:lpstr>
      <vt:lpstr> Учителем быть сложно, а учителем физической культуры вдвойне. Ученики не сидят за партой, ребята всё время в движении. Ответственность очень большая. Так что же такое урок физической культуры? Для меня – это время, где сухие строки учебной программы превращаются в удивительную минуту, когда можно раскрыть талант ученика.</vt:lpstr>
      <vt:lpstr>   Целью кружка является создание условий для полноценного физического развития и укрепления здоровья школьников, посредством приобщения к регулярным занятиям волейболом, формирование навыков здорового образа жизни, воспитание спортсменов - патриотов своей школы, своей страны.  </vt:lpstr>
      <vt:lpstr>Задачи: Образовательные: - Познакомить учащихся с интереснейшим видом спорта - волейбол, правилами игры, техникой, тактикой, правилами судейства и организацией проведения соревнований; - Углублять и дополнять знания, умения и навыки, получаемые учащимися на уроках физкультуры; Развивающие: - Укреплять опорно-двигательный аппарат детей; - Способствовать разностороннему физическому развитию учащихся, укреплять здоровье, закаливать организм; - Целенаправленно развивать специальные двигательные навыки и психологические качества ребенка. - Расширение спортивного кругозора детей. Воспитательные: - Формировать дружный, сплоченный коллектив, способный решать поставленные задачи, воспитывать культуру поведения; - Прививать любовь и устойчивый интерес к систематическим занятиям физкультурой и спортом; - Пропагандировать здоровый образ жизни, привлекая семьи учащихся к проведению спортивных мероприятий и праздников. </vt:lpstr>
      <vt:lpstr>Слайд 13</vt:lpstr>
      <vt:lpstr>Принципы здоровьясбережения:</vt:lpstr>
      <vt:lpstr>Мои воспитанники активно участвуют в спортивной жизни школы, района, области.     </vt:lpstr>
      <vt:lpstr>Мы много тренируемся, проводим товарищеские встречи, соревнования, спортивные праздники. </vt:lpstr>
      <vt:lpstr>Результатом нашей совместной работы является то, что мы занимаем призовые места как в районных соревнованиях, так и в областных.</vt:lpstr>
      <vt:lpstr>Наши достижения  </vt:lpstr>
      <vt:lpstr>Слайд 19</vt:lpstr>
      <vt:lpstr>Слайд 20</vt:lpstr>
      <vt:lpstr>Слайд 21</vt:lpstr>
      <vt:lpstr>Пусть приносит радость труд,  Пусть решаются задачи,  Пусть дети умными растут,  Пусть всем сопутствует удача!   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Муниципальное казенное общеобразовательное учреждение  «Гирьянская средняя общеобразовательная школа»    «Сердце отдаю детям» </dc:title>
  <dc:creator>user</dc:creator>
  <cp:lastModifiedBy>user</cp:lastModifiedBy>
  <cp:revision>81</cp:revision>
  <dcterms:created xsi:type="dcterms:W3CDTF">2022-05-18T14:23:57Z</dcterms:created>
  <dcterms:modified xsi:type="dcterms:W3CDTF">2022-05-22T07:07:09Z</dcterms:modified>
</cp:coreProperties>
</file>