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72" r:id="rId6"/>
    <p:sldId id="263" r:id="rId7"/>
    <p:sldId id="266" r:id="rId8"/>
    <p:sldId id="267" r:id="rId9"/>
    <p:sldId id="304" r:id="rId10"/>
    <p:sldId id="268" r:id="rId11"/>
    <p:sldId id="297" r:id="rId12"/>
    <p:sldId id="305" r:id="rId13"/>
    <p:sldId id="298" r:id="rId14"/>
    <p:sldId id="292" r:id="rId15"/>
    <p:sldId id="306" r:id="rId16"/>
    <p:sldId id="307" r:id="rId17"/>
    <p:sldId id="308" r:id="rId18"/>
    <p:sldId id="309" r:id="rId19"/>
    <p:sldId id="295" r:id="rId20"/>
    <p:sldId id="29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3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C0245-3065-42AA-8EA2-57D874E50F6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7568A6-102E-4CAA-94A8-1D5E491A2EF8}">
      <dgm:prSet/>
      <dgm:spPr/>
      <dgm:t>
        <a:bodyPr/>
        <a:lstStyle/>
        <a:p>
          <a:r>
            <a:rPr lang="ru-RU">
              <a:latin typeface="Times New Roman" pitchFamily="18" charset="0"/>
              <a:cs typeface="Times New Roman" pitchFamily="18" charset="0"/>
            </a:rPr>
            <a:t>Формирование элементарных математических представлений у детей старшего дошкольного возраста через использование интерактивных компьютерных игр.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FBDDA60-790A-4F54-B97A-236CAB6CC56D}" type="parTrans" cxnId="{7882CFCA-9A51-4B6A-92EA-05FE14143739}">
      <dgm:prSet/>
      <dgm:spPr/>
      <dgm:t>
        <a:bodyPr/>
        <a:lstStyle/>
        <a:p>
          <a:endParaRPr lang="ru-RU"/>
        </a:p>
      </dgm:t>
    </dgm:pt>
    <dgm:pt modelId="{7906CAE0-0672-46C5-B648-576DA3743C51}" type="sibTrans" cxnId="{7882CFCA-9A51-4B6A-92EA-05FE14143739}">
      <dgm:prSet/>
      <dgm:spPr/>
      <dgm:t>
        <a:bodyPr/>
        <a:lstStyle/>
        <a:p>
          <a:endParaRPr lang="ru-RU"/>
        </a:p>
      </dgm:t>
    </dgm:pt>
    <dgm:pt modelId="{CBB8C8E8-8A4F-4C47-8B44-B310C660A450}" type="pres">
      <dgm:prSet presAssocID="{52DC0245-3065-42AA-8EA2-57D874E50F6E}" presName="cycle" presStyleCnt="0">
        <dgm:presLayoutVars>
          <dgm:dir/>
          <dgm:resizeHandles val="exact"/>
        </dgm:presLayoutVars>
      </dgm:prSet>
      <dgm:spPr/>
    </dgm:pt>
    <dgm:pt modelId="{59D49BB4-5D5E-4D2A-8D49-E69A3412FAFA}" type="pres">
      <dgm:prSet presAssocID="{087568A6-102E-4CAA-94A8-1D5E491A2EF8}" presName="node" presStyleLbl="node1" presStyleIdx="0" presStyleCnt="1">
        <dgm:presLayoutVars>
          <dgm:bulletEnabled val="1"/>
        </dgm:presLayoutVars>
      </dgm:prSet>
      <dgm:spPr/>
    </dgm:pt>
  </dgm:ptLst>
  <dgm:cxnLst>
    <dgm:cxn modelId="{27440B64-77A9-4B4F-BA5A-79CEF8B65A6A}" type="presOf" srcId="{52DC0245-3065-42AA-8EA2-57D874E50F6E}" destId="{CBB8C8E8-8A4F-4C47-8B44-B310C660A450}" srcOrd="0" destOrd="0" presId="urn:microsoft.com/office/officeart/2005/8/layout/cycle2"/>
    <dgm:cxn modelId="{E0D9C586-B252-49C7-B100-B85CE03CEE6F}" type="presOf" srcId="{087568A6-102E-4CAA-94A8-1D5E491A2EF8}" destId="{59D49BB4-5D5E-4D2A-8D49-E69A3412FAFA}" srcOrd="0" destOrd="0" presId="urn:microsoft.com/office/officeart/2005/8/layout/cycle2"/>
    <dgm:cxn modelId="{7882CFCA-9A51-4B6A-92EA-05FE14143739}" srcId="{52DC0245-3065-42AA-8EA2-57D874E50F6E}" destId="{087568A6-102E-4CAA-94A8-1D5E491A2EF8}" srcOrd="0" destOrd="0" parTransId="{DFBDDA60-790A-4F54-B97A-236CAB6CC56D}" sibTransId="{7906CAE0-0672-46C5-B648-576DA3743C51}"/>
    <dgm:cxn modelId="{88A5552A-DD66-4F8A-82F0-31BE41DE1C91}" type="presParOf" srcId="{CBB8C8E8-8A4F-4C47-8B44-B310C660A450}" destId="{59D49BB4-5D5E-4D2A-8D49-E69A3412FAF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49BB4-5D5E-4D2A-8D49-E69A3412FAFA}">
      <dsp:nvSpPr>
        <dsp:cNvPr id="0" name=""/>
        <dsp:cNvSpPr/>
      </dsp:nvSpPr>
      <dsp:spPr>
        <a:xfrm>
          <a:off x="2332417" y="490"/>
          <a:ext cx="4601491" cy="46014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>
              <a:latin typeface="Times New Roman" pitchFamily="18" charset="0"/>
              <a:cs typeface="Times New Roman" pitchFamily="18" charset="0"/>
            </a:rPr>
            <a:t>Формирование элементарных математических представлений у детей старшего дошкольного возраста через использование интерактивных компьютерных игр.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06290" y="674363"/>
        <a:ext cx="3253745" cy="3253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clike.com/v3/cabinet/exercise/5/1/5/problem/82092?backRoute=%2Fv3%2Fcabinet%2Fdashboard%2Flogiccom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logiclike.com/v3/cabinet/exercise/5/1/3/problem/82083?backRoute=%2Fv3%2Fcabinet%2Fdashboard%2Flogi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th-center.org/ru-RU/interactive/?ysclid=m5yo8x9erx831115013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logiclike.com/v3/cabinet/exercise/5/1/7/problem/82100?backRoute=%2Fv3%2Fcabinet%2Fdashboard%2Flogi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234" y="1380744"/>
            <a:ext cx="11943845" cy="33482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 у детей старшего дошкольного возраста средствами интерактивных  игр по ФЭМП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2728" y="5001768"/>
            <a:ext cx="11137352" cy="1731264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  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«Ц.Р.Р.-Д/с «Ласточка», с. Павловка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ВОСПИТАТЕЛЬ: Николаева А.А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817" y="0"/>
            <a:ext cx="1129183" cy="1487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057937" y="240664"/>
            <a:ext cx="7817583" cy="114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508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2EBC9-AB49-47CA-B9EF-D9CCFA34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69" y="471923"/>
            <a:ext cx="9325332" cy="1507067"/>
          </a:xfrm>
        </p:spPr>
        <p:txBody>
          <a:bodyPr>
            <a:normAutofit/>
          </a:bodyPr>
          <a:lstStyle/>
          <a:p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Виды интерактивных игр по  ФЭМП: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D8742-87C7-4F6F-8771-3EF5C5457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568685"/>
            <a:ext cx="8648769" cy="4817391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Количество и счет.</a:t>
            </a:r>
          </a:p>
          <a:p>
            <a:pPr marL="342900" indent="-342900" defTabSz="91440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Ориентирование в пространстве.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Величина.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Ориентирование во времени.</a:t>
            </a:r>
          </a:p>
          <a:p>
            <a:endParaRPr lang="ru-RU" dirty="0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44A84C8B-E110-4CD9-8500-DC7AB6FE0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024" y="0"/>
            <a:ext cx="1190976" cy="1568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5">
            <a:extLst>
              <a:ext uri="{FF2B5EF4-FFF2-40B4-BE49-F238E27FC236}">
                <a16:creationId xmlns:a16="http://schemas.microsoft.com/office/drawing/2014/main" id="{C694392E-EEDA-481E-AB13-3088479AF77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231972" y="3876261"/>
            <a:ext cx="3390185" cy="2528466"/>
          </a:xfrm>
          <a:prstGeom prst="round2DiagRect">
            <a:avLst>
              <a:gd name="adj1" fmla="val 16667"/>
              <a:gd name="adj2" fmla="val 18710"/>
            </a:avLst>
          </a:prstGeom>
          <a:ln w="38100">
            <a:solidFill>
              <a:schemeClr val="tx2">
                <a:lumMod val="75000"/>
              </a:schemeClr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80414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ED7E9BD6-1D8E-4B05-94C9-77EB5144F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024" y="0"/>
            <a:ext cx="1190976" cy="1149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>
            <a:extLst>
              <a:ext uri="{FF2B5EF4-FFF2-40B4-BE49-F238E27FC236}">
                <a16:creationId xmlns:a16="http://schemas.microsoft.com/office/drawing/2014/main" id="{4FF61C74-28C8-4BAE-ACF6-E24F5CA7C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927"/>
            <a:ext cx="3723861" cy="57080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76820E-D15E-4D1A-A335-2A411EB69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77" y="1149927"/>
            <a:ext cx="4162011" cy="5708073"/>
          </a:xfrm>
          <a:prstGeom prst="rect">
            <a:avLst/>
          </a:prstGeom>
        </p:spPr>
      </p:pic>
      <p:pic>
        <p:nvPicPr>
          <p:cNvPr id="9" name="Объект 3">
            <a:extLst>
              <a:ext uri="{FF2B5EF4-FFF2-40B4-BE49-F238E27FC236}">
                <a16:creationId xmlns:a16="http://schemas.microsoft.com/office/drawing/2014/main" id="{5353FF90-4AF3-44AD-9BA3-BBE25A9842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04" y="1149928"/>
            <a:ext cx="4094096" cy="5708072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46343880-70DD-4942-804B-EF66D8B0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81" y="0"/>
            <a:ext cx="8534400" cy="150706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ИГРЫ НА КОЛИЧЕСТВО И СЧЕТ:</a:t>
            </a:r>
          </a:p>
        </p:txBody>
      </p:sp>
    </p:spTree>
    <p:extLst>
      <p:ext uri="{BB962C8B-B14F-4D97-AF65-F5344CB8AC3E}">
        <p14:creationId xmlns:p14="http://schemas.microsoft.com/office/powerpoint/2010/main" val="4126885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43647-3CC4-44BD-9B6B-23D57523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1" y="114115"/>
            <a:ext cx="9743556" cy="1507067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ИГРЫ НА ОРИЕТИРОВКУ В ПРОСТРАНСТВЕ: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530E92D-E36E-46BD-9F3F-47F0BA4FD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" y="1146412"/>
            <a:ext cx="3743603" cy="5732576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A179A3-F4A2-4895-B64C-93A863ABA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70" y="1146412"/>
            <a:ext cx="3743603" cy="5711587"/>
          </a:xfrm>
          <a:prstGeom prst="rect">
            <a:avLst/>
          </a:prstGeom>
        </p:spPr>
      </p:pic>
      <p:pic>
        <p:nvPicPr>
          <p:cNvPr id="8" name="Объект 3">
            <a:extLst>
              <a:ext uri="{FF2B5EF4-FFF2-40B4-BE49-F238E27FC236}">
                <a16:creationId xmlns:a16="http://schemas.microsoft.com/office/drawing/2014/main" id="{F3376E0B-3341-4B96-9670-0276A8D09A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73" y="1146413"/>
            <a:ext cx="4659077" cy="57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37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1553D-9235-431F-884E-1FB967B9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62" y="-375614"/>
            <a:ext cx="10611548" cy="1507067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ИГРы</a:t>
            </a:r>
            <a:r>
              <a:rPr lang="ru-RU" sz="3200" b="1" dirty="0">
                <a:solidFill>
                  <a:schemeClr val="bg1"/>
                </a:solidFill>
              </a:rPr>
              <a:t> на 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ориентировку в пространстве :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4A0DB1B-709E-4C69-847F-C2DB64D5D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316"/>
            <a:ext cx="3732983" cy="6076121"/>
          </a:xfrm>
          <a:prstGeom prst="rect">
            <a:avLst/>
          </a:prstGeom>
        </p:spPr>
      </p:pic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3CB1C924-DCA3-43C6-B716-D7999BB2B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024" y="0"/>
            <a:ext cx="1190976" cy="781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9">
            <a:extLst>
              <a:ext uri="{FF2B5EF4-FFF2-40B4-BE49-F238E27FC236}">
                <a16:creationId xmlns:a16="http://schemas.microsoft.com/office/drawing/2014/main" id="{A2CB2BA3-F5AA-4ECB-8852-45083C4CC9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90" y="780315"/>
            <a:ext cx="4365814" cy="6076121"/>
          </a:xfrm>
          <a:prstGeom prst="rect">
            <a:avLst/>
          </a:prstGeom>
        </p:spPr>
      </p:pic>
      <p:pic>
        <p:nvPicPr>
          <p:cNvPr id="7" name="Объект 3">
            <a:extLst>
              <a:ext uri="{FF2B5EF4-FFF2-40B4-BE49-F238E27FC236}">
                <a16:creationId xmlns:a16="http://schemas.microsoft.com/office/drawing/2014/main" id="{E05F9265-812F-4DC9-8D0C-3486ECC284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907" y="781219"/>
            <a:ext cx="3913093" cy="607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3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822BC7-A60B-4EF9-81B2-F9159B2AD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6" y="0"/>
            <a:ext cx="5143500" cy="6858000"/>
          </a:xfrm>
          <a:prstGeom prst="rect">
            <a:avLst/>
          </a:prstGeom>
        </p:spPr>
      </p:pic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3D820315-081B-4ED6-A143-F3A87BA2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024" y="0"/>
            <a:ext cx="1190976" cy="1568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76CDB6-2D56-4FA7-9CAF-9153C54449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2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82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14ACAC5-A1CC-4A26-8D47-E13E5D26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546" y="0"/>
            <a:ext cx="7644685" cy="150706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Игры «величина»: </a:t>
            </a:r>
          </a:p>
        </p:txBody>
      </p:sp>
      <p:pic>
        <p:nvPicPr>
          <p:cNvPr id="5" name="Picture 136">
            <a:extLst>
              <a:ext uri="{FF2B5EF4-FFF2-40B4-BE49-F238E27FC236}">
                <a16:creationId xmlns:a16="http://schemas.microsoft.com/office/drawing/2014/main" id="{2540F5F0-B3C5-47CE-8349-1FDB5D0629E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638259" y="1343608"/>
            <a:ext cx="3811385" cy="4907901"/>
          </a:xfrm>
          <a:prstGeom prst="round2DiagRect">
            <a:avLst>
              <a:gd name="adj1" fmla="val 16667"/>
              <a:gd name="adj2" fmla="val 0"/>
            </a:avLst>
          </a:prstGeom>
          <a:ln w="28575">
            <a:solidFill>
              <a:srgbClr val="C0000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888939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E909D-6F77-43E8-BD8E-8D63B3E7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388" y="0"/>
            <a:ext cx="8534400" cy="150706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Игры «форма»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D115E3-B4A4-4D5A-9EFD-2C061CF8D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75" y="1621366"/>
            <a:ext cx="8534400" cy="361526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254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1CF9E-9F98-407F-8519-9777F602C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8534400" cy="150706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Игры «ориентировка во времени»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BC8C81-881A-4FFE-97E1-C73780DC3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147" y="2104053"/>
            <a:ext cx="8534400" cy="361526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378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6FB88F-3707-4824-9833-C4DE256282E9}"/>
              </a:ext>
            </a:extLst>
          </p:cNvPr>
          <p:cNvSpPr txBox="1"/>
          <p:nvPr/>
        </p:nvSpPr>
        <p:spPr>
          <a:xfrm>
            <a:off x="306546" y="363915"/>
            <a:ext cx="11578907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00000"/>
              </a:lnSpc>
            </a:pPr>
            <a:r>
              <a:rPr lang="ru-RU" sz="2800" b="1" i="1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3200" b="1" i="1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роанализировав опыт своей работы по использованию ИКТ в формировании математических представлений детей дошкольного возраста, мы пришли к </a:t>
            </a:r>
            <a:r>
              <a:rPr lang="ru-RU" sz="3200" b="1" i="1" u="none" strike="noStrike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выводам:</a:t>
            </a:r>
          </a:p>
          <a:p>
            <a:pPr marL="0" marR="0" indent="0" algn="l">
              <a:lnSpc>
                <a:spcPct val="100000"/>
              </a:lnSpc>
            </a:pPr>
            <a:endParaRPr lang="ru-RU" sz="2000" b="1" i="1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2800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 Использование интерактивных технологий  привлекает внимание детей, способствует повышению интереса к изучаемому материалу, а высокая динамика занятия способствует эффективному усвоению материала.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 Использование ИКТ обеспечивается наглядность, которая способствует восприятию и лучшему запоминанию материала, у детей оказываются задействованными все три вида памяти: зрительная, слуховая, моторная;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ru-RU" sz="2800" b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</a:rPr>
              <a:t>.используемые при ИКТ презентации, слайд-шоу, видеофрагменты побуждает детей к поисковой исследовательской деятельности.</a:t>
            </a:r>
          </a:p>
          <a:p>
            <a:pPr marL="0" marR="0" indent="0" algn="l">
              <a:lnSpc>
                <a:spcPct val="100000"/>
              </a:lnSpc>
            </a:pPr>
            <a:endParaRPr lang="ru-RU" sz="2000" b="0" i="0" u="none" strike="noStrike" cap="none" baseline="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4211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5DC755-03E6-41EE-BD11-A1F554951ABA}"/>
              </a:ext>
            </a:extLst>
          </p:cNvPr>
          <p:cNvSpPr txBox="1"/>
          <p:nvPr/>
        </p:nvSpPr>
        <p:spPr>
          <a:xfrm>
            <a:off x="2844625" y="145583"/>
            <a:ext cx="61092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https://logiclike.com/v3/cabinet/exercise/5/1/3/problem/82083?</a:t>
            </a:r>
            <a:r>
              <a:rPr lang="en-US" dirty="0">
                <a:hlinkClick r:id="rId2"/>
              </a:rPr>
              <a:t>https://logiclike.com/v3/cabinet/exercise/5/1/3/problem/82083?backRoute=%2Fv3%2Fcabinet%2Fdashboard%2FlogicbackRoute</a:t>
            </a:r>
            <a:r>
              <a:rPr lang="en-US" dirty="0"/>
              <a:t>=%2Fv3%2Fcabinet%2Fdashboard%2Flogic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F6AB8-72D5-4F9B-AD7D-712D2B84EB07}"/>
              </a:ext>
            </a:extLst>
          </p:cNvPr>
          <p:cNvSpPr txBox="1"/>
          <p:nvPr/>
        </p:nvSpPr>
        <p:spPr>
          <a:xfrm>
            <a:off x="2813789" y="1622911"/>
            <a:ext cx="61115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https://logiclike.</a:t>
            </a:r>
            <a:r>
              <a:rPr lang="en-US" dirty="0">
                <a:hlinkClick r:id="rId3"/>
              </a:rPr>
              <a:t>https://logiclike.com/v3/cabinet/exercise/5/1/5/problem/82092?backRoute=%2Fv3%2Fcabinet%2Fdashboard%2Flogiccom</a:t>
            </a:r>
            <a:r>
              <a:rPr lang="en-US" dirty="0"/>
              <a:t>/v3/cabinet/exercise/5/1/5/problem/82092?backRoute=%2Fv3%2Fcabinet%2Fdashboard%2Flogic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FC4DB4-532C-4037-B803-FBE0E84AAC56}"/>
              </a:ext>
            </a:extLst>
          </p:cNvPr>
          <p:cNvSpPr txBox="1"/>
          <p:nvPr/>
        </p:nvSpPr>
        <p:spPr>
          <a:xfrm>
            <a:off x="2813789" y="3100239"/>
            <a:ext cx="61115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https://logiclike.com/v3/cabinet/exercise/5/1/7/problem/82100?backRoute=%2Fv3%2Fcabinet%2Fdashboard%2Flogic</a:t>
            </a:r>
            <a:r>
              <a:rPr lang="en-US" dirty="0">
                <a:hlinkClick r:id="rId4"/>
              </a:rPr>
              <a:t>https://logiclike.com/v3/cabinet/exercise/5/1/7/problem/82100?backRoute=%2Fv3%2Fcabinet%2Fdashboard%2Flogic</a:t>
            </a:r>
            <a:endParaRPr lang="ru-RU" dirty="0"/>
          </a:p>
        </p:txBody>
      </p:sp>
      <p:pic>
        <p:nvPicPr>
          <p:cNvPr id="14" name="Picture 2" descr="Picture background">
            <a:extLst>
              <a:ext uri="{FF2B5EF4-FFF2-40B4-BE49-F238E27FC236}">
                <a16:creationId xmlns:a16="http://schemas.microsoft.com/office/drawing/2014/main" id="{7E757347-7034-4D9A-9A61-ED0AD17E4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024" y="0"/>
            <a:ext cx="1190976" cy="1568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12023E-ED3A-49A1-8225-7F9C111B5D7C}"/>
              </a:ext>
            </a:extLst>
          </p:cNvPr>
          <p:cNvSpPr txBox="1"/>
          <p:nvPr/>
        </p:nvSpPr>
        <p:spPr>
          <a:xfrm>
            <a:off x="2813789" y="4577567"/>
            <a:ext cx="6111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https://math-center.org/ru-RU/interactive/?ysclid=</a:t>
            </a:r>
            <a:r>
              <a:rPr lang="en-US" dirty="0">
                <a:hlinkClick r:id="rId6"/>
              </a:rPr>
              <a:t>https://math-center.org/ru-RU/interactive/?ysclid=m5yo8x9erx831115013m5yo8x9erx831115013</a:t>
            </a:r>
            <a:endParaRPr lang="ru-RU" dirty="0"/>
          </a:p>
        </p:txBody>
      </p:sp>
      <p:pic>
        <p:nvPicPr>
          <p:cNvPr id="8" name="Picture 95">
            <a:extLst>
              <a:ext uri="{FF2B5EF4-FFF2-40B4-BE49-F238E27FC236}">
                <a16:creationId xmlns:a16="http://schemas.microsoft.com/office/drawing/2014/main" id="{06FA36FF-762D-4CDE-8BD6-BE5A19FFBCF6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9032578" y="4511254"/>
            <a:ext cx="2738455" cy="2053842"/>
          </a:xfrm>
          <a:prstGeom prst="round2DiagRect">
            <a:avLst>
              <a:gd name="adj1" fmla="val 16667"/>
              <a:gd name="adj2" fmla="val 18710"/>
            </a:avLst>
          </a:prstGeom>
          <a:ln w="38100">
            <a:solidFill>
              <a:schemeClr val="tx2">
                <a:lumMod val="75000"/>
              </a:schemeClr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83744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-105664"/>
            <a:ext cx="10188003" cy="1641856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Актуальность:</a:t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0351" y="1394506"/>
            <a:ext cx="10774948" cy="4966537"/>
          </a:xfrm>
        </p:spPr>
        <p:txBody>
          <a:bodyPr>
            <a:normAutofit fontScale="25000" lnSpcReduction="20000"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Актуальность использования интерактивных компьютерных игр обусловлена социальной потребностью в повышении качества обучения, воспитания детей дошкольного возраста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Интерактивные игры по ФЭМП заменяют множество дидактических пособий и картинок. Дети получают эмоциональный и познавательный заряд, вызывающий у них желание рассмотреть, действовать, играть, вернуться к этому занятию вновь.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ru-RU" sz="1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265" y="0"/>
            <a:ext cx="1058735" cy="1394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2">
            <a:extLst>
              <a:ext uri="{FF2B5EF4-FFF2-40B4-BE49-F238E27FC236}">
                <a16:creationId xmlns:a16="http://schemas.microsoft.com/office/drawing/2014/main" id="{209B2FD7-CC64-4FF6-9AD9-6ED62863492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379920" y="5097649"/>
            <a:ext cx="2777757" cy="176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72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5A7E6D-4A62-4EA2-8C7E-6E2B85BF09DA}"/>
              </a:ext>
            </a:extLst>
          </p:cNvPr>
          <p:cNvSpPr txBox="1"/>
          <p:nvPr/>
        </p:nvSpPr>
        <p:spPr>
          <a:xfrm>
            <a:off x="3054626" y="3016815"/>
            <a:ext cx="61092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Спасибо за внимание! </a:t>
            </a: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DADEDEE1-45CB-4A9D-8FDC-4F746FC66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024" y="0"/>
            <a:ext cx="1190976" cy="1568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A8EB6B6-AC4F-4D9A-B892-F79F74896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034716"/>
            <a:ext cx="9128125" cy="51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81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368" y="625511"/>
            <a:ext cx="6382998" cy="1067958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4000" b="1" cap="none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ЦЕЛЬ: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29638446"/>
              </p:ext>
            </p:extLst>
          </p:nvPr>
        </p:nvGraphicFramePr>
        <p:xfrm>
          <a:off x="1073426" y="1630017"/>
          <a:ext cx="9266327" cy="4602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728" y="0"/>
            <a:ext cx="993272" cy="130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85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76435" y="-1120648"/>
            <a:ext cx="8534401" cy="2281600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Задачи</a:t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894" y="0"/>
            <a:ext cx="1379106" cy="1816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FBCECB-39B2-4D33-94B4-EB7D37482630}"/>
              </a:ext>
            </a:extLst>
          </p:cNvPr>
          <p:cNvSpPr txBox="1"/>
          <p:nvPr/>
        </p:nvSpPr>
        <p:spPr>
          <a:xfrm>
            <a:off x="3041374" y="498326"/>
            <a:ext cx="610925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закреплять элементарные математические представления в игровой форме.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Развивающие :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познавательные способности, внимательность воображение, мыслительные операции.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Воспитательные: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воспитывать уважение друг к другу (не перебивать, ждать своей очереди, слушать собеседника).</a:t>
            </a:r>
          </a:p>
        </p:txBody>
      </p:sp>
    </p:spTree>
    <p:extLst>
      <p:ext uri="{BB962C8B-B14F-4D97-AF65-F5344CB8AC3E}">
        <p14:creationId xmlns:p14="http://schemas.microsoft.com/office/powerpoint/2010/main" val="198357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34AA6-4C28-45BF-9D5F-BFE0191D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32" y="197086"/>
            <a:ext cx="10058400" cy="2743200"/>
          </a:xfrm>
        </p:spPr>
        <p:txBody>
          <a:bodyPr>
            <a:normAutofit/>
          </a:bodyPr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Проблемы использования интерактивных компьютерных </a:t>
            </a:r>
            <a:r>
              <a:rPr lang="ru-RU" sz="3600" b="1" cap="none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игр: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5A0E0F-B365-4096-8612-B60EAB650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932" y="3547166"/>
            <a:ext cx="10315092" cy="2565400"/>
          </a:xfrm>
        </p:spPr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Несоответствие материальной                       Влияние на состояние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базы                                                         здоровья детей</a:t>
            </a:r>
          </a:p>
          <a:p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4D4DF3CC-0F2B-4FAE-B28B-6B4C509E9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024" y="0"/>
            <a:ext cx="1190976" cy="1568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2322D43-82D3-4743-8680-040E3C75AF1E}"/>
              </a:ext>
            </a:extLst>
          </p:cNvPr>
          <p:cNvCxnSpPr>
            <a:cxnSpLocks/>
          </p:cNvCxnSpPr>
          <p:nvPr/>
        </p:nvCxnSpPr>
        <p:spPr>
          <a:xfrm>
            <a:off x="7354957" y="2941983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F23C2C6-4189-4851-930D-7EE5D536AD9D}"/>
              </a:ext>
            </a:extLst>
          </p:cNvPr>
          <p:cNvCxnSpPr>
            <a:cxnSpLocks/>
          </p:cNvCxnSpPr>
          <p:nvPr/>
        </p:nvCxnSpPr>
        <p:spPr>
          <a:xfrm flipH="1">
            <a:off x="3829878" y="2941983"/>
            <a:ext cx="742122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DB5281D1-4D3A-4362-BB1D-0B4F42BAF579}"/>
              </a:ext>
            </a:extLst>
          </p:cNvPr>
          <p:cNvSpPr/>
          <p:nvPr/>
        </p:nvSpPr>
        <p:spPr>
          <a:xfrm>
            <a:off x="3014071" y="2782957"/>
            <a:ext cx="2478157" cy="1177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82DE3323-F28C-4070-B9D4-A640C4DBB49C}"/>
              </a:ext>
            </a:extLst>
          </p:cNvPr>
          <p:cNvSpPr/>
          <p:nvPr/>
        </p:nvSpPr>
        <p:spPr>
          <a:xfrm>
            <a:off x="6871252" y="2782957"/>
            <a:ext cx="2478157" cy="1130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5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3465" y="-1120648"/>
            <a:ext cx="10727372" cy="2327656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Формы работы на интерактивной доске: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024" y="0"/>
            <a:ext cx="1190976" cy="1568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303B06-310C-4D4F-8223-693585AF6F7C}"/>
              </a:ext>
            </a:extLst>
          </p:cNvPr>
          <p:cNvSpPr txBox="1"/>
          <p:nvPr/>
        </p:nvSpPr>
        <p:spPr>
          <a:xfrm>
            <a:off x="2276669" y="2607485"/>
            <a:ext cx="68872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Групповая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0DADF0-F2DC-40FD-BE14-550DAA07E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445" y="2607485"/>
            <a:ext cx="4124131" cy="749873"/>
          </a:xfrm>
          <a:prstGeom prst="rect">
            <a:avLst/>
          </a:prstGeom>
        </p:spPr>
      </p:pic>
      <p:pic>
        <p:nvPicPr>
          <p:cNvPr id="7" name="Picture 112">
            <a:extLst>
              <a:ext uri="{FF2B5EF4-FFF2-40B4-BE49-F238E27FC236}">
                <a16:creationId xmlns:a16="http://schemas.microsoft.com/office/drawing/2014/main" id="{48676ED7-FA62-4784-B776-75F853B4C233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017002" y="3874451"/>
            <a:ext cx="3041016" cy="2554341"/>
          </a:xfrm>
          <a:prstGeom prst="round2DiagRect">
            <a:avLst>
              <a:gd name="adj1" fmla="val 16667"/>
              <a:gd name="adj2" fmla="val 0"/>
            </a:avLst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</p:pic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04A54341-33AF-42C8-A595-5D59069E50B1}"/>
              </a:ext>
            </a:extLst>
          </p:cNvPr>
          <p:cNvSpPr/>
          <p:nvPr/>
        </p:nvSpPr>
        <p:spPr>
          <a:xfrm>
            <a:off x="8347790" y="989895"/>
            <a:ext cx="484632" cy="1543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28EE6154-656B-4872-BFF9-FEA0F6B05477}"/>
              </a:ext>
            </a:extLst>
          </p:cNvPr>
          <p:cNvSpPr/>
          <p:nvPr/>
        </p:nvSpPr>
        <p:spPr>
          <a:xfrm>
            <a:off x="3526971" y="1135348"/>
            <a:ext cx="317241" cy="1400477"/>
          </a:xfrm>
          <a:prstGeom prst="downArrow">
            <a:avLst>
              <a:gd name="adj1" fmla="val 8850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9" name="Picture 110">
            <a:extLst>
              <a:ext uri="{FF2B5EF4-FFF2-40B4-BE49-F238E27FC236}">
                <a16:creationId xmlns:a16="http://schemas.microsoft.com/office/drawing/2014/main" id="{00F2344E-6A43-481C-8ED7-DCAD7D360E96}"/>
              </a:ext>
            </a:extLst>
          </p:cNvPr>
          <p:cNvPicPr/>
          <p:nvPr/>
        </p:nvPicPr>
        <p:blipFill>
          <a:blip r:embed="rId5"/>
          <a:srcRect t="9804" b="8496"/>
          <a:stretch/>
        </p:blipFill>
        <p:spPr>
          <a:xfrm>
            <a:off x="2024247" y="3814356"/>
            <a:ext cx="3322687" cy="2714644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85478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5A061-2E69-4271-9912-50B5AB3C3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51A4D7-F6B3-44F1-B1C8-E33B84CF3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1153500"/>
            <a:ext cx="8534400" cy="5704500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Дети лучше  усваивают  изучаемый материал за счет того, что интерактивные компьютерные игры несут в себе образный тип информации, понятный дошкольникам.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старших дошкольников повысится мотивация к обучению и интерес к математике за счет привлекательности компьютера и мультимедийных эффектов.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Полученные знания у детей останутся в памяти на более долгий срок и будут легче восстанавливаться для применения на практике.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5D71E-5F2B-49DE-9451-8A6789E5CC8C}"/>
              </a:ext>
            </a:extLst>
          </p:cNvPr>
          <p:cNvSpPr txBox="1"/>
          <p:nvPr/>
        </p:nvSpPr>
        <p:spPr>
          <a:xfrm>
            <a:off x="2644959" y="300400"/>
            <a:ext cx="6111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cap="none" dirty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Предполагаемые результаты: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A1DFB7E-8CE3-4B80-8918-7E769ECA8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024" y="0"/>
            <a:ext cx="1190976" cy="1568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2">
            <a:extLst>
              <a:ext uri="{FF2B5EF4-FFF2-40B4-BE49-F238E27FC236}">
                <a16:creationId xmlns:a16="http://schemas.microsoft.com/office/drawing/2014/main" id="{220F5E52-7505-45D8-A0B8-6B655682CAB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218611" y="5141300"/>
            <a:ext cx="2597129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8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92101-F749-49C3-9783-368A6ECB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43" y="66537"/>
            <a:ext cx="8534400" cy="1507067"/>
          </a:xfrm>
        </p:spPr>
        <p:txBody>
          <a:bodyPr/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Методические рекомендации: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B291B-61F6-4D92-ACFE-46A8E92B0193}"/>
              </a:ext>
            </a:extLst>
          </p:cNvPr>
          <p:cNvSpPr txBox="1"/>
          <p:nvPr/>
        </p:nvSpPr>
        <p:spPr>
          <a:xfrm>
            <a:off x="1022005" y="1203864"/>
            <a:ext cx="73782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Не навязывать ребенку темп игры.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74BFE7-21EB-4311-ADE9-4EBE8330048A}"/>
              </a:ext>
            </a:extLst>
          </p:cNvPr>
          <p:cNvSpPr txBox="1"/>
          <p:nvPr/>
        </p:nvSpPr>
        <p:spPr>
          <a:xfrm>
            <a:off x="1038706" y="1568686"/>
            <a:ext cx="61092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случае затруднений педагогу  необходимо оказывать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ребенку.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9DF99E-33E3-4038-B7C2-F75D6C6B6FD2}"/>
              </a:ext>
            </a:extLst>
          </p:cNvPr>
          <p:cNvSpPr txBox="1"/>
          <p:nvPr/>
        </p:nvSpPr>
        <p:spPr>
          <a:xfrm>
            <a:off x="1022005" y="2935905"/>
            <a:ext cx="61092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Правила интерактивных компьютерных игр должны быть  детям понятны и доступны.</a:t>
            </a:r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9DAAA735-8BD8-48B9-81A8-C2F9CD933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024" y="0"/>
            <a:ext cx="1190976" cy="1568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3507BA-1C93-4D77-B7AA-4B0A70397BC4}"/>
              </a:ext>
            </a:extLst>
          </p:cNvPr>
          <p:cNvSpPr txBox="1"/>
          <p:nvPr/>
        </p:nvSpPr>
        <p:spPr>
          <a:xfrm>
            <a:off x="1005303" y="4285612"/>
            <a:ext cx="70122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88">
            <a:extLst>
              <a:ext uri="{FF2B5EF4-FFF2-40B4-BE49-F238E27FC236}">
                <a16:creationId xmlns:a16="http://schemas.microsoft.com/office/drawing/2014/main" id="{7147CCD8-5BE3-4026-BEE0-D5ED0E268A60}"/>
              </a:ext>
            </a:extLst>
          </p:cNvPr>
          <p:cNvPicPr/>
          <p:nvPr/>
        </p:nvPicPr>
        <p:blipFill>
          <a:blip r:embed="rId3"/>
          <a:srcRect l="66974" t="2575" r="6291" b="57846"/>
          <a:stretch/>
        </p:blipFill>
        <p:spPr>
          <a:xfrm>
            <a:off x="7394713" y="3685441"/>
            <a:ext cx="3082856" cy="27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5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7961BE-1EC6-4C9C-A59F-696F26D121CF}"/>
              </a:ext>
            </a:extLst>
          </p:cNvPr>
          <p:cNvSpPr txBox="1"/>
          <p:nvPr/>
        </p:nvSpPr>
        <p:spPr>
          <a:xfrm>
            <a:off x="2272749" y="2516011"/>
            <a:ext cx="6109252" cy="376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Для развертывания самостоятельной игры после окончания компьютерной игры хорошо поддержать заданную в ней игровую ситуацию.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6. Продолжительность работы с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интерактивной панелью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не более 5-7 минут.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FD041-500B-485A-A0B6-9F451E3A2CF3}"/>
              </a:ext>
            </a:extLst>
          </p:cNvPr>
          <p:cNvSpPr txBox="1"/>
          <p:nvPr/>
        </p:nvSpPr>
        <p:spPr>
          <a:xfrm>
            <a:off x="2272749" y="29382"/>
            <a:ext cx="610925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Компьютерным играм, направленным на развитие математических представлений должны предшествовать традиционные занятия по </a:t>
            </a:r>
            <a:r>
              <a:rPr lang="ru-RU" sz="2800" b="1" noProof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математике.</a:t>
            </a:r>
          </a:p>
          <a:p>
            <a:endParaRPr lang="ru-RU" sz="2800" b="1" dirty="0"/>
          </a:p>
        </p:txBody>
      </p:sp>
      <p:pic>
        <p:nvPicPr>
          <p:cNvPr id="8" name="Picture 97">
            <a:extLst>
              <a:ext uri="{FF2B5EF4-FFF2-40B4-BE49-F238E27FC236}">
                <a16:creationId xmlns:a16="http://schemas.microsoft.com/office/drawing/2014/main" id="{491A94AF-E7E4-45E3-BE52-FE2DC606ACF6}"/>
              </a:ext>
            </a:extLst>
          </p:cNvPr>
          <p:cNvPicPr/>
          <p:nvPr/>
        </p:nvPicPr>
        <p:blipFill>
          <a:blip r:embed="rId2"/>
          <a:srcRect l="13786" t="8415" r="12239" b="8089"/>
          <a:stretch/>
        </p:blipFill>
        <p:spPr>
          <a:xfrm>
            <a:off x="8692401" y="4080017"/>
            <a:ext cx="2777356" cy="24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5769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2117</TotalTime>
  <Words>668</Words>
  <Application>Microsoft Office PowerPoint</Application>
  <PresentationFormat>Широкоэкранный</PresentationFormat>
  <Paragraphs>54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</vt:lpstr>
      <vt:lpstr>Wingdings 3</vt:lpstr>
      <vt:lpstr>Сектор</vt:lpstr>
      <vt:lpstr>Формирование элементарных математических представлений у детей старшего дошкольного возраста средствами интерактивных  игр по ФЭМП </vt:lpstr>
      <vt:lpstr>                            Актуальность: </vt:lpstr>
      <vt:lpstr>ЦЕЛЬ: </vt:lpstr>
      <vt:lpstr>                        Задачи </vt:lpstr>
      <vt:lpstr>Проблемы использования интерактивных компьютерных игр: </vt:lpstr>
      <vt:lpstr>      Формы работы на интерактивной доске: </vt:lpstr>
      <vt:lpstr> </vt:lpstr>
      <vt:lpstr>Методические рекомендации:</vt:lpstr>
      <vt:lpstr>Презентация PowerPoint</vt:lpstr>
      <vt:lpstr>Виды интерактивных игр по  ФЭМП:</vt:lpstr>
      <vt:lpstr>ИГРЫ НА КОЛИЧЕСТВО И СЧЕТ:</vt:lpstr>
      <vt:lpstr>ИГРЫ НА ОРИЕТИРОВКУ В ПРОСТРАНСТВЕ:</vt:lpstr>
      <vt:lpstr>ИГРы на  ориентировку в пространстве :</vt:lpstr>
      <vt:lpstr>Презентация PowerPoint</vt:lpstr>
      <vt:lpstr>Игры «величина»: </vt:lpstr>
      <vt:lpstr>Игры «форма»</vt:lpstr>
      <vt:lpstr>Игры «ориентировка во времени»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Единое образовательное пространство: образование и полноценное развитие дошкольника</dc:title>
  <dc:creator>UseR</dc:creator>
  <cp:lastModifiedBy>1</cp:lastModifiedBy>
  <cp:revision>83</cp:revision>
  <dcterms:created xsi:type="dcterms:W3CDTF">2024-08-13T07:54:54Z</dcterms:created>
  <dcterms:modified xsi:type="dcterms:W3CDTF">2025-01-19T07:42:24Z</dcterms:modified>
</cp:coreProperties>
</file>