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6" r:id="rId4"/>
    <p:sldId id="260" r:id="rId5"/>
    <p:sldId id="262" r:id="rId6"/>
    <p:sldId id="277" r:id="rId7"/>
    <p:sldId id="261" r:id="rId8"/>
    <p:sldId id="264" r:id="rId9"/>
    <p:sldId id="263" r:id="rId10"/>
    <p:sldId id="267" r:id="rId11"/>
    <p:sldId id="275" r:id="rId12"/>
    <p:sldId id="276" r:id="rId13"/>
    <p:sldId id="273" r:id="rId14"/>
    <p:sldId id="274" r:id="rId15"/>
    <p:sldId id="268" r:id="rId16"/>
    <p:sldId id="272" r:id="rId17"/>
    <p:sldId id="278" r:id="rId18"/>
    <p:sldId id="270" r:id="rId19"/>
    <p:sldId id="271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D46631-EFE9-4E56-88AE-AC817B93060C}" type="doc">
      <dgm:prSet loTypeId="urn:microsoft.com/office/officeart/2005/8/layout/gear1" loCatId="process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5CE8E783-3AF1-45FA-8EEB-C104254EFED8}">
      <dgm:prSet/>
      <dgm:spPr/>
      <dgm:t>
        <a:bodyPr/>
        <a:lstStyle/>
        <a:p>
          <a:pPr rtl="0"/>
          <a:r>
            <a:rPr lang="ru-RU" b="1" dirty="0" smtClean="0"/>
            <a:t>РИТМ</a:t>
          </a:r>
          <a:endParaRPr lang="ru-RU" b="1" dirty="0"/>
        </a:p>
      </dgm:t>
    </dgm:pt>
    <dgm:pt modelId="{E45C98BE-B6B8-4A68-9E85-AA42E67E142E}" type="parTrans" cxnId="{76E91420-2ECF-4E21-91CF-8C87FA5BB302}">
      <dgm:prSet/>
      <dgm:spPr/>
      <dgm:t>
        <a:bodyPr/>
        <a:lstStyle/>
        <a:p>
          <a:endParaRPr lang="ru-RU"/>
        </a:p>
      </dgm:t>
    </dgm:pt>
    <dgm:pt modelId="{3C805645-216F-4B8B-BFB2-EED815117927}" type="sibTrans" cxnId="{76E91420-2ECF-4E21-91CF-8C87FA5BB302}">
      <dgm:prSet/>
      <dgm:spPr/>
      <dgm:t>
        <a:bodyPr/>
        <a:lstStyle/>
        <a:p>
          <a:endParaRPr lang="ru-RU"/>
        </a:p>
      </dgm:t>
    </dgm:pt>
    <dgm:pt modelId="{88007F2E-3E78-4A2D-B495-E40A6379C2C1}">
      <dgm:prSet/>
      <dgm:spPr/>
      <dgm:t>
        <a:bodyPr/>
        <a:lstStyle/>
        <a:p>
          <a:pPr rtl="0"/>
          <a:r>
            <a:rPr lang="ru-RU" b="1" dirty="0" smtClean="0"/>
            <a:t>РИФМА</a:t>
          </a:r>
          <a:endParaRPr lang="ru-RU" b="1" dirty="0"/>
        </a:p>
      </dgm:t>
    </dgm:pt>
    <dgm:pt modelId="{BFCAE241-9FFB-496D-8222-B1B28E26CF03}" type="parTrans" cxnId="{6435D249-C5F0-49AB-985F-4A341799408D}">
      <dgm:prSet/>
      <dgm:spPr/>
      <dgm:t>
        <a:bodyPr/>
        <a:lstStyle/>
        <a:p>
          <a:endParaRPr lang="ru-RU"/>
        </a:p>
      </dgm:t>
    </dgm:pt>
    <dgm:pt modelId="{DAF39CBA-0E47-459B-93EB-70D25981BB21}" type="sibTrans" cxnId="{6435D249-C5F0-49AB-985F-4A341799408D}">
      <dgm:prSet/>
      <dgm:spPr/>
      <dgm:t>
        <a:bodyPr/>
        <a:lstStyle/>
        <a:p>
          <a:endParaRPr lang="ru-RU"/>
        </a:p>
      </dgm:t>
    </dgm:pt>
    <dgm:pt modelId="{91F81C86-F8C4-46DE-A734-7702117CC1C1}" type="pres">
      <dgm:prSet presAssocID="{6ED46631-EFE9-4E56-88AE-AC817B93060C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23E34B-4F41-4B8E-ACFF-2425173B33DF}" type="pres">
      <dgm:prSet presAssocID="{5CE8E783-3AF1-45FA-8EEB-C104254EFED8}" presName="gear1" presStyleLbl="node1" presStyleIdx="0" presStyleCnt="2" custScaleX="109609" custScaleY="105798" custLinFactNeighborX="12661" custLinFactNeighborY="134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622B5C-4692-4ED2-BC95-38648684E825}" type="pres">
      <dgm:prSet presAssocID="{5CE8E783-3AF1-45FA-8EEB-C104254EFED8}" presName="gear1srcNode" presStyleLbl="node1" presStyleIdx="0" presStyleCnt="2"/>
      <dgm:spPr/>
      <dgm:t>
        <a:bodyPr/>
        <a:lstStyle/>
        <a:p>
          <a:endParaRPr lang="ru-RU"/>
        </a:p>
      </dgm:t>
    </dgm:pt>
    <dgm:pt modelId="{72AC598F-EDE5-4FD2-8631-56196486B280}" type="pres">
      <dgm:prSet presAssocID="{5CE8E783-3AF1-45FA-8EEB-C104254EFED8}" presName="gear1dstNode" presStyleLbl="node1" presStyleIdx="0" presStyleCnt="2"/>
      <dgm:spPr/>
      <dgm:t>
        <a:bodyPr/>
        <a:lstStyle/>
        <a:p>
          <a:endParaRPr lang="ru-RU"/>
        </a:p>
      </dgm:t>
    </dgm:pt>
    <dgm:pt modelId="{7BD923F5-305A-4EDE-92F1-AE71AA9F9C5A}" type="pres">
      <dgm:prSet presAssocID="{88007F2E-3E78-4A2D-B495-E40A6379C2C1}" presName="gear2" presStyleLbl="node1" presStyleIdx="1" presStyleCnt="2" custScaleX="109822" custScaleY="104577" custLinFactNeighborX="-4286" custLinFactNeighborY="642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3D8C3D-DE65-40E2-B590-EDC8AE265323}" type="pres">
      <dgm:prSet presAssocID="{88007F2E-3E78-4A2D-B495-E40A6379C2C1}" presName="gear2srcNode" presStyleLbl="node1" presStyleIdx="1" presStyleCnt="2"/>
      <dgm:spPr/>
      <dgm:t>
        <a:bodyPr/>
        <a:lstStyle/>
        <a:p>
          <a:endParaRPr lang="ru-RU"/>
        </a:p>
      </dgm:t>
    </dgm:pt>
    <dgm:pt modelId="{70154B83-7CDA-4DBE-A7EB-024773992870}" type="pres">
      <dgm:prSet presAssocID="{88007F2E-3E78-4A2D-B495-E40A6379C2C1}" presName="gear2dstNode" presStyleLbl="node1" presStyleIdx="1" presStyleCnt="2"/>
      <dgm:spPr/>
      <dgm:t>
        <a:bodyPr/>
        <a:lstStyle/>
        <a:p>
          <a:endParaRPr lang="ru-RU"/>
        </a:p>
      </dgm:t>
    </dgm:pt>
    <dgm:pt modelId="{6846825D-FBB4-481D-9F43-2509EAA8E072}" type="pres">
      <dgm:prSet presAssocID="{3C805645-216F-4B8B-BFB2-EED815117927}" presName="connector1" presStyleLbl="sibTrans2D1" presStyleIdx="0" presStyleCnt="2" custAng="0" custScaleX="101104" custScaleY="104469" custLinFactNeighborX="2741" custLinFactNeighborY="12723"/>
      <dgm:spPr/>
      <dgm:t>
        <a:bodyPr/>
        <a:lstStyle/>
        <a:p>
          <a:endParaRPr lang="ru-RU"/>
        </a:p>
      </dgm:t>
    </dgm:pt>
    <dgm:pt modelId="{C672A8EA-8383-41FA-86AF-90B27DB54511}" type="pres">
      <dgm:prSet presAssocID="{DAF39CBA-0E47-459B-93EB-70D25981BB21}" presName="connector2" presStyleLbl="sibTrans2D1" presStyleIdx="1" presStyleCnt="2" custLinFactNeighborX="-15527" custLinFactNeighborY="52788"/>
      <dgm:spPr/>
      <dgm:t>
        <a:bodyPr/>
        <a:lstStyle/>
        <a:p>
          <a:endParaRPr lang="ru-RU"/>
        </a:p>
      </dgm:t>
    </dgm:pt>
  </dgm:ptLst>
  <dgm:cxnLst>
    <dgm:cxn modelId="{6435D249-C5F0-49AB-985F-4A341799408D}" srcId="{6ED46631-EFE9-4E56-88AE-AC817B93060C}" destId="{88007F2E-3E78-4A2D-B495-E40A6379C2C1}" srcOrd="1" destOrd="0" parTransId="{BFCAE241-9FFB-496D-8222-B1B28E26CF03}" sibTransId="{DAF39CBA-0E47-459B-93EB-70D25981BB21}"/>
    <dgm:cxn modelId="{F8B4A465-BA4A-4AD4-93DD-15487927A312}" type="presOf" srcId="{5CE8E783-3AF1-45FA-8EEB-C104254EFED8}" destId="{1F23E34B-4F41-4B8E-ACFF-2425173B33DF}" srcOrd="0" destOrd="0" presId="urn:microsoft.com/office/officeart/2005/8/layout/gear1"/>
    <dgm:cxn modelId="{18784FC1-DCDC-4024-9EDF-953FCED4FAFF}" type="presOf" srcId="{DAF39CBA-0E47-459B-93EB-70D25981BB21}" destId="{C672A8EA-8383-41FA-86AF-90B27DB54511}" srcOrd="0" destOrd="0" presId="urn:microsoft.com/office/officeart/2005/8/layout/gear1"/>
    <dgm:cxn modelId="{76E91420-2ECF-4E21-91CF-8C87FA5BB302}" srcId="{6ED46631-EFE9-4E56-88AE-AC817B93060C}" destId="{5CE8E783-3AF1-45FA-8EEB-C104254EFED8}" srcOrd="0" destOrd="0" parTransId="{E45C98BE-B6B8-4A68-9E85-AA42E67E142E}" sibTransId="{3C805645-216F-4B8B-BFB2-EED815117927}"/>
    <dgm:cxn modelId="{793CDA47-92C6-4AC8-8A3C-3505F425F2E9}" type="presOf" srcId="{88007F2E-3E78-4A2D-B495-E40A6379C2C1}" destId="{CB3D8C3D-DE65-40E2-B590-EDC8AE265323}" srcOrd="1" destOrd="0" presId="urn:microsoft.com/office/officeart/2005/8/layout/gear1"/>
    <dgm:cxn modelId="{7F1B1521-B20D-4504-B967-B6CAFE7060AA}" type="presOf" srcId="{6ED46631-EFE9-4E56-88AE-AC817B93060C}" destId="{91F81C86-F8C4-46DE-A734-7702117CC1C1}" srcOrd="0" destOrd="0" presId="urn:microsoft.com/office/officeart/2005/8/layout/gear1"/>
    <dgm:cxn modelId="{E78694DC-1C92-42A9-A2CF-3E1D6F708A7E}" type="presOf" srcId="{5CE8E783-3AF1-45FA-8EEB-C104254EFED8}" destId="{72AC598F-EDE5-4FD2-8631-56196486B280}" srcOrd="2" destOrd="0" presId="urn:microsoft.com/office/officeart/2005/8/layout/gear1"/>
    <dgm:cxn modelId="{329EEFC1-351B-4323-91AF-215EE178D856}" type="presOf" srcId="{5CE8E783-3AF1-45FA-8EEB-C104254EFED8}" destId="{F7622B5C-4692-4ED2-BC95-38648684E825}" srcOrd="1" destOrd="0" presId="urn:microsoft.com/office/officeart/2005/8/layout/gear1"/>
    <dgm:cxn modelId="{E04F61F1-A3E1-4D1C-9086-65742A720442}" type="presOf" srcId="{3C805645-216F-4B8B-BFB2-EED815117927}" destId="{6846825D-FBB4-481D-9F43-2509EAA8E072}" srcOrd="0" destOrd="0" presId="urn:microsoft.com/office/officeart/2005/8/layout/gear1"/>
    <dgm:cxn modelId="{3FD1BEAE-4C89-4082-8328-4B999EBD38AB}" type="presOf" srcId="{88007F2E-3E78-4A2D-B495-E40A6379C2C1}" destId="{70154B83-7CDA-4DBE-A7EB-024773992870}" srcOrd="2" destOrd="0" presId="urn:microsoft.com/office/officeart/2005/8/layout/gear1"/>
    <dgm:cxn modelId="{F5F56798-0F0E-4345-B3B4-E7EB6849D1A4}" type="presOf" srcId="{88007F2E-3E78-4A2D-B495-E40A6379C2C1}" destId="{7BD923F5-305A-4EDE-92F1-AE71AA9F9C5A}" srcOrd="0" destOrd="0" presId="urn:microsoft.com/office/officeart/2005/8/layout/gear1"/>
    <dgm:cxn modelId="{79A3416C-C3D3-4342-8FF8-3C742B291E77}" type="presParOf" srcId="{91F81C86-F8C4-46DE-A734-7702117CC1C1}" destId="{1F23E34B-4F41-4B8E-ACFF-2425173B33DF}" srcOrd="0" destOrd="0" presId="urn:microsoft.com/office/officeart/2005/8/layout/gear1"/>
    <dgm:cxn modelId="{BB84A0E4-665C-48FA-A241-E71F11C46317}" type="presParOf" srcId="{91F81C86-F8C4-46DE-A734-7702117CC1C1}" destId="{F7622B5C-4692-4ED2-BC95-38648684E825}" srcOrd="1" destOrd="0" presId="urn:microsoft.com/office/officeart/2005/8/layout/gear1"/>
    <dgm:cxn modelId="{6047ECB0-9F85-4B62-9F97-82FBD9B001F8}" type="presParOf" srcId="{91F81C86-F8C4-46DE-A734-7702117CC1C1}" destId="{72AC598F-EDE5-4FD2-8631-56196486B280}" srcOrd="2" destOrd="0" presId="urn:microsoft.com/office/officeart/2005/8/layout/gear1"/>
    <dgm:cxn modelId="{EC3EFDA8-6204-4EB3-81BB-9E4F597778E7}" type="presParOf" srcId="{91F81C86-F8C4-46DE-A734-7702117CC1C1}" destId="{7BD923F5-305A-4EDE-92F1-AE71AA9F9C5A}" srcOrd="3" destOrd="0" presId="urn:microsoft.com/office/officeart/2005/8/layout/gear1"/>
    <dgm:cxn modelId="{C5D783B0-0B32-43DA-AA3D-14D08F0768BC}" type="presParOf" srcId="{91F81C86-F8C4-46DE-A734-7702117CC1C1}" destId="{CB3D8C3D-DE65-40E2-B590-EDC8AE265323}" srcOrd="4" destOrd="0" presId="urn:microsoft.com/office/officeart/2005/8/layout/gear1"/>
    <dgm:cxn modelId="{755484EB-D555-4CA5-85AD-E52A18F47BDE}" type="presParOf" srcId="{91F81C86-F8C4-46DE-A734-7702117CC1C1}" destId="{70154B83-7CDA-4DBE-A7EB-024773992870}" srcOrd="5" destOrd="0" presId="urn:microsoft.com/office/officeart/2005/8/layout/gear1"/>
    <dgm:cxn modelId="{1A84E2A0-585E-454E-BEF3-556B6A851C78}" type="presParOf" srcId="{91F81C86-F8C4-46DE-A734-7702117CC1C1}" destId="{6846825D-FBB4-481D-9F43-2509EAA8E072}" srcOrd="6" destOrd="0" presId="urn:microsoft.com/office/officeart/2005/8/layout/gear1"/>
    <dgm:cxn modelId="{BEC1A1BA-3A91-49F2-B7DF-495341AE107B}" type="presParOf" srcId="{91F81C86-F8C4-46DE-A734-7702117CC1C1}" destId="{C672A8EA-8383-41FA-86AF-90B27DB54511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55679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latin typeface="Monotype Corsiva" pitchFamily="66" charset="0"/>
              </a:rPr>
              <a:t>Поэтическая мастерская</a:t>
            </a:r>
          </a:p>
        </p:txBody>
      </p:sp>
    </p:spTree>
    <p:extLst>
      <p:ext uri="{BB962C8B-B14F-4D97-AF65-F5344CB8AC3E}">
        <p14:creationId xmlns:p14="http://schemas.microsoft.com/office/powerpoint/2010/main" val="417219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Незнайка придумал свою рифму: 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пал</a:t>
            </a:r>
            <a:r>
              <a:rPr lang="ru-RU" sz="4800" b="1" i="1" u="sng" dirty="0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– селёд</a:t>
            </a:r>
            <a:r>
              <a:rPr lang="ru-RU" sz="4800" b="1" i="1" u="sng" dirty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7129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Под большим шатром голубых небес вижу - даль степей зеленеется. И на гранях их, выше темных туч, цепи гор стоят великанами. По степям в моря реки катятся, и лежат пути во все стороны. 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И.С. Никитин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2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6632"/>
            <a:ext cx="748883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Русь(отрывок)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большим шатром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Голубых небес —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Вижу — даль степей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Зеленеется.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И на гранях их,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Выше тёмных туч,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Цепи гор стоят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Великанами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И.С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Никитин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53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305342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Травка зеленеет,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Солнышко блестит,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Ласточка с весною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В сени к нам летит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А. Плещеев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08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305342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Тра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вка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зе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Ла сто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чка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ве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сно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ю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835696" y="1428618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491880" y="1515035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11960" y="1515035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932040" y="1543399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850233" y="2965594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868144" y="2965594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691680" y="2965594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699792" y="2965594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1544579" y="1284602"/>
            <a:ext cx="144016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4778225" y="1240160"/>
            <a:ext cx="144016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652120" y="2733582"/>
            <a:ext cx="144016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472571" y="2677562"/>
            <a:ext cx="144016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8535" y="4361600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1680" y="4361599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859571" y="4361597"/>
            <a:ext cx="5918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Б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844917" y="4373232"/>
            <a:ext cx="5918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267744" y="4361598"/>
            <a:ext cx="5918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30004" y="4373232"/>
            <a:ext cx="6367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48535" y="5150642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82062" y="5150641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849953" y="5150639"/>
            <a:ext cx="5918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Б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957099" y="5162274"/>
            <a:ext cx="5918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258126" y="5150640"/>
            <a:ext cx="5918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441782" y="5154852"/>
            <a:ext cx="6367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13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25" grpId="0"/>
      <p:bldP spid="27" grpId="0"/>
      <p:bldP spid="30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Ритм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ru-RU" sz="3600" i="1" dirty="0"/>
              <a:t>Ритм</a:t>
            </a:r>
            <a:r>
              <a:rPr lang="ru-RU" sz="3600" dirty="0"/>
              <a:t> – это повторение каких-либо однозначных явлений через равные промежутки времени (чередование ударных и безударных слогов в строке).</a:t>
            </a:r>
          </a:p>
          <a:p>
            <a:r>
              <a:rPr lang="ru-RU" sz="3600" i="1" dirty="0"/>
              <a:t>Ритм</a:t>
            </a:r>
            <a:r>
              <a:rPr lang="ru-RU" sz="3600" dirty="0"/>
              <a:t> создаёт определённое настроение, окрашивает стихотворение единым тоном. </a:t>
            </a:r>
          </a:p>
        </p:txBody>
      </p:sp>
    </p:spTree>
    <p:extLst>
      <p:ext uri="{BB962C8B-B14F-4D97-AF65-F5344CB8AC3E}">
        <p14:creationId xmlns:p14="http://schemas.microsoft.com/office/powerpoint/2010/main" val="132040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908050"/>
            <a:ext cx="749935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/>
              <a:t>ДЛЯ СТИХОТВОРЕНИЯ ВАЖНЫ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785545"/>
              </p:ext>
            </p:extLst>
          </p:nvPr>
        </p:nvGraphicFramePr>
        <p:xfrm>
          <a:off x="179512" y="1484784"/>
          <a:ext cx="8064896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381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7313" y="332656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Составить стихотворения по рифмам.</a:t>
            </a:r>
          </a:p>
          <a:p>
            <a:pPr lvl="0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океан - уши - ураган - суши </a:t>
            </a:r>
          </a:p>
          <a:p>
            <a:pPr lvl="0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огонь - ладонь - конь - гармонь </a:t>
            </a:r>
          </a:p>
          <a:p>
            <a:pPr lvl="0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стакан - банан - карман - обман </a:t>
            </a:r>
          </a:p>
          <a:p>
            <a:pPr lvl="0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сок - молоток - Наташка - чебурашка</a:t>
            </a:r>
          </a:p>
        </p:txBody>
      </p:sp>
    </p:spTree>
    <p:extLst>
      <p:ext uri="{BB962C8B-B14F-4D97-AF65-F5344CB8AC3E}">
        <p14:creationId xmlns:p14="http://schemas.microsoft.com/office/powerpoint/2010/main" val="3456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CC00"/>
                </a:solidFill>
              </a:rPr>
              <a:t>Поэт Никифор Ляпис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ru-RU" dirty="0"/>
              <a:t>Приблизительно так сочинял стихи поэт Никифор Ляпис, герой книги И. Ильфа и Е. Петрова «Двенадцать стульев».</a:t>
            </a:r>
            <a:endParaRPr lang="ru-RU" i="1" dirty="0"/>
          </a:p>
          <a:p>
            <a:r>
              <a:rPr lang="ru-RU" b="1" i="1" dirty="0">
                <a:solidFill>
                  <a:srgbClr val="FFCC00"/>
                </a:solidFill>
              </a:rPr>
              <a:t>Служил Гаврила почтальоном,</a:t>
            </a:r>
            <a:br>
              <a:rPr lang="ru-RU" b="1" i="1" dirty="0">
                <a:solidFill>
                  <a:srgbClr val="FFCC00"/>
                </a:solidFill>
              </a:rPr>
            </a:br>
            <a:r>
              <a:rPr lang="ru-RU" b="1" i="1" dirty="0">
                <a:solidFill>
                  <a:srgbClr val="FFCC00"/>
                </a:solidFill>
              </a:rPr>
              <a:t>Гаврила письма разносил. </a:t>
            </a:r>
          </a:p>
          <a:p>
            <a:pPr>
              <a:buFont typeface="Wingdings" pitchFamily="2" charset="2"/>
              <a:buNone/>
            </a:pPr>
            <a:r>
              <a:rPr lang="ru-RU" b="1" i="1" dirty="0">
                <a:solidFill>
                  <a:srgbClr val="FFCC00"/>
                </a:solidFill>
              </a:rPr>
              <a:t>   Гаврила ждал в засаде зайца,</a:t>
            </a:r>
            <a:br>
              <a:rPr lang="ru-RU" b="1" i="1" dirty="0">
                <a:solidFill>
                  <a:srgbClr val="FFCC00"/>
                </a:solidFill>
              </a:rPr>
            </a:br>
            <a:r>
              <a:rPr lang="ru-RU" b="1" i="1" dirty="0">
                <a:solidFill>
                  <a:srgbClr val="FFCC00"/>
                </a:solidFill>
              </a:rPr>
              <a:t>Гаврила зайца подстрелил.</a:t>
            </a:r>
          </a:p>
          <a:p>
            <a:r>
              <a:rPr lang="ru-RU" i="1" dirty="0"/>
              <a:t>(Пешком ходил он по деревне,                  Сидеть на лавочке любил.)</a:t>
            </a:r>
          </a:p>
        </p:txBody>
      </p:sp>
    </p:spTree>
    <p:extLst>
      <p:ext uri="{BB962C8B-B14F-4D97-AF65-F5344CB8AC3E}">
        <p14:creationId xmlns:p14="http://schemas.microsoft.com/office/powerpoint/2010/main" val="138994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CC00"/>
                </a:solidFill>
              </a:rPr>
              <a:t>А теперь поиграем.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r>
              <a:rPr lang="ru-RU" sz="3600"/>
              <a:t>Я называю первую строчку, а вы сочиняете вторую. </a:t>
            </a:r>
            <a:endParaRPr lang="ru-RU" sz="3600" i="1"/>
          </a:p>
          <a:p>
            <a:r>
              <a:rPr lang="ru-RU" sz="3600" b="1" i="1"/>
              <a:t>Служил Гаврила педагогом...</a:t>
            </a:r>
            <a:r>
              <a:rPr lang="ru-RU" sz="3600"/>
              <a:t> </a:t>
            </a:r>
          </a:p>
          <a:p>
            <a:pPr>
              <a:buFont typeface="Wingdings" pitchFamily="2" charset="2"/>
              <a:buNone/>
            </a:pPr>
            <a:endParaRPr lang="ru-RU" sz="3600"/>
          </a:p>
          <a:p>
            <a:r>
              <a:rPr lang="ru-RU" sz="3600" b="1" i="1"/>
              <a:t>Репортер, дворник, инженер, учитель, депутат, акробат.</a:t>
            </a:r>
            <a:r>
              <a:rPr lang="ru-RU" sz="3600"/>
              <a:t> </a:t>
            </a:r>
          </a:p>
          <a:p>
            <a:r>
              <a:rPr lang="ru-RU" sz="3600">
                <a:solidFill>
                  <a:srgbClr val="FFCC00"/>
                </a:solidFill>
              </a:rPr>
              <a:t>Какие слова не подходят и почему?</a:t>
            </a:r>
          </a:p>
        </p:txBody>
      </p:sp>
    </p:spTree>
    <p:extLst>
      <p:ext uri="{BB962C8B-B14F-4D97-AF65-F5344CB8AC3E}">
        <p14:creationId xmlns:p14="http://schemas.microsoft.com/office/powerpoint/2010/main" val="165343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8932"/>
            <a:ext cx="8856984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ПОЭЗИЯ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Словесное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художественное творчество, преимущ. стихотворное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Толковый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словарь Ожегова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ПОЭЗИЯ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изящество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письменности; все художественное, духовно и нравственно прекрасное, выраженное словами, и притом более мерною речью. Поэзией, отвлеченно, зовут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творчество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способность, дар создавать образы красоты; наконец зовут поэзией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сочиненья, писанья этого рода и придуманные для сего правила: стихи, стихотворения и науку стихотворства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Толковый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словарь Даля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ПОЭЗИЯ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Стихотворные произведения в отличие от художественной прозы. Ритм поэтической речи создается отчетливым делением на стихи. </a:t>
            </a:r>
          </a:p>
          <a:p>
            <a:pPr algn="r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Большой Энциклопедический словарь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(БЭС)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37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CC00"/>
                </a:solidFill>
              </a:rPr>
              <a:t>Буриме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975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i="1"/>
              <a:t>Буриме</a:t>
            </a:r>
            <a:r>
              <a:rPr lang="ru-RU"/>
              <a:t> </a:t>
            </a:r>
            <a:r>
              <a:rPr lang="ru-RU" i="1">
                <a:solidFill>
                  <a:srgbClr val="FFCC00"/>
                </a:solidFill>
              </a:rPr>
              <a:t>(от франц. bout – конец, rime - рифма) – это веселая игра, стихотворная задача, где нужно писать стихотворения на заданные заранее рифмы.</a:t>
            </a:r>
            <a:r>
              <a:rPr lang="ru-RU"/>
              <a:t> Рифмы для буриме должны быть </a:t>
            </a:r>
            <a:r>
              <a:rPr lang="ru-RU" u="sng"/>
              <a:t>неожиданными и немного странными</a:t>
            </a:r>
            <a:r>
              <a:rPr lang="ru-RU"/>
              <a:t>. Главное требование к будущему стихотворению: </a:t>
            </a:r>
            <a:r>
              <a:rPr lang="ru-RU" u="sng"/>
              <a:t>здравый смысл и юмор.</a:t>
            </a:r>
            <a:r>
              <a:rPr lang="ru-RU"/>
              <a:t/>
            </a:r>
            <a:br>
              <a:rPr lang="ru-RU"/>
            </a:br>
            <a:r>
              <a:rPr lang="ru-RU" b="1" i="1"/>
              <a:t>На полянку вышел </a:t>
            </a:r>
            <a:r>
              <a:rPr lang="ru-RU" b="1" i="1" u="sng"/>
              <a:t>з</a:t>
            </a:r>
            <a:r>
              <a:rPr lang="ru-RU" b="1" i="1" u="sng">
                <a:solidFill>
                  <a:srgbClr val="CC3300"/>
                </a:solidFill>
              </a:rPr>
              <a:t>айка</a:t>
            </a:r>
            <a:r>
              <a:rPr lang="ru-RU" b="1" i="1"/>
              <a:t>.</a:t>
            </a:r>
            <a:br>
              <a:rPr lang="ru-RU" b="1" i="1"/>
            </a:br>
            <a:r>
              <a:rPr lang="ru-RU" b="1" i="1"/>
              <a:t>Видит – там синичек </a:t>
            </a:r>
            <a:r>
              <a:rPr lang="ru-RU" b="1" i="1" u="sng"/>
              <a:t>ст</a:t>
            </a:r>
            <a:r>
              <a:rPr lang="ru-RU" b="1" i="1" u="sng">
                <a:solidFill>
                  <a:srgbClr val="CC3300"/>
                </a:solidFill>
              </a:rPr>
              <a:t>айка</a:t>
            </a:r>
            <a:r>
              <a:rPr lang="ru-RU" b="1" i="1"/>
              <a:t>.</a:t>
            </a:r>
            <a:br>
              <a:rPr lang="ru-RU" b="1" i="1"/>
            </a:br>
            <a:r>
              <a:rPr lang="ru-RU" b="1" i="1"/>
              <a:t>Он открыл свою </a:t>
            </a:r>
            <a:r>
              <a:rPr lang="ru-RU" b="1" i="1" u="sng"/>
              <a:t>шкат</a:t>
            </a:r>
            <a:r>
              <a:rPr lang="ru-RU" b="1" i="1" u="sng">
                <a:solidFill>
                  <a:srgbClr val="009900"/>
                </a:solidFill>
              </a:rPr>
              <a:t>улку</a:t>
            </a:r>
            <a:r>
              <a:rPr lang="ru-RU" b="1" i="1"/>
              <a:t>,</a:t>
            </a:r>
            <a:br>
              <a:rPr lang="ru-RU" b="1" i="1"/>
            </a:br>
            <a:r>
              <a:rPr lang="ru-RU" b="1" i="1"/>
              <a:t>Дал синицам с маком </a:t>
            </a:r>
            <a:r>
              <a:rPr lang="ru-RU" b="1" i="1" u="sng"/>
              <a:t>б</a:t>
            </a:r>
            <a:r>
              <a:rPr lang="ru-RU" b="1" i="1" u="sng">
                <a:solidFill>
                  <a:srgbClr val="009900"/>
                </a:solidFill>
              </a:rPr>
              <a:t>улку</a:t>
            </a:r>
            <a:r>
              <a:rPr lang="ru-RU" b="1" i="1"/>
              <a:t>.</a:t>
            </a:r>
            <a:r>
              <a:rPr 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344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8932"/>
            <a:ext cx="8856984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ПОЭЗИЯ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Словесное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художественное творчество, преимущ. стихотворное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Толковый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словарь Ожегова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ПОЭЗИЯ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изящество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письменности; все художественное, духовно и нравственно прекрасное, выраженное словами, и притом более мерною речью. Поэзией, отвлеченно, зовут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творчество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способность, дар создавать образы красоты; наконец зовут поэзией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сочиненья, писанья этого рода и придуманные для сего правила: стихи, стихотворения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науку стихотворства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Толковый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словарь Даля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ПОЭЗИЯ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Стихотворные произведения в отличие от художественной прозы. Ритм поэтической речи создается отчетливым делением на стихи. </a:t>
            </a:r>
          </a:p>
          <a:p>
            <a:pPr algn="r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Большой Энциклопедический словарь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(БЭС)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23528" y="4797152"/>
            <a:ext cx="331236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04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340768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На  Руси  (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16—18 вв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.) это называлось </a:t>
            </a:r>
            <a:r>
              <a:rPr lang="ru-RU" sz="5400" b="1" dirty="0" smtClean="0">
                <a:latin typeface="Monotype Corsiva" pitchFamily="66" charset="0"/>
                <a:cs typeface="Times New Roman" pitchFamily="18" charset="0"/>
              </a:rPr>
              <a:t>–</a:t>
            </a:r>
          </a:p>
          <a:p>
            <a:r>
              <a:rPr lang="ru-RU" sz="7200" b="1" dirty="0" smtClean="0">
                <a:latin typeface="Monotype Corsiva" pitchFamily="66" charset="0"/>
                <a:cs typeface="Times New Roman" pitchFamily="18" charset="0"/>
              </a:rPr>
              <a:t>«</a:t>
            </a:r>
            <a:r>
              <a:rPr lang="ru-RU" sz="7200" b="1" dirty="0" err="1" smtClean="0">
                <a:latin typeface="Monotype Corsiva" pitchFamily="66" charset="0"/>
                <a:cs typeface="Times New Roman" pitchFamily="18" charset="0"/>
              </a:rPr>
              <a:t>краесогласие</a:t>
            </a:r>
            <a:r>
              <a:rPr lang="ru-RU" sz="7200" b="1" dirty="0" smtClean="0">
                <a:latin typeface="Monotype Corsiva" pitchFamily="66" charset="0"/>
                <a:cs typeface="Times New Roman" pitchFamily="18" charset="0"/>
              </a:rPr>
              <a:t>»</a:t>
            </a:r>
            <a:endParaRPr lang="ru-RU" sz="7200" b="1" dirty="0">
              <a:latin typeface="Monotype Corsiva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7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980728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Уронили мишку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пол,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Оторвали мишке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лапу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Все равно его не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брошу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Потому что он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хороший.</a:t>
            </a:r>
          </a:p>
          <a:p>
            <a:pPr algn="r"/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А.Барто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6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124744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Перчатка, носки, от пыли,  стержень, близки</a:t>
            </a:r>
            <a:r>
              <a:rPr lang="ru-RU" sz="540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5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вы ли, сладко, те же.</a:t>
            </a:r>
          </a:p>
        </p:txBody>
      </p:sp>
    </p:spTree>
    <p:extLst>
      <p:ext uri="{BB962C8B-B14F-4D97-AF65-F5344CB8AC3E}">
        <p14:creationId xmlns:p14="http://schemas.microsoft.com/office/powerpoint/2010/main" val="219759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79691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РИ́ФМА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(от греч.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соразмерность) —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звуковой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повтор в окончании стихотворных строк. Рифма придает благозвучие стихотворению, подчеркивает музыкальность стиха, его ритм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4077072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слияние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различных компонентов объекта в единое органическое целое.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9074" y="3356992"/>
            <a:ext cx="51805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Соразмерность - </a:t>
            </a:r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Гармония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46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332656"/>
            <a:ext cx="648072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Весенний воздух свеж и чист…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Вот зеленеет первый лист.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Видна в проталинах земля.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Вокруг ручьи бегут, звеня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Живет у нас под крышей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Непризнанный артист,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целый день мы слышим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Художественный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свист.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Ночевала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тучка золотая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груди утеса-великана;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Утром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путь она умчалась рано,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лазури весело играя;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8104" y="18864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3487" y="3275420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47689" y="2348880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18049" y="620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698867" y="444582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688124" y="593151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95215" y="114054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95215" y="1628800"/>
            <a:ext cx="481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19023" y="3861048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698867" y="4958644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698867" y="5484438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83487" y="2780928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</p:spTree>
    <p:extLst>
      <p:ext uri="{BB962C8B-B14F-4D97-AF65-F5344CB8AC3E}">
        <p14:creationId xmlns:p14="http://schemas.microsoft.com/office/powerpoint/2010/main" val="11401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305342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Травка зеленеет,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Солнышко блестит,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Ласточка с весною 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В сени к нам летит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А. Плещеев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51920" y="2780928"/>
            <a:ext cx="20882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27984" y="4221088"/>
            <a:ext cx="151216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94022" y="1173685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?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03156" y="2736503"/>
            <a:ext cx="505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>
                <a:solidFill>
                  <a:srgbClr val="0070C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6671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706</Words>
  <Application>Microsoft Office PowerPoint</Application>
  <PresentationFormat>Экран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Ритм</vt:lpstr>
      <vt:lpstr>ДЛЯ СТИХОТВОРЕНИЯ ВАЖНЫ</vt:lpstr>
      <vt:lpstr>Презентация PowerPoint</vt:lpstr>
      <vt:lpstr>Поэт Никифор Ляпис</vt:lpstr>
      <vt:lpstr>А теперь поиграем.</vt:lpstr>
      <vt:lpstr>Буриме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36</cp:revision>
  <dcterms:created xsi:type="dcterms:W3CDTF">2012-11-26T08:40:43Z</dcterms:created>
  <dcterms:modified xsi:type="dcterms:W3CDTF">2012-12-04T14:18:23Z</dcterms:modified>
</cp:coreProperties>
</file>