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7030A0"/>
            </a:gs>
            <a:gs pos="40000">
              <a:srgbClr val="6999DD"/>
            </a:gs>
            <a:gs pos="0">
              <a:schemeClr val="bg2">
                <a:lumMod val="50000"/>
              </a:schemeClr>
            </a:gs>
            <a:gs pos="93664">
              <a:srgbClr val="D7E5F8"/>
            </a:gs>
            <a:gs pos="8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0027" y="1607064"/>
            <a:ext cx="18053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 – 9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3915" y="3047222"/>
            <a:ext cx="1677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– 12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3018" y="3052950"/>
            <a:ext cx="1965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12 + 4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347" y="1616036"/>
            <a:ext cx="20938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7 + 13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5717" y="1616036"/>
            <a:ext cx="2308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+ (– 6)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0027" y="4633468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6 ∙ 5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2073" y="4655768"/>
            <a:ext cx="2547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28 : (– 7)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2105" y="4655768"/>
            <a:ext cx="21627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: (– 4)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0145" y="3047221"/>
            <a:ext cx="2276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9 ∙ (– 6)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132856"/>
            <a:ext cx="8056308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урок!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92696"/>
            <a:ext cx="19800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+ 3,4 = 5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5 + 3,4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8,4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4008" y="656160"/>
            <a:ext cx="318548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5х – 2 = 3х – 3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3х =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2 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2х = – 5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– 2,5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5135" y="3284984"/>
            <a:ext cx="20569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6,3 – х = 9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9 – 6,3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2,7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7984" y="3278128"/>
            <a:ext cx="28264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2х + 7 = х + 5,5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2х + х = 5,5 – 7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3х =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016" y="729510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6850" y="3284984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2336" y="732917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60" y="3284984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Вопросил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некоего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учителя: «Сколько имеешь учеников у себя, так как я хочу отдать сына к тебе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учение».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ответил: «Если ко мне придет учеников еще столько же, сколько имею, и полстолько, и четвертая часть, и твой сын, тогда у меня учеников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100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Сколько было у учителя учеников?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871761"/>
              </p:ext>
            </p:extLst>
          </p:nvPr>
        </p:nvGraphicFramePr>
        <p:xfrm>
          <a:off x="791580" y="2107888"/>
          <a:ext cx="7560840" cy="39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  <a:gridCol w="4896544"/>
              </a:tblGrid>
              <a:tr h="5290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44405" y="224195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имею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08027" y="2785220"/>
            <a:ext cx="1414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столько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33480" y="3324342"/>
            <a:ext cx="1726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полстолько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30122" y="3964414"/>
            <a:ext cx="2281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четверть столько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88913" y="4509120"/>
            <a:ext cx="1252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твой сын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16269" y="5229200"/>
            <a:ext cx="2429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у меня учеников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37550" y="22362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8399" y="2792450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+ х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510585" y="3267275"/>
                <a:ext cx="1176925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+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</a:t>
                </a:r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585" y="3267275"/>
                <a:ext cx="1176925" cy="483466"/>
              </a:xfrm>
              <a:prstGeom prst="rect">
                <a:avLst/>
              </a:prstGeom>
              <a:blipFill rotWithShape="1">
                <a:blip r:embed="rId2"/>
                <a:stretch>
                  <a:fillRect l="-4663" r="-3627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26287" y="3850280"/>
                <a:ext cx="1728358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+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/>
                        <a:cs typeface="Times New Roman" panose="02020603050405020304" pitchFamily="18" charset="0"/>
                      </a:rPr>
                      <m:t>х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287" y="3850280"/>
                <a:ext cx="1728358" cy="483466"/>
              </a:xfrm>
              <a:prstGeom prst="rect">
                <a:avLst/>
              </a:prstGeom>
              <a:blipFill rotWithShape="1">
                <a:blip r:embed="rId3"/>
                <a:stretch>
                  <a:fillRect l="-2817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426287" y="4536761"/>
                <a:ext cx="2074607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+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/>
                        <a:cs typeface="Times New Roman" panose="02020603050405020304" pitchFamily="18" charset="0"/>
                      </a:rPr>
                      <m:t>х+1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287" y="4536761"/>
                <a:ext cx="2074607" cy="483466"/>
              </a:xfrm>
              <a:prstGeom prst="rect">
                <a:avLst/>
              </a:prstGeom>
              <a:blipFill rotWithShape="1">
                <a:blip r:embed="rId4"/>
                <a:stretch>
                  <a:fillRect l="-2353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139952" y="5331222"/>
                <a:ext cx="276069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+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/>
                        <a:cs typeface="Times New Roman" panose="02020603050405020304" pitchFamily="18" charset="0"/>
                      </a:rPr>
                      <m:t>х+1=100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331222"/>
                <a:ext cx="2760692" cy="483466"/>
              </a:xfrm>
              <a:prstGeom prst="rect">
                <a:avLst/>
              </a:prstGeom>
              <a:blipFill rotWithShape="1">
                <a:blip r:embed="rId5"/>
                <a:stretch>
                  <a:fillRect l="-1766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9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639112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</a:t>
            </a:r>
          </a:p>
          <a:p>
            <a:pPr algn="ctr"/>
            <a:r>
              <a:rPr lang="ru-RU" sz="72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</a:t>
            </a:r>
          </a:p>
          <a:p>
            <a:pPr algn="ctr"/>
            <a:r>
              <a:rPr lang="ru-RU" sz="72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уравнений</a:t>
            </a:r>
            <a:endParaRPr lang="ru-RU" sz="6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608" y="404664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полках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книг. На первой полке в 4 раза больше книг, чем на второй. Сколько книг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полке?</a:t>
            </a:r>
          </a:p>
        </p:txBody>
      </p:sp>
    </p:spTree>
    <p:extLst>
      <p:ext uri="{BB962C8B-B14F-4D97-AF65-F5344CB8AC3E}">
        <p14:creationId xmlns:p14="http://schemas.microsoft.com/office/powerpoint/2010/main" val="29990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полках 120 книг. На первой полке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 больше книг, чем на второй. Сколько книг на каждой полке?</a:t>
            </a:r>
          </a:p>
        </p:txBody>
      </p:sp>
    </p:spTree>
    <p:extLst>
      <p:ext uri="{BB962C8B-B14F-4D97-AF65-F5344CB8AC3E}">
        <p14:creationId xmlns:p14="http://schemas.microsoft.com/office/powerpoint/2010/main" val="10891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939904"/>
            <a:ext cx="3635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всего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 и цыплят.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Цыплят было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4 раза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 и цыплят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52" y="3933056"/>
            <a:ext cx="3376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всего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уток и утят.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Утят было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3 раза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уток.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уток и утят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60744"/>
            <a:ext cx="37794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 собрал с двух участков 108 тонн картофеля. Причем с первого участка он собрал картофеля в 2 раза больше.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картофеля было собрано со второго участка?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648208"/>
            <a:ext cx="3779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 собрал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124 тонны моркови и свёклы.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Причем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свёклы 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больше, чем моркови.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собрано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моркови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463988" y="449264"/>
            <a:ext cx="72008" cy="60486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9552" y="3707732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55568" y="3691004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3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27693"/>
              </p:ext>
            </p:extLst>
          </p:nvPr>
        </p:nvGraphicFramePr>
        <p:xfrm>
          <a:off x="1259632" y="1397000"/>
          <a:ext cx="6360368" cy="2628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184"/>
                <a:gridCol w="3180184"/>
              </a:tblGrid>
              <a:tr h="119602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тонн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тонна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6020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уток и 147 утят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курицы и 176 цыплят</a:t>
                      </a:r>
                      <a:endParaRPr lang="ru-RU" sz="4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2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26584" y="703074"/>
                <a:ext cx="5325497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+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ru-RU" sz="3600" b="0" i="1" smtClean="0">
                        <a:latin typeface="Cambria Math"/>
                        <a:cs typeface="Times New Roman" panose="02020603050405020304" pitchFamily="18" charset="0"/>
                      </a:rPr>
                      <m:t>х+1=100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584" y="703074"/>
                <a:ext cx="5325497" cy="874663"/>
              </a:xfrm>
              <a:prstGeom prst="rect">
                <a:avLst/>
              </a:prstGeom>
              <a:blipFill rotWithShape="1">
                <a:blip r:embed="rId2"/>
                <a:stretch>
                  <a:fillRect l="-3432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2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474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Галина</cp:lastModifiedBy>
  <cp:revision>14</cp:revision>
  <dcterms:created xsi:type="dcterms:W3CDTF">2023-04-18T05:27:23Z</dcterms:created>
  <dcterms:modified xsi:type="dcterms:W3CDTF">2023-04-19T05:39:28Z</dcterms:modified>
</cp:coreProperties>
</file>