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8" r:id="rId2"/>
    <p:sldId id="329" r:id="rId3"/>
    <p:sldId id="336" r:id="rId4"/>
    <p:sldId id="332" r:id="rId5"/>
    <p:sldId id="330" r:id="rId6"/>
    <p:sldId id="333" r:id="rId7"/>
    <p:sldId id="337" r:id="rId8"/>
    <p:sldId id="313" r:id="rId9"/>
    <p:sldId id="334" r:id="rId10"/>
    <p:sldId id="314" r:id="rId11"/>
    <p:sldId id="345" r:id="rId12"/>
    <p:sldId id="339" r:id="rId13"/>
    <p:sldId id="315" r:id="rId14"/>
    <p:sldId id="341" r:id="rId15"/>
    <p:sldId id="346" r:id="rId16"/>
    <p:sldId id="316" r:id="rId17"/>
    <p:sldId id="335" r:id="rId18"/>
    <p:sldId id="317" r:id="rId19"/>
    <p:sldId id="318" r:id="rId20"/>
    <p:sldId id="319" r:id="rId21"/>
    <p:sldId id="320" r:id="rId22"/>
    <p:sldId id="338" r:id="rId23"/>
    <p:sldId id="344" r:id="rId24"/>
    <p:sldId id="32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9" autoAdjust="0"/>
    <p:restoredTop sz="94681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D47FD-1919-42DF-844B-F567F1907BEB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812B4-45FC-4D25-85B2-C7976183B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0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40;&#1089;&#1080;&#1103;&#1090;&#1040;\Downloads\muzykal_naya-igra-sneg-rukami-nagrebaemmuzofon.com_.mp3" TargetMode="External"/><Relationship Id="rId1" Type="http://schemas.openxmlformats.org/officeDocument/2006/relationships/audio" Target="file:///C:\Users\&#1047;&#1091;&#1093;&#1088;&#1072;\Downloads\muzykal_naya-igra-sneg-rukami-nagrebaemmuzofon.com_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 descr="D:\Documents and Settings\Маргарита\Рабочий стол\Работа № 4 Русс 2кл Мягк знак\рисунки для работы № 3\cbff242600e7b0c66e715c57340e888853a84fa9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357430"/>
            <a:ext cx="5786478" cy="3857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57166"/>
            <a:ext cx="7000924" cy="1928826"/>
          </a:xfrm>
          <a:prstGeom prst="round2SameRect">
            <a:avLst>
              <a:gd name="adj1" fmla="val 16667"/>
              <a:gd name="adj2" fmla="val 5000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русского языка во 2 «3» классе.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УМК «Школа России» 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Группа 13"/>
          <p:cNvGrpSpPr/>
          <p:nvPr/>
        </p:nvGrpSpPr>
        <p:grpSpPr>
          <a:xfrm>
            <a:off x="0" y="5786454"/>
            <a:ext cx="1071538" cy="1071546"/>
            <a:chOff x="0" y="5786454"/>
            <a:chExt cx="1071538" cy="1071546"/>
          </a:xfrm>
        </p:grpSpPr>
        <p:sp>
          <p:nvSpPr>
            <p:cNvPr id="10" name="Фигура, имеющая форму буквы L 9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Фигура, имеющая форму буквы L 10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14"/>
          <p:cNvGrpSpPr/>
          <p:nvPr/>
        </p:nvGrpSpPr>
        <p:grpSpPr>
          <a:xfrm flipV="1">
            <a:off x="0" y="0"/>
            <a:ext cx="1071538" cy="1071546"/>
            <a:chOff x="0" y="5786454"/>
            <a:chExt cx="1071538" cy="1071546"/>
          </a:xfrm>
        </p:grpSpPr>
        <p:sp>
          <p:nvSpPr>
            <p:cNvPr id="16" name="Фигура, имеющая форму буквы L 15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Фигура, имеющая форму буквы L 16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17"/>
          <p:cNvGrpSpPr/>
          <p:nvPr/>
        </p:nvGrpSpPr>
        <p:grpSpPr>
          <a:xfrm flipH="1" flipV="1">
            <a:off x="8072462" y="0"/>
            <a:ext cx="1071538" cy="1071546"/>
            <a:chOff x="0" y="5786454"/>
            <a:chExt cx="1071538" cy="1071546"/>
          </a:xfrm>
        </p:grpSpPr>
        <p:sp>
          <p:nvSpPr>
            <p:cNvPr id="19" name="Фигура, имеющая форму буквы L 18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Фигура, имеющая форму буквы L 19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" name="Группа 20"/>
          <p:cNvGrpSpPr/>
          <p:nvPr/>
        </p:nvGrpSpPr>
        <p:grpSpPr>
          <a:xfrm flipH="1">
            <a:off x="8072462" y="5786454"/>
            <a:ext cx="1071538" cy="1071546"/>
            <a:chOff x="0" y="5786454"/>
            <a:chExt cx="1071538" cy="1071546"/>
          </a:xfrm>
        </p:grpSpPr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7410" name="Picture 2" descr="D:\Documents and Settings\Маргарита\Рабочий стол\Работа № 4 Русс 2кл Мягк знак\рисунки для работы № 3\снеговая туч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71480"/>
            <a:ext cx="1114425" cy="1009650"/>
          </a:xfrm>
          <a:prstGeom prst="rect">
            <a:avLst/>
          </a:prstGeom>
          <a:noFill/>
        </p:spPr>
      </p:pic>
      <p:pic>
        <p:nvPicPr>
          <p:cNvPr id="38" name="Picture 1" descr="D:\Documents and Settings\Маргарита\Рабочий стол\Работа № 4 Русс 2кл Мягк знак\рисунки для работы № 3\снежинки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071678"/>
            <a:ext cx="695325" cy="676275"/>
          </a:xfrm>
          <a:prstGeom prst="rect">
            <a:avLst/>
          </a:prstGeom>
          <a:noFill/>
        </p:spPr>
      </p:pic>
      <p:pic>
        <p:nvPicPr>
          <p:cNvPr id="17413" name="Picture 5" descr="D:\Documents and Settings\Маргарита\Рабочий стол\Работа № 4 Русс 2кл Мягк знак\рисунки для работы № 3\снег 2.gif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43702" y="1643050"/>
            <a:ext cx="714375" cy="714375"/>
          </a:xfrm>
          <a:prstGeom prst="rect">
            <a:avLst/>
          </a:prstGeom>
          <a:noFill/>
        </p:spPr>
      </p:pic>
      <p:pic>
        <p:nvPicPr>
          <p:cNvPr id="45" name="Picture 5" descr="D:\Documents and Settings\Маргарита\Рабочий стол\Работа № 4 Русс 2кл Мягк знак\рисунки для работы № 3\снег 2.gif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4714877" y="2786058"/>
            <a:ext cx="785818" cy="714375"/>
          </a:xfrm>
          <a:prstGeom prst="rect">
            <a:avLst/>
          </a:prstGeom>
          <a:noFill/>
        </p:spPr>
      </p:pic>
      <p:pic>
        <p:nvPicPr>
          <p:cNvPr id="46" name="Picture 5" descr="D:\Documents and Settings\Маргарита\Рабочий стол\Работа № 4 Русс 2кл Мягк знак\рисунки для работы № 3\снег 2.gif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428860" y="3786190"/>
            <a:ext cx="714385" cy="714375"/>
          </a:xfrm>
          <a:prstGeom prst="rect">
            <a:avLst/>
          </a:prstGeom>
          <a:noFill/>
        </p:spPr>
      </p:pic>
      <p:pic>
        <p:nvPicPr>
          <p:cNvPr id="67" name="Picture 5" descr="D:\Documents and Settings\Маргарита\Рабочий стол\Работа № 4 Русс 2кл Мягк знак\рисунки для работы № 3\снег 2.gif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86050" y="2786058"/>
            <a:ext cx="714375" cy="714375"/>
          </a:xfrm>
          <a:prstGeom prst="rect">
            <a:avLst/>
          </a:prstGeom>
          <a:noFill/>
        </p:spPr>
      </p:pic>
      <p:pic>
        <p:nvPicPr>
          <p:cNvPr id="68" name="Picture 5" descr="D:\Documents and Settings\Маргарита\Рабочий стол\Работа № 4 Русс 2кл Мягк знак\рисунки для работы № 3\снег 2.gif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57686" y="3857628"/>
            <a:ext cx="714375" cy="714375"/>
          </a:xfrm>
          <a:prstGeom prst="rect">
            <a:avLst/>
          </a:prstGeom>
          <a:noFill/>
        </p:spPr>
      </p:pic>
      <p:pic>
        <p:nvPicPr>
          <p:cNvPr id="69" name="Picture 5" descr="D:\Documents and Settings\Маргарита\Рабочий стол\Работа № 4 Русс 2кл Мягк знак\рисунки для работы № 3\снег 2.gif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85852" y="1000108"/>
            <a:ext cx="919170" cy="919170"/>
          </a:xfrm>
          <a:prstGeom prst="rect">
            <a:avLst/>
          </a:prstGeom>
          <a:noFill/>
        </p:spPr>
      </p:pic>
      <p:pic>
        <p:nvPicPr>
          <p:cNvPr id="70" name="Picture 5" descr="D:\Documents and Settings\Маргарита\Рабочий стол\Работа № 4 Русс 2кл Мягк знак\рисунки для работы № 3\снег 2.gif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2462" y="2143116"/>
            <a:ext cx="857251" cy="857251"/>
          </a:xfrm>
          <a:prstGeom prst="rect">
            <a:avLst/>
          </a:prstGeom>
          <a:noFill/>
        </p:spPr>
      </p:pic>
      <p:pic>
        <p:nvPicPr>
          <p:cNvPr id="71" name="Picture 5" descr="D:\Documents and Settings\Маргарита\Рабочий стол\Работа № 4 Русс 2кл Мягк знак\рисунки для работы № 3\снег 2.gif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43900" y="4143380"/>
            <a:ext cx="785813" cy="785813"/>
          </a:xfrm>
          <a:prstGeom prst="rect">
            <a:avLst/>
          </a:prstGeom>
          <a:noFill/>
        </p:spPr>
      </p:pic>
      <p:pic>
        <p:nvPicPr>
          <p:cNvPr id="72" name="Picture 5" descr="D:\Documents and Settings\Маргарита\Рабочий стол\Работа № 4 Русс 2кл Мягк знак\рисунки для работы № 3\снег 2.gif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14678" y="4714884"/>
            <a:ext cx="714375" cy="714375"/>
          </a:xfrm>
          <a:prstGeom prst="rect">
            <a:avLst/>
          </a:prstGeom>
          <a:noFill/>
        </p:spPr>
      </p:pic>
      <p:pic>
        <p:nvPicPr>
          <p:cNvPr id="73" name="Picture 5" descr="D:\Documents and Settings\Маргарита\Рабочий стол\Работа № 4 Русс 2кл Мягк знак\рисунки для работы № 3\снег 2.gif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5143504" y="4643446"/>
            <a:ext cx="714385" cy="714375"/>
          </a:xfrm>
          <a:prstGeom prst="rect">
            <a:avLst/>
          </a:prstGeom>
          <a:noFill/>
        </p:spPr>
      </p:pic>
      <p:pic>
        <p:nvPicPr>
          <p:cNvPr id="74" name="Picture 5" descr="D:\Documents and Settings\Маргарита\Рабочий стол\Работа № 4 Русс 2кл Мягк знак\рисунки для работы № 3\снег 2.gif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6929453" y="3214686"/>
            <a:ext cx="928702" cy="928689"/>
          </a:xfrm>
          <a:prstGeom prst="rect">
            <a:avLst/>
          </a:prstGeom>
          <a:noFill/>
        </p:spPr>
      </p:pic>
      <p:pic>
        <p:nvPicPr>
          <p:cNvPr id="75" name="Picture 5" descr="D:\Documents and Settings\Маргарита\Рабочий стол\Работа № 4 Русс 2кл Мягк знак\рисунки для работы № 3\снег 2.gif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7643834" y="5357826"/>
            <a:ext cx="642946" cy="642937"/>
          </a:xfrm>
          <a:prstGeom prst="rect">
            <a:avLst/>
          </a:prstGeom>
          <a:noFill/>
        </p:spPr>
      </p:pic>
      <p:pic>
        <p:nvPicPr>
          <p:cNvPr id="77" name="Picture 2" descr="D:\Documents and Settings\Маргарита\Рабочий стол\Работа № 4 Русс 2кл Мягк знак\рисунки для работы № 3\снеговая туч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1114425" cy="1009650"/>
          </a:xfrm>
          <a:prstGeom prst="rect">
            <a:avLst/>
          </a:prstGeom>
          <a:noFill/>
        </p:spPr>
      </p:pic>
      <p:pic>
        <p:nvPicPr>
          <p:cNvPr id="78" name="Picture 2" descr="D:\Documents and Settings\Маргарита\Рабочий стол\Работа № 4 Русс 2кл Мягк знак\рисунки для работы № 3\снеговая туч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42852"/>
            <a:ext cx="1114425" cy="1009650"/>
          </a:xfrm>
          <a:prstGeom prst="rect">
            <a:avLst/>
          </a:prstGeom>
          <a:noFill/>
        </p:spPr>
      </p:pic>
      <p:pic>
        <p:nvPicPr>
          <p:cNvPr id="81" name="Picture 5" descr="D:\Documents and Settings\Маргарита\Рабочий стол\Работа № 4 Русс 2кл Мягк знак\рисунки для работы № 3\снег 2.gif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4786314" y="785794"/>
            <a:ext cx="785818" cy="714375"/>
          </a:xfrm>
          <a:prstGeom prst="rect">
            <a:avLst/>
          </a:prstGeom>
          <a:noFill/>
        </p:spPr>
      </p:pic>
      <p:pic>
        <p:nvPicPr>
          <p:cNvPr id="82" name="Picture 5" descr="D:\Documents and Settings\Маргарита\Рабочий стол\Работа № 4 Русс 2кл Мягк знак\рисунки для работы № 3\снег 2.gif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3000364" y="714356"/>
            <a:ext cx="785818" cy="714375"/>
          </a:xfrm>
          <a:prstGeom prst="rect">
            <a:avLst/>
          </a:prstGeom>
          <a:noFill/>
        </p:spPr>
      </p:pic>
      <p:pic>
        <p:nvPicPr>
          <p:cNvPr id="83" name="Picture 5" descr="D:\Documents and Settings\Маргарита\Рабочий стол\Работа № 4 Русс 2кл Мягк знак\рисунки для работы № 3\снег 2.gif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6357950" y="857232"/>
            <a:ext cx="785818" cy="714375"/>
          </a:xfrm>
          <a:prstGeom prst="rect">
            <a:avLst/>
          </a:prstGeom>
          <a:noFill/>
        </p:spPr>
      </p:pic>
      <p:pic>
        <p:nvPicPr>
          <p:cNvPr id="104" name="Picture 5" descr="D:\Documents and Settings\Маргарита\Рабочий стол\Работа № 4 Русс 2кл Мягк знак\рисунки для работы № 3\снег 2.gif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85918" y="4572008"/>
            <a:ext cx="714375" cy="714375"/>
          </a:xfrm>
          <a:prstGeom prst="rect">
            <a:avLst/>
          </a:prstGeom>
          <a:noFill/>
        </p:spPr>
      </p:pic>
      <p:pic>
        <p:nvPicPr>
          <p:cNvPr id="105" name="Picture 5" descr="D:\Documents and Settings\Маргарита\Рабочий стол\Работа № 4 Русс 2кл Мягк знак\рисунки для работы № 3\снег 2.gif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48" y="2714620"/>
            <a:ext cx="714375" cy="714375"/>
          </a:xfrm>
          <a:prstGeom prst="rect">
            <a:avLst/>
          </a:prstGeom>
          <a:noFill/>
        </p:spPr>
      </p:pic>
      <p:pic>
        <p:nvPicPr>
          <p:cNvPr id="106" name="Picture 5" descr="D:\Documents and Settings\Маргарита\Рабочий стол\Работа № 4 Русс 2кл Мягк знак\рисунки для работы № 3\снег 2.gif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1357289" y="2928934"/>
            <a:ext cx="857257" cy="857251"/>
          </a:xfrm>
          <a:prstGeom prst="rect">
            <a:avLst/>
          </a:prstGeom>
          <a:noFill/>
        </p:spPr>
      </p:pic>
      <p:pic>
        <p:nvPicPr>
          <p:cNvPr id="107" name="Picture 5" descr="D:\Documents and Settings\Маргарита\Рабочий стол\Работа № 4 Русс 2кл Мягк знак\рисунки для работы № 3\снег 2.gif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500034" y="3929066"/>
            <a:ext cx="714385" cy="714375"/>
          </a:xfrm>
          <a:prstGeom prst="rect">
            <a:avLst/>
          </a:prstGeom>
          <a:noFill/>
        </p:spPr>
      </p:pic>
      <p:pic>
        <p:nvPicPr>
          <p:cNvPr id="17419" name="Picture 11" descr="D:\Documents and Settings\Маргарита\Рабочий стол\Работа № 4 Русс 2кл Мягк знак\рисунки для работы № 3\снег 2.gif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472" y="5000636"/>
            <a:ext cx="714375" cy="714375"/>
          </a:xfrm>
          <a:prstGeom prst="rect">
            <a:avLst/>
          </a:prstGeom>
          <a:noFill/>
        </p:spPr>
      </p:pic>
      <p:sp>
        <p:nvSpPr>
          <p:cNvPr id="108" name="Стрелка вправо 107">
            <a:hlinkClick r:id="rId6" action="ppaction://hlinksldjump"/>
          </p:cNvPr>
          <p:cNvSpPr/>
          <p:nvPr/>
        </p:nvSpPr>
        <p:spPr>
          <a:xfrm>
            <a:off x="8572528" y="0"/>
            <a:ext cx="285752" cy="357166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одзаголовок 4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329642" cy="1185858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Запишите слова под диктовку и разделите их по группам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C:\Users\USER\Desktop\46127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714620"/>
            <a:ext cx="2756380" cy="3714752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85786" y="3357562"/>
            <a:ext cx="4614866" cy="2428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4000" b="1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Коньки</a:t>
            </a:r>
            <a:r>
              <a:rPr kumimoji="0" lang="ru-RU" sz="4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ru-RU" sz="4000" b="1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семья</a:t>
            </a:r>
            <a:r>
              <a:rPr kumimoji="0" lang="ru-RU" sz="4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4000" b="1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воробьи</a:t>
            </a:r>
            <a:r>
              <a:rPr kumimoji="0" lang="ru-RU" sz="4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4000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прорубь</a:t>
            </a:r>
            <a:r>
              <a:rPr kumimoji="0" lang="ru-RU" sz="4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4000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метель</a:t>
            </a:r>
            <a:r>
              <a:rPr kumimoji="0" lang="ru-RU" sz="4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99330" name="Слайд" r:id="rId3" imgW="5038216" imgH="3777976" progId="PowerPoint.Slide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57224" y="1357298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е ё Ь ю я и. Схема – сигнал. Согл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313" y="357188"/>
            <a:ext cx="4572000" cy="3540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/>
              <a:t>Дом высокий у неё.</a:t>
            </a:r>
            <a:br>
              <a:rPr lang="ru-RU" sz="2800" b="1" dirty="0"/>
            </a:br>
            <a:r>
              <a:rPr lang="ru-RU" sz="2800" b="1" dirty="0"/>
              <a:t>Развесёлое житьё.</a:t>
            </a:r>
            <a:br>
              <a:rPr lang="ru-RU" sz="2800" b="1" dirty="0"/>
            </a:br>
            <a:r>
              <a:rPr lang="ru-RU" sz="2800" b="1" dirty="0"/>
              <a:t>Хвост - как пятая рука,</a:t>
            </a:r>
            <a:br>
              <a:rPr lang="ru-RU" sz="2800" b="1" dirty="0"/>
            </a:br>
            <a:r>
              <a:rPr lang="ru-RU" sz="2800" b="1" dirty="0"/>
              <a:t>Волосатая слегка.</a:t>
            </a:r>
            <a:br>
              <a:rPr lang="ru-RU" sz="2800" b="1" dirty="0"/>
            </a:br>
            <a:r>
              <a:rPr lang="ru-RU" sz="2800" b="1" dirty="0"/>
              <a:t>Ну, а  может быть нога,</a:t>
            </a:r>
            <a:br>
              <a:rPr lang="ru-RU" sz="2800" b="1" dirty="0"/>
            </a:br>
            <a:r>
              <a:rPr lang="ru-RU" sz="2800" b="1" dirty="0"/>
              <a:t>Чтоб спасаться от врага?</a:t>
            </a:r>
            <a:br>
              <a:rPr lang="ru-RU" sz="2800" b="1" dirty="0"/>
            </a:br>
            <a:r>
              <a:rPr lang="ru-RU" sz="2800" b="1" dirty="0"/>
              <a:t>Кто проказницу узнает?</a:t>
            </a:r>
            <a:br>
              <a:rPr lang="ru-RU" sz="2800" b="1" dirty="0"/>
            </a:br>
            <a:r>
              <a:rPr lang="ru-RU" sz="2800" b="1" dirty="0"/>
              <a:t>Кто загадку отгадает?</a:t>
            </a:r>
          </a:p>
        </p:txBody>
      </p:sp>
      <p:pic>
        <p:nvPicPr>
          <p:cNvPr id="22530" name="Picture 2" descr="http://taynivekov.ru/wp-content/uploads/2011/10/obesana_uos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6881834" cy="5161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14546" y="5143512"/>
            <a:ext cx="4742004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8800" b="1" i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88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8800" b="1" i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r>
              <a:rPr lang="ru-RU" sz="88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зьяна</a:t>
            </a:r>
          </a:p>
        </p:txBody>
      </p:sp>
      <p:sp>
        <p:nvSpPr>
          <p:cNvPr id="5" name="Минус 4"/>
          <p:cNvSpPr/>
          <p:nvPr/>
        </p:nvSpPr>
        <p:spPr>
          <a:xfrm rot="18086954">
            <a:off x="5113338" y="4851400"/>
            <a:ext cx="1143000" cy="5715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72450" y="2349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USER\Desktop\1291485171_n99b7ty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799" cy="6858000"/>
          </a:xfrm>
          <a:prstGeom prst="rect">
            <a:avLst/>
          </a:prstGeom>
          <a:noFill/>
        </p:spPr>
      </p:pic>
      <p:pic>
        <p:nvPicPr>
          <p:cNvPr id="51202" name="Picture 2" descr="C:\Users\USER\Desktop\0_8eee7_f5176fed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28604"/>
            <a:ext cx="4901332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214313"/>
            <a:ext cx="8145462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/>
              <a:t>Составь предложения из слов, подчеркни грамматическую</a:t>
            </a:r>
          </a:p>
          <a:p>
            <a:pPr eaLnBrk="1" hangingPunct="1">
              <a:defRPr/>
            </a:pPr>
            <a:r>
              <a:rPr lang="ru-RU" sz="2400" b="1" dirty="0"/>
              <a:t>основу.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50" y="1571625"/>
            <a:ext cx="7799388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dirty="0"/>
              <a:t> </a:t>
            </a:r>
            <a:r>
              <a:rPr lang="ru-RU" sz="4800" b="1" dirty="0"/>
              <a:t>бушует, Зимой, вьюга, часто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50" y="2928938"/>
            <a:ext cx="8242300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dirty="0"/>
              <a:t> </a:t>
            </a:r>
            <a:r>
              <a:rPr lang="ru-RU" sz="4800" b="1" dirty="0"/>
              <a:t>в саду, качает, Ветер, деревья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8" y="4214813"/>
            <a:ext cx="8001000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dirty="0"/>
              <a:t> </a:t>
            </a:r>
            <a:r>
              <a:rPr lang="ru-RU" sz="4800" b="1" dirty="0"/>
              <a:t>стучат, Сучья, в окно , тополя</a:t>
            </a: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56550" y="12684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C:\Users\Зухра\Downloads\img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8358246" cy="6357982"/>
          </a:xfrm>
          <a:prstGeom prst="rect">
            <a:avLst/>
          </a:prstGeom>
          <a:noFill/>
        </p:spPr>
      </p:pic>
      <p:pic>
        <p:nvPicPr>
          <p:cNvPr id="3" name="muzykal_naya-igra-sneg-rukami-nagrebaemmuzofon.com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muzykal_naya-igra-sneg-rukami-nagrebaemmuzofon.com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215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1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686436" cy="1143000"/>
          </a:xfrm>
        </p:spPr>
        <p:txBody>
          <a:bodyPr>
            <a:normAutofit/>
          </a:bodyPr>
          <a:lstStyle/>
          <a:p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Запишите слова буквами.</a:t>
            </a:r>
            <a:endParaRPr lang="ru-RU" sz="3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3143248"/>
            <a:ext cx="2643206" cy="257176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уга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C:\Users\USER\Desktop\0_8eee7_f5176fed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77581" cy="3857652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572132" y="3143248"/>
            <a:ext cx="2571768" cy="25717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семья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льёт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ильё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вьюга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5"/>
          <p:cNvGrpSpPr/>
          <p:nvPr/>
        </p:nvGrpSpPr>
        <p:grpSpPr>
          <a:xfrm>
            <a:off x="1142976" y="6572272"/>
            <a:ext cx="7000924" cy="285728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-11875" y="5798329"/>
            <a:ext cx="1071538" cy="1071546"/>
            <a:chOff x="0" y="5786454"/>
            <a:chExt cx="1071538" cy="1071546"/>
          </a:xfrm>
        </p:grpSpPr>
        <p:sp>
          <p:nvSpPr>
            <p:cNvPr id="10" name="Фигура, имеющая форму буквы L 9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Фигура, имеющая форму буквы L 10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4"/>
          <p:cNvGrpSpPr/>
          <p:nvPr/>
        </p:nvGrpSpPr>
        <p:grpSpPr>
          <a:xfrm flipV="1">
            <a:off x="-11875" y="-11875"/>
            <a:ext cx="1071538" cy="1071546"/>
            <a:chOff x="0" y="5786454"/>
            <a:chExt cx="1071538" cy="1071546"/>
          </a:xfrm>
        </p:grpSpPr>
        <p:sp>
          <p:nvSpPr>
            <p:cNvPr id="16" name="Фигура, имеющая форму буквы L 15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Фигура, имеющая форму буквы L 16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17"/>
          <p:cNvGrpSpPr/>
          <p:nvPr/>
        </p:nvGrpSpPr>
        <p:grpSpPr>
          <a:xfrm flipH="1" flipV="1">
            <a:off x="8084337" y="-11875"/>
            <a:ext cx="1071538" cy="1071546"/>
            <a:chOff x="0" y="5786454"/>
            <a:chExt cx="1071538" cy="1071546"/>
          </a:xfrm>
        </p:grpSpPr>
        <p:sp>
          <p:nvSpPr>
            <p:cNvPr id="19" name="Фигура, имеющая форму буквы L 18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Фигура, имеющая форму буквы L 19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20"/>
          <p:cNvGrpSpPr/>
          <p:nvPr/>
        </p:nvGrpSpPr>
        <p:grpSpPr>
          <a:xfrm flipH="1">
            <a:off x="8084337" y="5798329"/>
            <a:ext cx="1071538" cy="1071546"/>
            <a:chOff x="0" y="5786454"/>
            <a:chExt cx="1071538" cy="1071546"/>
          </a:xfrm>
        </p:grpSpPr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5"/>
          <p:cNvGrpSpPr/>
          <p:nvPr/>
        </p:nvGrpSpPr>
        <p:grpSpPr>
          <a:xfrm>
            <a:off x="1071538" y="285728"/>
            <a:ext cx="7000924" cy="500066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Стрелка вправо 76">
            <a:hlinkClick r:id="" action="ppaction://hlinkshowjump?jump=nextslide"/>
          </p:cNvPr>
          <p:cNvSpPr/>
          <p:nvPr/>
        </p:nvSpPr>
        <p:spPr>
          <a:xfrm>
            <a:off x="8572528" y="0"/>
            <a:ext cx="285752" cy="357166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право 77">
            <a:hlinkClick r:id="" action="ppaction://hlinkshowjump?jump=previousslide"/>
          </p:cNvPr>
          <p:cNvSpPr/>
          <p:nvPr/>
        </p:nvSpPr>
        <p:spPr>
          <a:xfrm rot="10800000">
            <a:off x="357158" y="0"/>
            <a:ext cx="285752" cy="357166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аголовок 7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учебником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2214546" y="5786454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800" dirty="0" smtClean="0"/>
          </a:p>
          <a:p>
            <a:endParaRPr lang="ru-RU" dirty="0"/>
          </a:p>
        </p:txBody>
      </p:sp>
      <p:pic>
        <p:nvPicPr>
          <p:cNvPr id="8193" name="Picture 1" descr="D:\Documents and Settings\Маргарита\Рабочий стол\Работа № 4 Русс 2кл Мягк знак\рисунки для работы № 3\олен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5625743" cy="4357718"/>
          </a:xfrm>
          <a:prstGeom prst="rect">
            <a:avLst/>
          </a:prstGeom>
          <a:noFill/>
        </p:spPr>
      </p:pic>
      <p:sp>
        <p:nvSpPr>
          <p:cNvPr id="81" name="Прямоугольник 80"/>
          <p:cNvSpPr/>
          <p:nvPr/>
        </p:nvSpPr>
        <p:spPr>
          <a:xfrm>
            <a:off x="1785918" y="1357298"/>
            <a:ext cx="5286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Выполните упражнение 56 страница 33</a:t>
            </a:r>
            <a:r>
              <a:rPr lang="ru-RU" sz="36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. </a:t>
            </a:r>
            <a:endParaRPr lang="ru-RU" sz="36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USER\Desktop\1291485171_n99b7ty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799" cy="6858000"/>
          </a:xfrm>
          <a:prstGeom prst="rect">
            <a:avLst/>
          </a:prstGeom>
          <a:noFill/>
        </p:spPr>
      </p:pic>
      <p:pic>
        <p:nvPicPr>
          <p:cNvPr id="53250" name="Picture 2" descr="C:\Users\USER\Desktop\0_88dc5_d7de77aa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-209550"/>
            <a:ext cx="7620001" cy="7067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7564" y="857232"/>
            <a:ext cx="5472154" cy="1511288"/>
          </a:xfrm>
        </p:spPr>
        <p:txBody>
          <a:bodyPr>
            <a:normAutofit fontScale="90000"/>
          </a:bodyPr>
          <a:lstStyle/>
          <a:p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Как правильно разделить слова для переноса </a:t>
            </a:r>
            <a:br>
              <a:rPr lang="ru-RU" sz="3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с разделительным </a:t>
            </a:r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3643314"/>
            <a:ext cx="2643206" cy="257176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перья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ульи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вьюга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Илья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643570" y="3643314"/>
            <a:ext cx="2571768" cy="25717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пе-рья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ульи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i="1" noProof="0" dirty="0" err="1" smtClean="0">
                <a:latin typeface="Times New Roman" pitchFamily="18" charset="0"/>
                <a:cs typeface="Times New Roman" pitchFamily="18" charset="0"/>
              </a:rPr>
              <a:t>ью-га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здоро-вье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Илья </a:t>
            </a:r>
          </a:p>
        </p:txBody>
      </p:sp>
      <p:pic>
        <p:nvPicPr>
          <p:cNvPr id="54275" name="Picture 3" descr="C:\Users\USER\Desktop\0_88dc5_d7de77aa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38389" cy="365285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:\Documents and Settings\Маргарита\Рабочий стол\Работа № 4 Русс 2кл Мягк знак\рисунки для работы № 3\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143932" cy="5286412"/>
          </a:xfrm>
          <a:prstGeom prst="rect">
            <a:avLst/>
          </a:prstGeom>
          <a:noFill/>
        </p:spPr>
      </p:pic>
      <p:sp>
        <p:nvSpPr>
          <p:cNvPr id="36" name="Заголовок 3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Приветствие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-11875" y="5929329"/>
            <a:ext cx="869099" cy="940545"/>
            <a:chOff x="0" y="5786454"/>
            <a:chExt cx="1071538" cy="1071546"/>
          </a:xfrm>
        </p:grpSpPr>
        <p:sp>
          <p:nvSpPr>
            <p:cNvPr id="10" name="Фигура, имеющая форму буквы L 9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Фигура, имеющая форму буквы L 10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" name="Группа 14"/>
          <p:cNvGrpSpPr/>
          <p:nvPr/>
        </p:nvGrpSpPr>
        <p:grpSpPr>
          <a:xfrm flipV="1">
            <a:off x="-11875" y="-11875"/>
            <a:ext cx="940537" cy="797669"/>
            <a:chOff x="0" y="5786454"/>
            <a:chExt cx="1071538" cy="1071546"/>
          </a:xfrm>
        </p:grpSpPr>
        <p:sp>
          <p:nvSpPr>
            <p:cNvPr id="16" name="Фигура, имеющая форму буквы L 15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Фигура, имеющая форму буквы L 16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7"/>
          <p:cNvGrpSpPr/>
          <p:nvPr/>
        </p:nvGrpSpPr>
        <p:grpSpPr>
          <a:xfrm flipH="1" flipV="1">
            <a:off x="8143898" y="-11876"/>
            <a:ext cx="1011975" cy="797669"/>
            <a:chOff x="0" y="5786454"/>
            <a:chExt cx="1071538" cy="1071546"/>
          </a:xfrm>
        </p:grpSpPr>
        <p:sp>
          <p:nvSpPr>
            <p:cNvPr id="19" name="Фигура, имеющая форму буквы L 18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Фигура, имеющая форму буквы L 19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20"/>
          <p:cNvGrpSpPr/>
          <p:nvPr/>
        </p:nvGrpSpPr>
        <p:grpSpPr>
          <a:xfrm flipH="1">
            <a:off x="8215337" y="5929329"/>
            <a:ext cx="940537" cy="940545"/>
            <a:chOff x="0" y="5786454"/>
            <a:chExt cx="1071538" cy="1071546"/>
          </a:xfrm>
        </p:grpSpPr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65"/>
          <p:cNvGrpSpPr/>
          <p:nvPr/>
        </p:nvGrpSpPr>
        <p:grpSpPr>
          <a:xfrm>
            <a:off x="1142976" y="142852"/>
            <a:ext cx="7000924" cy="214314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7" name="Стрелка вправо 76">
            <a:hlinkClick r:id="" action="ppaction://hlinkshowjump?jump=nextslide"/>
          </p:cNvPr>
          <p:cNvSpPr/>
          <p:nvPr/>
        </p:nvSpPr>
        <p:spPr>
          <a:xfrm>
            <a:off x="8643966" y="0"/>
            <a:ext cx="285752" cy="357166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Стрелка вправо 77">
            <a:hlinkClick r:id="" action="ppaction://hlinkshowjump?jump=previousslide"/>
          </p:cNvPr>
          <p:cNvSpPr/>
          <p:nvPr/>
        </p:nvSpPr>
        <p:spPr>
          <a:xfrm rot="10800000">
            <a:off x="214282" y="0"/>
            <a:ext cx="285752" cy="357166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857224" y="6000768"/>
            <a:ext cx="76438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  </a:t>
            </a:r>
            <a:r>
              <a:rPr lang="ru-RU" sz="2400" b="1" i="1" dirty="0" smtClean="0">
                <a:solidFill>
                  <a:srgbClr val="002060"/>
                </a:solidFill>
              </a:rPr>
              <a:t>Заколдован невидимкой,  дремлет лес под сказку сна,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 Словно белою косынкой 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подвязалася</a:t>
            </a:r>
            <a:r>
              <a:rPr lang="ru-RU" sz="2400" b="1" i="1" dirty="0" smtClean="0">
                <a:solidFill>
                  <a:srgbClr val="002060"/>
                </a:solidFill>
              </a:rPr>
              <a:t> сосна.  </a:t>
            </a:r>
          </a:p>
          <a:p>
            <a:r>
              <a:rPr lang="ru-RU" b="1" i="1" dirty="0" smtClean="0"/>
              <a:t>                                                                                                  </a:t>
            </a:r>
            <a:endParaRPr lang="ru-RU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USER\Desktop\1291485171_n99b7ty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799" cy="6858000"/>
          </a:xfrm>
          <a:prstGeom prst="rect">
            <a:avLst/>
          </a:prstGeom>
          <a:noFill/>
        </p:spPr>
      </p:pic>
      <p:pic>
        <p:nvPicPr>
          <p:cNvPr id="55298" name="Picture 2" descr="C:\Users\USER\Desktop\33520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142983"/>
            <a:ext cx="4000528" cy="55811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Исправьте ошибки в предложениях.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500306"/>
            <a:ext cx="4686304" cy="190023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Моя семя небольшая.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полю укроп из лейки.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Коля забора острые.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2357430"/>
            <a:ext cx="5043494" cy="21431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Моя сем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ь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 небольшая.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 пол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ь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ю укроп из лейки.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6322" name="Picture 2" descr="C:\Users\USER\Desktop\33520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428868"/>
            <a:ext cx="3000396" cy="41858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850106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Подведём  итоги  урока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3648" y="1052736"/>
            <a:ext cx="7200800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  какой  орфограммой  работали на  уроке?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25893" y="2420888"/>
            <a:ext cx="6070443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Какую  работу  выполняет  разделительный  ь?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4005064"/>
            <a:ext cx="6336704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Перед  какими  буквами  пишется  разделительный  ь?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4" descr="http://tapenik.ru/dizain_alfavit/06_mz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496" y="4797152"/>
            <a:ext cx="1761149" cy="1761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92483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Новый класс\открытый урок\3fcdcc14aa3187d83a971c89583f0fc8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715435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SER\Desktop\1291485171_n99b7ty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</p:spPr>
      </p:pic>
      <p:pic>
        <p:nvPicPr>
          <p:cNvPr id="48131" name="Picture 3" descr="C:\Users\USER\Desktop\andreaanimal (76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3505206" cy="4572008"/>
          </a:xfrm>
          <a:prstGeom prst="rect">
            <a:avLst/>
          </a:prstGeom>
          <a:noFill/>
        </p:spPr>
      </p:pic>
      <p:pic>
        <p:nvPicPr>
          <p:cNvPr id="48134" name="Picture 6" descr="C:\Users\USER\Desktop\33520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3180" y="5294327"/>
            <a:ext cx="1120820" cy="1563673"/>
          </a:xfrm>
          <a:prstGeom prst="rect">
            <a:avLst/>
          </a:prstGeom>
          <a:noFill/>
        </p:spPr>
      </p:pic>
      <p:pic>
        <p:nvPicPr>
          <p:cNvPr id="48135" name="Picture 7" descr="C:\Users\USER\Desktop\0_125520_84b62c73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1337" y="2857496"/>
            <a:ext cx="1182663" cy="1135297"/>
          </a:xfrm>
          <a:prstGeom prst="rect">
            <a:avLst/>
          </a:prstGeom>
          <a:noFill/>
        </p:spPr>
      </p:pic>
      <p:pic>
        <p:nvPicPr>
          <p:cNvPr id="48136" name="Picture 8" descr="C:\Users\USER\Desktop\0_88dc5_d7de77aa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0"/>
            <a:ext cx="2928536" cy="2716218"/>
          </a:xfrm>
          <a:prstGeom prst="rect">
            <a:avLst/>
          </a:prstGeom>
          <a:noFill/>
        </p:spPr>
      </p:pic>
      <p:pic>
        <p:nvPicPr>
          <p:cNvPr id="48137" name="Picture 9" descr="C:\Users\USER\Desktop\0_8eee7_f5176fed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4286256"/>
            <a:ext cx="1909616" cy="2393645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43042" y="1500174"/>
            <a:ext cx="5943584" cy="10715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USER\Desktop\1291485171_n99b7ty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7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60648"/>
            <a:ext cx="8028156" cy="570762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хотенье – там уменье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Повторенье – мать ученья.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2192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5"/>
          <p:cNvGrpSpPr/>
          <p:nvPr/>
        </p:nvGrpSpPr>
        <p:grpSpPr>
          <a:xfrm>
            <a:off x="1142976" y="6072206"/>
            <a:ext cx="7000924" cy="500066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-11875" y="5798329"/>
            <a:ext cx="1071538" cy="1071546"/>
            <a:chOff x="0" y="5786454"/>
            <a:chExt cx="1071538" cy="1071546"/>
          </a:xfrm>
        </p:grpSpPr>
        <p:sp>
          <p:nvSpPr>
            <p:cNvPr id="10" name="Фигура, имеющая форму буквы L 9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Фигура, имеющая форму буквы L 10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4"/>
          <p:cNvGrpSpPr/>
          <p:nvPr/>
        </p:nvGrpSpPr>
        <p:grpSpPr>
          <a:xfrm flipV="1">
            <a:off x="-11875" y="-11875"/>
            <a:ext cx="1071538" cy="1071546"/>
            <a:chOff x="0" y="5786454"/>
            <a:chExt cx="1071538" cy="1071546"/>
          </a:xfrm>
        </p:grpSpPr>
        <p:sp>
          <p:nvSpPr>
            <p:cNvPr id="16" name="Фигура, имеющая форму буквы L 15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Фигура, имеющая форму буквы L 16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17"/>
          <p:cNvGrpSpPr/>
          <p:nvPr/>
        </p:nvGrpSpPr>
        <p:grpSpPr>
          <a:xfrm flipH="1" flipV="1">
            <a:off x="8084337" y="-11875"/>
            <a:ext cx="1071538" cy="1071546"/>
            <a:chOff x="0" y="5786454"/>
            <a:chExt cx="1071538" cy="1071546"/>
          </a:xfrm>
        </p:grpSpPr>
        <p:sp>
          <p:nvSpPr>
            <p:cNvPr id="19" name="Фигура, имеющая форму буквы L 18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Фигура, имеющая форму буквы L 19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20"/>
          <p:cNvGrpSpPr/>
          <p:nvPr/>
        </p:nvGrpSpPr>
        <p:grpSpPr>
          <a:xfrm flipH="1">
            <a:off x="8084337" y="5798329"/>
            <a:ext cx="1071538" cy="1071546"/>
            <a:chOff x="0" y="5786454"/>
            <a:chExt cx="1071538" cy="1071546"/>
          </a:xfrm>
        </p:grpSpPr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5"/>
          <p:cNvGrpSpPr/>
          <p:nvPr/>
        </p:nvGrpSpPr>
        <p:grpSpPr>
          <a:xfrm>
            <a:off x="1500166" y="714356"/>
            <a:ext cx="6000792" cy="489195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Стрелка вправо 76">
            <a:hlinkClick r:id="" action="ppaction://hlinkshowjump?jump=nextslide"/>
          </p:cNvPr>
          <p:cNvSpPr/>
          <p:nvPr/>
        </p:nvSpPr>
        <p:spPr>
          <a:xfrm>
            <a:off x="8572528" y="0"/>
            <a:ext cx="285752" cy="357166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право 77">
            <a:hlinkClick r:id="" action="ppaction://hlinkshowjump?jump=previousslide"/>
          </p:cNvPr>
          <p:cNvSpPr/>
          <p:nvPr/>
        </p:nvSpPr>
        <p:spPr>
          <a:xfrm rot="10800000">
            <a:off x="357158" y="0"/>
            <a:ext cx="285752" cy="357166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571604" y="0"/>
            <a:ext cx="6070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Для  любознательных</a:t>
            </a:r>
            <a:endParaRPr lang="ru-RU" sz="4800" dirty="0"/>
          </a:p>
        </p:txBody>
      </p:sp>
      <p:pic>
        <p:nvPicPr>
          <p:cNvPr id="80" name="Picture 1" descr="D:\Documents and Settings\Маргарита\Рабочий стол\Работа № 4 Русс 2кл Мягк знак\рисунки для работы № 3\рыс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4786314" y="1301484"/>
            <a:ext cx="3714776" cy="26990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pSp>
        <p:nvGrpSpPr>
          <p:cNvPr id="8" name="Группа 129"/>
          <p:cNvGrpSpPr/>
          <p:nvPr/>
        </p:nvGrpSpPr>
        <p:grpSpPr>
          <a:xfrm>
            <a:off x="1000100" y="2000240"/>
            <a:ext cx="5715040" cy="3571900"/>
            <a:chOff x="1000100" y="2000240"/>
            <a:chExt cx="5715040" cy="3571900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1000100" y="4857760"/>
              <a:ext cx="714380" cy="7143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1714480" y="4857760"/>
              <a:ext cx="714380" cy="7143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2428860" y="4857760"/>
              <a:ext cx="714380" cy="7143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3143240" y="4857760"/>
              <a:ext cx="714380" cy="7143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3857620" y="4857760"/>
              <a:ext cx="714380" cy="7143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4572000" y="4857760"/>
              <a:ext cx="714380" cy="7143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5286380" y="4857760"/>
              <a:ext cx="714380" cy="7143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6000760" y="4857760"/>
              <a:ext cx="714380" cy="7143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128"/>
            <p:cNvGrpSpPr/>
            <p:nvPr/>
          </p:nvGrpSpPr>
          <p:grpSpPr>
            <a:xfrm>
              <a:off x="1000100" y="2000240"/>
              <a:ext cx="5000660" cy="2857520"/>
              <a:chOff x="1000100" y="2000240"/>
              <a:chExt cx="5000660" cy="2857520"/>
            </a:xfrm>
          </p:grpSpPr>
          <p:sp>
            <p:nvSpPr>
              <p:cNvPr id="82" name="Прямоугольник 81"/>
              <p:cNvSpPr/>
              <p:nvPr/>
            </p:nvSpPr>
            <p:spPr>
              <a:xfrm>
                <a:off x="5286380" y="4143380"/>
                <a:ext cx="714380" cy="7143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4572000" y="4143380"/>
                <a:ext cx="714380" cy="7143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3857620" y="4143380"/>
                <a:ext cx="714380" cy="7143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 smtClean="0">
                    <a:solidFill>
                      <a:schemeClr val="tx2"/>
                    </a:solidFill>
                  </a:rPr>
                  <a:t>в</a:t>
                </a:r>
                <a:endParaRPr lang="ru-RU" sz="4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3143240" y="4143380"/>
                <a:ext cx="714380" cy="7143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а</a:t>
                </a:r>
                <a:endParaRPr lang="ru-RU" sz="40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2428860" y="4143380"/>
                <a:ext cx="714380" cy="7143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1714480" y="4143380"/>
                <a:ext cx="714380" cy="7143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1000100" y="4143380"/>
                <a:ext cx="714380" cy="7143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3143240" y="2714620"/>
                <a:ext cx="714380" cy="7143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000" b="1" dirty="0">
                  <a:solidFill>
                    <a:srgbClr val="2B08C2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2428860" y="2714620"/>
                <a:ext cx="714380" cy="7143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000" b="1" dirty="0">
                  <a:solidFill>
                    <a:srgbClr val="2B08C2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1714480" y="2714620"/>
                <a:ext cx="714380" cy="7143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 err="1" smtClean="0">
                    <a:solidFill>
                      <a:srgbClr val="2B08C2"/>
                    </a:solidFill>
                  </a:rPr>
                  <a:t>ь</a:t>
                </a:r>
                <a:endParaRPr lang="ru-RU" sz="4000" b="1" dirty="0">
                  <a:solidFill>
                    <a:srgbClr val="2B08C2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1000100" y="2714620"/>
                <a:ext cx="714380" cy="7143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000" b="1" dirty="0">
                  <a:solidFill>
                    <a:srgbClr val="2B08C2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3857620" y="3429000"/>
                <a:ext cx="714380" cy="7143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3143240" y="3429000"/>
                <a:ext cx="714380" cy="7143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2428860" y="3429000"/>
                <a:ext cx="714380" cy="7143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1714480" y="3429000"/>
                <a:ext cx="714380" cy="7143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1000100" y="3429000"/>
                <a:ext cx="714380" cy="7143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3857620" y="2714620"/>
                <a:ext cx="714380" cy="7143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000" b="1" dirty="0">
                  <a:solidFill>
                    <a:srgbClr val="2B08C2"/>
                  </a:solidFill>
                </a:endParaRPr>
              </a:p>
            </p:txBody>
          </p:sp>
          <p:grpSp>
            <p:nvGrpSpPr>
              <p:cNvPr id="12" name="Группа 116"/>
              <p:cNvGrpSpPr/>
              <p:nvPr/>
            </p:nvGrpSpPr>
            <p:grpSpPr>
              <a:xfrm>
                <a:off x="1000100" y="2000240"/>
                <a:ext cx="2857520" cy="714380"/>
                <a:chOff x="1000100" y="2000240"/>
                <a:chExt cx="2857520" cy="714380"/>
              </a:xfrm>
            </p:grpSpPr>
            <p:sp>
              <p:nvSpPr>
                <p:cNvPr id="107" name="Прямоугольник 106"/>
                <p:cNvSpPr/>
                <p:nvPr/>
              </p:nvSpPr>
              <p:spPr>
                <a:xfrm>
                  <a:off x="3143240" y="2000240"/>
                  <a:ext cx="714380" cy="71438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4000" b="1" dirty="0">
                    <a:solidFill>
                      <a:srgbClr val="2B08C2"/>
                    </a:solidFill>
                  </a:endParaRPr>
                </a:p>
              </p:txBody>
            </p:sp>
            <p:grpSp>
              <p:nvGrpSpPr>
                <p:cNvPr id="13" name="Группа 115"/>
                <p:cNvGrpSpPr/>
                <p:nvPr/>
              </p:nvGrpSpPr>
              <p:grpSpPr>
                <a:xfrm>
                  <a:off x="1000100" y="2000240"/>
                  <a:ext cx="2143140" cy="714380"/>
                  <a:chOff x="1000100" y="2000240"/>
                  <a:chExt cx="2143140" cy="714380"/>
                </a:xfrm>
              </p:grpSpPr>
              <p:sp>
                <p:nvSpPr>
                  <p:cNvPr id="108" name="Прямоугольник 107"/>
                  <p:cNvSpPr/>
                  <p:nvPr/>
                </p:nvSpPr>
                <p:spPr>
                  <a:xfrm>
                    <a:off x="2428860" y="2000240"/>
                    <a:ext cx="714380" cy="714380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4000" b="1" dirty="0" err="1" smtClean="0">
                        <a:solidFill>
                          <a:srgbClr val="2B08C2"/>
                        </a:solidFill>
                      </a:rPr>
                      <a:t>ь</a:t>
                    </a:r>
                    <a:endParaRPr lang="ru-RU" sz="4000" b="1" dirty="0">
                      <a:solidFill>
                        <a:srgbClr val="2B08C2"/>
                      </a:solidFill>
                    </a:endParaRPr>
                  </a:p>
                </p:txBody>
              </p:sp>
              <p:sp>
                <p:nvSpPr>
                  <p:cNvPr id="109" name="Прямоугольник 108"/>
                  <p:cNvSpPr/>
                  <p:nvPr/>
                </p:nvSpPr>
                <p:spPr>
                  <a:xfrm>
                    <a:off x="1714480" y="2000240"/>
                    <a:ext cx="714380" cy="714380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4000" b="1" dirty="0">
                      <a:solidFill>
                        <a:srgbClr val="2B08C2"/>
                      </a:solidFill>
                    </a:endParaRPr>
                  </a:p>
                </p:txBody>
              </p:sp>
              <p:sp>
                <p:nvSpPr>
                  <p:cNvPr id="110" name="Прямоугольник 109"/>
                  <p:cNvSpPr/>
                  <p:nvPr/>
                </p:nvSpPr>
                <p:spPr>
                  <a:xfrm>
                    <a:off x="1000100" y="2000240"/>
                    <a:ext cx="714380" cy="714380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4000" b="1" dirty="0">
                      <a:solidFill>
                        <a:srgbClr val="2B08C2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11" name="Прямоугольник 110"/>
          <p:cNvSpPr/>
          <p:nvPr/>
        </p:nvSpPr>
        <p:spPr>
          <a:xfrm>
            <a:off x="1142976" y="2000240"/>
            <a:ext cx="428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у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3286116" y="207167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и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785918" y="2000240"/>
            <a:ext cx="4539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л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142976" y="2714620"/>
            <a:ext cx="437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в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571736" y="4857760"/>
            <a:ext cx="442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е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286116" y="4857760"/>
            <a:ext cx="404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з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4000496" y="4857760"/>
            <a:ext cx="437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ь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4714876" y="4857760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я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5429256" y="4857760"/>
            <a:ext cx="465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н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6143636" y="4857760"/>
            <a:ext cx="437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а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857356" y="4857760"/>
            <a:ext cx="457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б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1142976" y="4857760"/>
            <a:ext cx="460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о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2571736" y="4143380"/>
            <a:ext cx="460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р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1857356" y="4143380"/>
            <a:ext cx="428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у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1142976" y="4143380"/>
            <a:ext cx="550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м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1142976" y="3429000"/>
            <a:ext cx="399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с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5429256" y="414338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и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4714876" y="4143380"/>
            <a:ext cx="437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ь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4000496" y="2714620"/>
            <a:ext cx="437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а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4000496" y="3429000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я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3286116" y="3429000"/>
            <a:ext cx="437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ь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2571736" y="3429000"/>
            <a:ext cx="550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м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1857356" y="3429000"/>
            <a:ext cx="442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е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2500298" y="2714620"/>
            <a:ext cx="570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ю</a:t>
            </a:r>
            <a:endParaRPr lang="ru-RU" sz="4000" b="1" dirty="0">
              <a:solidFill>
                <a:srgbClr val="2B08C2"/>
              </a:solidFill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3286116" y="2714620"/>
            <a:ext cx="3658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2B08C2"/>
                </a:solidFill>
              </a:rPr>
              <a:t>г</a:t>
            </a:r>
            <a:endParaRPr lang="ru-RU" sz="4000" b="1" dirty="0">
              <a:solidFill>
                <a:srgbClr val="2B08C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3" grpId="0"/>
      <p:bldP spid="114" grpId="0"/>
      <p:bldP spid="115" grpId="0"/>
      <p:bldP spid="134" grpId="0"/>
      <p:bldP spid="135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51" grpId="0"/>
      <p:bldP spid="153" grpId="0"/>
      <p:bldP spid="155" grpId="0"/>
      <p:bldP spid="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81452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азделительный мягкий знак (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Тайгибова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З.М.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МБОУ «Лицей №52»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449" name="Picture 1" descr="C:\Users\Зухра\Downloads\11c6dc8e67bf75b052aa953cd88d4f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14686"/>
            <a:ext cx="2500330" cy="2774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8780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altLang="ru-RU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altLang="ru-RU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altLang="ru-RU" b="1" dirty="0" smtClean="0">
                <a:solidFill>
                  <a:srgbClr val="002060"/>
                </a:solidFill>
                <a:latin typeface="Arial Black" pitchFamily="34" charset="0"/>
              </a:rPr>
              <a:t>Два</a:t>
            </a:r>
            <a:r>
              <a:rPr lang="ru-RU" altLang="ru-RU" b="1" dirty="0" smtClean="0">
                <a:solidFill>
                  <a:srgbClr val="FF0000"/>
                </a:solidFill>
                <a:latin typeface="Arial Black" pitchFamily="34" charset="0"/>
              </a:rPr>
              <a:t>д</a:t>
            </a:r>
            <a:r>
              <a:rPr lang="ru-RU" altLang="ru-RU" b="1" dirty="0" smtClean="0">
                <a:solidFill>
                  <a:srgbClr val="002060"/>
                </a:solidFill>
                <a:latin typeface="Arial Black" pitchFamily="34" charset="0"/>
              </a:rPr>
              <a:t>цат</a:t>
            </a:r>
            <a:r>
              <a:rPr lang="ru-RU" altLang="ru-RU" b="1" dirty="0" smtClean="0">
                <a:solidFill>
                  <a:srgbClr val="FF0000"/>
                </a:solidFill>
                <a:latin typeface="Arial Black" pitchFamily="34" charset="0"/>
              </a:rPr>
              <a:t>ь </a:t>
            </a:r>
            <a:r>
              <a:rPr lang="ru-RU" altLang="ru-RU" b="1" dirty="0" smtClean="0">
                <a:solidFill>
                  <a:srgbClr val="002060"/>
                </a:solidFill>
                <a:latin typeface="Arial Black" pitchFamily="34" charset="0"/>
              </a:rPr>
              <a:t> д</a:t>
            </a:r>
            <a:r>
              <a:rPr lang="ru-RU" altLang="ru-RU" b="1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altLang="ru-RU" b="1" dirty="0" smtClean="0">
                <a:solidFill>
                  <a:srgbClr val="002060"/>
                </a:solidFill>
                <a:latin typeface="Arial Black" pitchFamily="34" charset="0"/>
              </a:rPr>
              <a:t>вятое  </a:t>
            </a:r>
            <a:r>
              <a:rPr lang="ru-RU" altLang="ru-RU" b="1" dirty="0" smtClean="0">
                <a:solidFill>
                  <a:srgbClr val="FF0000"/>
                </a:solidFill>
                <a:latin typeface="Arial Black" pitchFamily="34" charset="0"/>
              </a:rPr>
              <a:t>я</a:t>
            </a:r>
            <a:r>
              <a:rPr lang="ru-RU" altLang="ru-RU" b="1" dirty="0" smtClean="0">
                <a:solidFill>
                  <a:srgbClr val="002060"/>
                </a:solidFill>
                <a:latin typeface="Arial Black" pitchFamily="34" charset="0"/>
              </a:rPr>
              <a:t>нв</a:t>
            </a:r>
            <a:r>
              <a:rPr lang="ru-RU" altLang="ru-RU" b="1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altLang="ru-RU" b="1" dirty="0" smtClean="0">
                <a:solidFill>
                  <a:srgbClr val="002060"/>
                </a:solidFill>
                <a:latin typeface="Arial Black" pitchFamily="34" charset="0"/>
              </a:rPr>
              <a:t>ря</a:t>
            </a:r>
            <a:r>
              <a:rPr lang="ru-RU" altLang="ru-RU" b="1" dirty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altLang="ru-RU" b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Arial Black" pitchFamily="34" charset="0"/>
              </a:rPr>
              <a:t>Кла</a:t>
            </a:r>
            <a:r>
              <a:rPr lang="ru-RU" altLang="ru-RU" b="1" dirty="0">
                <a:solidFill>
                  <a:srgbClr val="FF0000"/>
                </a:solidFill>
                <a:latin typeface="Arial Black" pitchFamily="34" charset="0"/>
              </a:rPr>
              <a:t>сс</a:t>
            </a:r>
            <a:r>
              <a:rPr lang="ru-RU" altLang="ru-RU" b="1" dirty="0">
                <a:solidFill>
                  <a:srgbClr val="002060"/>
                </a:solidFill>
                <a:latin typeface="Arial Black" pitchFamily="34" charset="0"/>
              </a:rPr>
              <a:t>ная  р</a:t>
            </a:r>
            <a:r>
              <a:rPr lang="ru-RU" altLang="ru-RU" b="1" dirty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altLang="ru-RU" b="1" dirty="0">
                <a:solidFill>
                  <a:srgbClr val="002060"/>
                </a:solidFill>
                <a:latin typeface="Arial Black" pitchFamily="34" charset="0"/>
              </a:rPr>
              <a:t>бота.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958" r="53985" b="9450"/>
          <a:stretch/>
        </p:blipFill>
        <p:spPr bwMode="auto">
          <a:xfrm>
            <a:off x="5220072" y="2156113"/>
            <a:ext cx="2191456" cy="254000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15958" b="9450"/>
          <a:stretch/>
        </p:blipFill>
        <p:spPr bwMode="auto">
          <a:xfrm>
            <a:off x="2190750" y="2156114"/>
            <a:ext cx="2381250" cy="254000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627784" y="5085184"/>
            <a:ext cx="4783744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Сижу  правильно,  </a:t>
            </a:r>
          </a:p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пишу  красиво!</a:t>
            </a:r>
          </a:p>
        </p:txBody>
      </p:sp>
    </p:spTree>
    <p:extLst>
      <p:ext uri="{BB962C8B-B14F-4D97-AF65-F5344CB8AC3E}">
        <p14:creationId xmlns="" xmlns:p14="http://schemas.microsoft.com/office/powerpoint/2010/main" val="27836542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Минутка чистописания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757610" cy="22574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Мягкий голос, 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Мягкий шаг,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Это буква ….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C:\Users\USER\Desktop\46127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714620"/>
            <a:ext cx="2756380" cy="3714752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428992" y="3000372"/>
            <a:ext cx="2071702" cy="29289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13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ь</a:t>
            </a:r>
            <a:endParaRPr kumimoji="0" lang="ru-RU" sz="9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5"/>
          <p:cNvGrpSpPr/>
          <p:nvPr/>
        </p:nvGrpSpPr>
        <p:grpSpPr>
          <a:xfrm>
            <a:off x="1142976" y="6357958"/>
            <a:ext cx="7000924" cy="357190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-11875" y="5929329"/>
            <a:ext cx="869099" cy="940545"/>
            <a:chOff x="0" y="5786454"/>
            <a:chExt cx="1071538" cy="1071546"/>
          </a:xfrm>
        </p:grpSpPr>
        <p:sp>
          <p:nvSpPr>
            <p:cNvPr id="10" name="Фигура, имеющая форму буквы L 9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Фигура, имеющая форму буквы L 10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4"/>
          <p:cNvGrpSpPr/>
          <p:nvPr/>
        </p:nvGrpSpPr>
        <p:grpSpPr>
          <a:xfrm flipV="1">
            <a:off x="-11875" y="-11877"/>
            <a:ext cx="797661" cy="1011984"/>
            <a:chOff x="0" y="5786454"/>
            <a:chExt cx="1071538" cy="1071546"/>
          </a:xfrm>
        </p:grpSpPr>
        <p:sp>
          <p:nvSpPr>
            <p:cNvPr id="16" name="Фигура, имеющая форму буквы L 15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Фигура, имеющая форму буквы L 16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17"/>
          <p:cNvGrpSpPr/>
          <p:nvPr/>
        </p:nvGrpSpPr>
        <p:grpSpPr>
          <a:xfrm flipH="1" flipV="1">
            <a:off x="8286775" y="-11875"/>
            <a:ext cx="869099" cy="1011983"/>
            <a:chOff x="0" y="5786454"/>
            <a:chExt cx="1071538" cy="1071546"/>
          </a:xfrm>
        </p:grpSpPr>
        <p:sp>
          <p:nvSpPr>
            <p:cNvPr id="19" name="Фигура, имеющая форму буквы L 18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Фигура, имеющая форму буквы L 19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20"/>
          <p:cNvGrpSpPr/>
          <p:nvPr/>
        </p:nvGrpSpPr>
        <p:grpSpPr>
          <a:xfrm flipH="1">
            <a:off x="8143899" y="6000767"/>
            <a:ext cx="1011975" cy="869107"/>
            <a:chOff x="0" y="5786454"/>
            <a:chExt cx="1071538" cy="1071546"/>
          </a:xfrm>
        </p:grpSpPr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0" y="5786454"/>
              <a:ext cx="819405" cy="571504"/>
            </a:xfrm>
            <a:prstGeom prst="corner">
              <a:avLst>
                <a:gd name="adj1" fmla="val 22786"/>
                <a:gd name="adj2" fmla="val 2715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 flipV="1">
              <a:off x="0" y="6229346"/>
              <a:ext cx="1071538" cy="628654"/>
            </a:xfrm>
            <a:prstGeom prst="corner">
              <a:avLst>
                <a:gd name="adj1" fmla="val 28227"/>
                <a:gd name="adj2" fmla="val 2912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5"/>
          <p:cNvGrpSpPr/>
          <p:nvPr/>
        </p:nvGrpSpPr>
        <p:grpSpPr>
          <a:xfrm>
            <a:off x="1214414" y="0"/>
            <a:ext cx="7000924" cy="500066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Стрелка вправо 76">
            <a:hlinkClick r:id="" action="ppaction://hlinkshowjump?jump=nextslide"/>
          </p:cNvPr>
          <p:cNvSpPr/>
          <p:nvPr/>
        </p:nvSpPr>
        <p:spPr>
          <a:xfrm>
            <a:off x="8643966" y="0"/>
            <a:ext cx="285752" cy="357166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право 77">
            <a:hlinkClick r:id="" action="ppaction://hlinkshowjump?jump=previousslide"/>
          </p:cNvPr>
          <p:cNvSpPr/>
          <p:nvPr/>
        </p:nvSpPr>
        <p:spPr>
          <a:xfrm rot="10800000">
            <a:off x="142844" y="0"/>
            <a:ext cx="285752" cy="357166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Documents and Settings\Маргарита\Рабочий стол\Работа № 4 Русс 2кл Мягк знак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429684" cy="4572032"/>
          </a:xfrm>
          <a:prstGeom prst="rect">
            <a:avLst/>
          </a:prstGeom>
          <a:noFill/>
        </p:spPr>
      </p:pic>
      <p:pic>
        <p:nvPicPr>
          <p:cNvPr id="79" name="Picture 2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762486" flipV="1">
            <a:off x="6389974" y="4135096"/>
            <a:ext cx="1944687" cy="511175"/>
          </a:xfrm>
          <a:prstGeom prst="rect">
            <a:avLst/>
          </a:prstGeom>
          <a:noFill/>
        </p:spPr>
      </p:pic>
      <p:sp>
        <p:nvSpPr>
          <p:cNvPr id="82" name="Заголовок 8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Буква «мягкий знак"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2431 -0.22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3 -0.22623 C -0.23246 -0.19546 -0.24045 -0.16446 -0.2526 -0.12815 C -0.26475 -0.0916 -0.28663 -0.04279 -0.29739 -0.00832 C -0.30816 0.02591 -0.31788 0.05783 -0.31684 0.07842 C -0.31579 0.09901 -0.30173 0.10988 -0.29132 0.1152 C -0.2809 0.12075 -0.26527 0.11705 -0.25416 0.11127 C -0.24305 0.10549 -0.23333 0.09554 -0.2243 0.0805 C -0.21527 0.06547 -0.20486 0.03887 -0.20034 0.02059 C -0.19583 0.00209 -0.19739 -0.01758 -0.19739 -0.0296 C -0.19739 -0.0414 -0.19791 -0.04441 -0.20034 -0.05089 C -0.20277 -0.05736 -0.20816 -0.06453 -0.21232 -0.068 C -0.21649 -0.0717 -0.22204 -0.0717 -0.22569 -0.07194 C -0.22934 -0.07217 -0.23316 -0.07263 -0.23472 -0.07009 C -0.23628 -0.06777 -0.23593 -0.05991 -0.23472 -0.05667 C -0.2335 -0.05343 -0.2309 -0.05181 -0.22725 -0.05089 C -0.22361 -0.04996 -0.21753 -0.05019 -0.21232 -0.05089 C -0.20711 -0.05158 -0.20208 -0.05227 -0.19583 -0.05459 C -0.18958 -0.05713 -0.18194 -0.06199 -0.175 -0.06638 C -0.16805 -0.07055 -0.15885 -0.07679 -0.15416 -0.0798 " pathEditMode="relative" rAng="0" ptsTypes="aaaaaaaaaaaaaaaaaaA">
                                      <p:cBhvr>
                                        <p:cTn id="10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268</Words>
  <Application>Microsoft Office PowerPoint</Application>
  <PresentationFormat>Экран (4:3)</PresentationFormat>
  <Paragraphs>91</Paragraphs>
  <Slides>24</Slides>
  <Notes>0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Слайд</vt:lpstr>
      <vt:lpstr>  Урок русского языка во 2 «3» классе.  УМК «Школа России»   </vt:lpstr>
      <vt:lpstr>Приветствие</vt:lpstr>
      <vt:lpstr>Слайд 3</vt:lpstr>
      <vt:lpstr>Слайд 4</vt:lpstr>
      <vt:lpstr>Слайд 5</vt:lpstr>
      <vt:lpstr>     Тема урока: « Разделительный мягкий знак (ь)»                                                  Учитель: Тайгибова З.М.                                  МБОУ «Лицей №52»</vt:lpstr>
      <vt:lpstr>   Двадцать  девятое  января. Классная  работа. </vt:lpstr>
      <vt:lpstr>Минутка чистописания</vt:lpstr>
      <vt:lpstr>Буква «мягкий знак"</vt:lpstr>
      <vt:lpstr>Словарная работа</vt:lpstr>
      <vt:lpstr>Слайд 11</vt:lpstr>
      <vt:lpstr>Слайд 12</vt:lpstr>
      <vt:lpstr>Слайд 13</vt:lpstr>
      <vt:lpstr>Слайд 14</vt:lpstr>
      <vt:lpstr>Слайд 15</vt:lpstr>
      <vt:lpstr>Запишите слова буквами.</vt:lpstr>
      <vt:lpstr>Работа с учебником</vt:lpstr>
      <vt:lpstr>Слайд 18</vt:lpstr>
      <vt:lpstr>Как правильно разделить слова для переноса  с разделительным ь?</vt:lpstr>
      <vt:lpstr>Слайд 20</vt:lpstr>
      <vt:lpstr>Исправьте ошибки в предложениях.</vt:lpstr>
      <vt:lpstr>Подведём  итоги  урока</vt:lpstr>
      <vt:lpstr>Слайд 23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Зухра</cp:lastModifiedBy>
  <cp:revision>151</cp:revision>
  <dcterms:modified xsi:type="dcterms:W3CDTF">2025-01-28T17:00:26Z</dcterms:modified>
</cp:coreProperties>
</file>