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notesMasterIdLst>
    <p:notesMasterId r:id="rId26"/>
  </p:notesMasterIdLst>
  <p:sldIdLst>
    <p:sldId id="295" r:id="rId3"/>
    <p:sldId id="294" r:id="rId4"/>
    <p:sldId id="293" r:id="rId5"/>
    <p:sldId id="316" r:id="rId6"/>
    <p:sldId id="283" r:id="rId7"/>
    <p:sldId id="285" r:id="rId8"/>
    <p:sldId id="284" r:id="rId9"/>
    <p:sldId id="268" r:id="rId10"/>
    <p:sldId id="296" r:id="rId11"/>
    <p:sldId id="305" r:id="rId12"/>
    <p:sldId id="299" r:id="rId13"/>
    <p:sldId id="274" r:id="rId14"/>
    <p:sldId id="318" r:id="rId15"/>
    <p:sldId id="297" r:id="rId16"/>
    <p:sldId id="302" r:id="rId17"/>
    <p:sldId id="303" r:id="rId18"/>
    <p:sldId id="313" r:id="rId19"/>
    <p:sldId id="314" r:id="rId20"/>
    <p:sldId id="315" r:id="rId21"/>
    <p:sldId id="301" r:id="rId22"/>
    <p:sldId id="300" r:id="rId23"/>
    <p:sldId id="317" r:id="rId24"/>
    <p:sldId id="30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015A3-B3DE-4BCF-8114-5BEE07E9CFF9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07474-62AB-4675-8732-33951F45B1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74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1CDF2-FECD-4464-A5F6-6C98FFB4093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88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64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C6CB-28EB-4C82-A4B0-5BAD6C9CF049}" type="datetimeFigureOut">
              <a:rPr lang="ru-RU" smtClean="0">
                <a:solidFill>
                  <a:prstClr val="black"/>
                </a:solidFill>
              </a:rPr>
              <a:pPr/>
              <a:t>12.05.2021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DBE8-1DDE-4A1C-AE3B-B6A17C894D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6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43750" y="382231"/>
            <a:ext cx="1028700" cy="5561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382230"/>
            <a:ext cx="5897880" cy="55613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C6CB-28EB-4C82-A4B0-5BAD6C9CF049}" type="datetimeFigureOut">
              <a:rPr lang="ru-RU" smtClean="0">
                <a:solidFill>
                  <a:prstClr val="black"/>
                </a:solidFill>
              </a:rPr>
              <a:pPr/>
              <a:t>12.05.2021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DBE8-1DDE-4A1C-AE3B-B6A17C894D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73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37347-8D0B-4150-BB44-8F80CC72732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946872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5B33-334A-4B4F-9974-2D3ECF6CC69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363865"/>
      </p:ext>
    </p:extLst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B8EAF-53A8-4A3B-ABF2-965A126DFCC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740796"/>
      </p:ext>
    </p:extLst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DF129-625A-4D1B-B99D-61B447AD979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336589"/>
      </p:ext>
    </p:extLst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2911E-4F07-46F4-A9BB-D436AA82327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567408"/>
      </p:ext>
    </p:extLst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2C894-8000-48B5-8571-DF8BD9D7B91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403650"/>
      </p:ext>
    </p:extLst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487E3-DDD7-4CAB-806A-8D1EF7AAC4F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281549"/>
      </p:ext>
    </p:extLst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515D-8134-44F3-86D8-68C837BD57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217881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C6CB-28EB-4C82-A4B0-5BAD6C9CF049}" type="datetimeFigureOut">
              <a:rPr lang="ru-RU" smtClean="0">
                <a:solidFill>
                  <a:prstClr val="black"/>
                </a:solidFill>
              </a:rPr>
              <a:pPr/>
              <a:t>12.05.2021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DBE8-1DDE-4A1C-AE3B-B6A17C894D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63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9FAFB-C0B1-439F-9E16-C22D8180EE1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826258"/>
      </p:ext>
    </p:extLst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00901-10CC-479A-B1C4-8EF511BA03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283440"/>
      </p:ext>
    </p:extLst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66B8E-994D-440E-BB9C-8BD96E90039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479512"/>
      </p:ext>
    </p:extLst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AF905-D7D0-45FF-8BD2-670D9438A5C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36462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5CE5B-8EBE-4C94-81FD-8B50D8DE7A6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24038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A3AC1-15A0-4D1A-8342-A93F4769645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742685"/>
      </p:ext>
    </p:extLst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D7A51-DB03-4231-951D-B189763770D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040396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1" y="5682344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46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550" y="1825626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49" y="1825626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C6CB-28EB-4C82-A4B0-5BAD6C9CF049}" type="datetimeFigureOut">
              <a:rPr lang="ru-RU" smtClean="0">
                <a:solidFill>
                  <a:prstClr val="black"/>
                </a:solidFill>
              </a:rPr>
              <a:pPr/>
              <a:t>12.05.2021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DBE8-1DDE-4A1C-AE3B-B6A17C894D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40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C6CB-28EB-4C82-A4B0-5BAD6C9CF049}" type="datetimeFigureOut">
              <a:rPr lang="ru-RU" smtClean="0">
                <a:solidFill>
                  <a:prstClr val="black"/>
                </a:solidFill>
              </a:rPr>
              <a:pPr/>
              <a:t>12.05.2021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DBE8-1DDE-4A1C-AE3B-B6A17C894D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78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C6CB-28EB-4C82-A4B0-5BAD6C9CF049}" type="datetimeFigureOut">
              <a:rPr lang="ru-RU" smtClean="0">
                <a:solidFill>
                  <a:prstClr val="black"/>
                </a:solidFill>
              </a:rPr>
              <a:pPr/>
              <a:t>12.05.2021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DBE8-1DDE-4A1C-AE3B-B6A17C894D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43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C6CB-28EB-4C82-A4B0-5BAD6C9CF049}" type="datetimeFigureOut">
              <a:rPr lang="ru-RU" smtClean="0">
                <a:solidFill>
                  <a:prstClr val="black"/>
                </a:solidFill>
              </a:rPr>
              <a:pPr/>
              <a:t>12.05.2021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DBE8-1DDE-4A1C-AE3B-B6A17C894D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53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C6CB-28EB-4C82-A4B0-5BAD6C9CF049}" type="datetimeFigureOut">
              <a:rPr lang="ru-RU" smtClean="0">
                <a:solidFill>
                  <a:prstClr val="black"/>
                </a:solidFill>
              </a:rPr>
              <a:pPr/>
              <a:t>12.05.2021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DBE8-1DDE-4A1C-AE3B-B6A17C894D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62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51435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C6CB-28EB-4C82-A4B0-5BAD6C9CF049}" type="datetimeFigureOut">
              <a:rPr lang="ru-RU" smtClean="0">
                <a:solidFill>
                  <a:prstClr val="black"/>
                </a:solidFill>
              </a:rPr>
              <a:pPr/>
              <a:t>12.05.2021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DBE8-1DDE-4A1C-AE3B-B6A17C894D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91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17128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C5C6CB-28EB-4C82-A4B0-5BAD6C9CF049}" type="datetimeFigureOut">
              <a:rPr lang="ru-RU" smtClean="0">
                <a:solidFill>
                  <a:prstClr val="black"/>
                </a:solidFill>
              </a:rPr>
              <a:pPr/>
              <a:t>12.05.2021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1550" y="6419462"/>
            <a:ext cx="38862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48769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9ACDBE8-1DDE-4A1C-AE3B-B6A17C894D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70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D864FCD-FF51-47E4-8FAB-508DCE30CC0C}" type="slidenum">
              <a:rPr lang="ru-RU" altLang="ru-RU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95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obuchonok.ru/znachimost" TargetMode="External"/><Relationship Id="rId3" Type="http://schemas.openxmlformats.org/officeDocument/2006/relationships/hyperlink" Target="http://obuchonok.ru/node/425" TargetMode="External"/><Relationship Id="rId7" Type="http://schemas.openxmlformats.org/officeDocument/2006/relationships/hyperlink" Target="http://obuchonok.ru/node/430" TargetMode="External"/><Relationship Id="rId2" Type="http://schemas.openxmlformats.org/officeDocument/2006/relationships/hyperlink" Target="http://obuchonok.ru/aktualno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buchonok.ru/metody" TargetMode="External"/><Relationship Id="rId5" Type="http://schemas.openxmlformats.org/officeDocument/2006/relationships/hyperlink" Target="http://obuchonok.ru/zadachi" TargetMode="External"/><Relationship Id="rId4" Type="http://schemas.openxmlformats.org/officeDocument/2006/relationships/hyperlink" Target="http://obuchonok.ru/cel-raboty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ф\Desktop\работа\первая школа\шаблоны\Рисунок1.jpg"/>
          <p:cNvPicPr>
            <a:picLocks noChangeAspect="1" noChangeArrowheads="1"/>
          </p:cNvPicPr>
          <p:nvPr/>
        </p:nvPicPr>
        <p:blipFill>
          <a:blip r:embed="rId3" cstate="print"/>
          <a:srcRect l="26775" t="55649" r="26763"/>
          <a:stretch>
            <a:fillRect/>
          </a:stretch>
        </p:blipFill>
        <p:spPr bwMode="auto">
          <a:xfrm>
            <a:off x="2843809" y="4397744"/>
            <a:ext cx="3528392" cy="246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8064896" cy="201622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Работа учителя по теме самообразования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552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thepresentation.ru/img/thumbs/5013021216398a258cc69cdbc0e84bd4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000372"/>
            <a:ext cx="2857488" cy="31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Формулировка цели</a:t>
            </a:r>
            <a:endParaRPr lang="ru-RU" dirty="0"/>
          </a:p>
        </p:txBody>
      </p:sp>
      <p:sp>
        <p:nvSpPr>
          <p:cNvPr id="5122" name="Объект 2"/>
          <p:cNvSpPr>
            <a:spLocks noGrp="1"/>
          </p:cNvSpPr>
          <p:nvPr>
            <p:ph idx="1"/>
          </p:nvPr>
        </p:nvSpPr>
        <p:spPr>
          <a:xfrm>
            <a:off x="285720" y="1828800"/>
            <a:ext cx="7886730" cy="41148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3200" dirty="0" smtClean="0"/>
              <a:t>Ключевыми </a:t>
            </a:r>
            <a:r>
              <a:rPr lang="ru-RU" sz="3200" b="1" dirty="0" smtClean="0"/>
              <a:t>словами</a:t>
            </a:r>
            <a:r>
              <a:rPr lang="ru-RU" sz="3200" dirty="0" smtClean="0"/>
              <a:t> в формулировке </a:t>
            </a:r>
            <a:r>
              <a:rPr lang="ru-RU" sz="3200" b="1" dirty="0" smtClean="0"/>
              <a:t>цели</a:t>
            </a:r>
            <a:r>
              <a:rPr lang="ru-RU" sz="3200" dirty="0" smtClean="0"/>
              <a:t> выступают:</a:t>
            </a:r>
          </a:p>
          <a:p>
            <a:pPr>
              <a:buNone/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глагол в неопределенной форме </a:t>
            </a:r>
            <a:r>
              <a:rPr lang="ru-RU" sz="3200" dirty="0" smtClean="0"/>
              <a:t>(исследовать, описать, осуществить, выучить, раскрыть и т.п. )</a:t>
            </a:r>
          </a:p>
          <a:p>
            <a:pPr>
              <a:buNone/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отглагольные существительные</a:t>
            </a:r>
          </a:p>
          <a:p>
            <a:pPr>
              <a:buNone/>
              <a:defRPr/>
            </a:pPr>
            <a:r>
              <a:rPr lang="ru-RU" sz="3200" dirty="0" smtClean="0"/>
              <a:t> (исследование, описание и т.п.). </a:t>
            </a:r>
          </a:p>
          <a:p>
            <a:pPr>
              <a:defRPr/>
            </a:pPr>
            <a:endParaRPr lang="ru-RU" alt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466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Определяем цели</a:t>
            </a: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Подготовка учащихся к ЕГЭ</a:t>
            </a:r>
            <a:endParaRPr lang="ru-RU" altLang="ru-RU" sz="2400" b="1" i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en-US" alt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alt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Систематизировать основные методы  запоминания  иностранных слов для </a:t>
            </a:r>
            <a:r>
              <a:rPr lang="en-US" alt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alt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лучшего освоения предмета. 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Создание системы домашнего задания по физике в электронной форме в соответствии требованием ФГОС;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400" b="1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4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Задачи исследовательского проекта перечисляются и начинаются словами: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выяснить, изучить, провести, узнать, проанализировать, исследовать, определить, рассмотреть, найти, предложить, выявить, измерить, сравнить, показать, собрать, сделать, составить, обобщить, описать, установить, разработать, познакомиться и т.п.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cf.ppt-online.org/files/slide/v/vuXcYl4PswoftIRydEeiBCVO62DUhJWZK7aL3T/slid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7524" name="Picture 4" descr="http://images.myshared.ru/6/741941/slid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8286776" cy="621508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Гипотеза начинается словами: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предположим……………..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допустим ……………………..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возможно ……………………..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что, если…………………….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если, то ……………………….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476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Объект - предмет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86808" cy="494349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Выделение из  практической сферы процесса, который будет изучаться, - объекта исследования.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Выделение предмета  исследования( или предметов), т.е. аспектов(познавательных позиций, точек отсчета и наблюдения), связей, отношений, взаимовлияний, способов деятельности, которые будут глубоко изучаться.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Осознание необходимости проводить все исследования в рамках предмета.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Определение эмпирической базы исследования( место, учреждение, тип выборки и т.д.).    </a:t>
            </a:r>
          </a:p>
        </p:txBody>
      </p:sp>
      <p:pic>
        <p:nvPicPr>
          <p:cNvPr id="5122" name="Picture 2" descr="https://cf.ppt-online.org/files/slide/u/UjJmrp9DvWfOR27QqIVolutszA5HyS8kTMXgw6/slid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2" cy="55934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Выбор объекта и предмета исследования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Название объекта исследования содержится в ответе на вопрос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:  </a:t>
            </a:r>
          </a:p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что рассматривается?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Название предмета исследования содержится в ответе на вопрос:</a:t>
            </a:r>
          </a:p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что изучается?</a:t>
            </a:r>
          </a:p>
          <a:p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81000"/>
            <a:ext cx="8286808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Выбор объекта и предмета исследования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Например. Если объектом исследования будет учебный процесс в начальной школе, то предметом исследования может быть проектирование элективного курса в начальной школе.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Если объект исследования – деятельность детских общественных объединений, то предметом исследования может быть волонтерская деятельность детского общественного объединения.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81000"/>
            <a:ext cx="7672416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Для чего необходима работа по теме самообразования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828800"/>
            <a:ext cx="7815292" cy="41148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Изучать, разрабатывать и внедрять новые педагогические технологии, формы, методы и приемы обучения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Периодически проводить самоанализ своей профессиональной деятельности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• Совершенствовать свои педагогические компетенции (предметно-методологическая, психолого-педагогическая, валеологическая, исследовательская, медиатехнологическая)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5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6498" name="Picture 2" descr="Цель – существительн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429488" cy="55721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Цель – существительн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10522" cy="52149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476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введения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7958168" cy="542928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hlinkClick r:id="rId2"/>
              </a:rPr>
              <a:t>Актуальность темы исследования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Проблема, на решение которой направлено исследование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hlinkClick r:id="rId3"/>
              </a:rPr>
              <a:t>Объект и предмет исследования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hlinkClick r:id="rId4"/>
              </a:rPr>
              <a:t>Цель исследовательской работы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hlinkClick r:id="rId5"/>
              </a:rPr>
              <a:t>Задачи исследовательской работы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Гипотеза (предположение)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Основные этапы работы, организация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hlinkClick r:id="rId6"/>
              </a:rPr>
              <a:t>Методы исследования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Научная новизна исследования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hlinkClick r:id="rId7"/>
              </a:rPr>
              <a:t>Теоретическая значимость работы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hlinkClick r:id="rId8"/>
              </a:rPr>
              <a:t>Практическая значимость работы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Характеристика основных источников получения информации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14290"/>
            <a:ext cx="72009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Результат самообразования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786842" cy="530068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Каждая деятельность бессмысленна, если в ее результате не создается некий продукт, или нет каких-либо достижений. 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Каковы могут быть результаты самообразования преподавателя на некотором этапе? </a:t>
            </a: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повышение качества преподавания предмета в конкретных показателях</a:t>
            </a: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разработанные или изданные методические пособия, статьи, учебники, программы, сценарии, </a:t>
            </a: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разработка новых форм, методов и приемов обучения</a:t>
            </a: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 разработка дидактических материалов, тестов, наглядностей выработка методических рекомендаций по применению новой информационной технологии </a:t>
            </a: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разработка и проведение открытых уроков по собственным, новаторским технологиям </a:t>
            </a: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проведение тренингов, семинаров, конференций, мастер-классов, обобщение опыта по исследуемой проблеме (теме)</a:t>
            </a:r>
          </a:p>
          <a:p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5723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Требования, определяющие выбор темы</a:t>
            </a:r>
          </a:p>
        </p:txBody>
      </p:sp>
      <p:sp>
        <p:nvSpPr>
          <p:cNvPr id="5122" name="Объект 2"/>
          <p:cNvSpPr>
            <a:spLocks noGrp="1"/>
          </p:cNvSpPr>
          <p:nvPr>
            <p:ph idx="1"/>
          </p:nvPr>
        </p:nvSpPr>
        <p:spPr>
          <a:xfrm>
            <a:off x="142844" y="857232"/>
            <a:ext cx="8643998" cy="523876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Тема каждого педагога должна быть связана с темой, над которой работает весь педагогический коллектив. 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Проблема педагогу интересна или он испытывает затруднения по данной теме.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В теме отражены инновации в педагогической практике. 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Важна  актуальность (необходимость) выбранной или предложенной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темы. </a:t>
            </a:r>
            <a:r>
              <a:rPr lang="ru-RU" sz="2400" b="1" i="1" dirty="0" smtClean="0">
                <a:solidFill>
                  <a:srgbClr val="002060"/>
                </a:solidFill>
              </a:rPr>
              <a:t>Значимость </a:t>
            </a:r>
            <a:r>
              <a:rPr lang="ru-RU" sz="2400" b="1" i="1" dirty="0" smtClean="0">
                <a:solidFill>
                  <a:srgbClr val="002060"/>
                </a:solidFill>
              </a:rPr>
              <a:t>для теории и </a:t>
            </a:r>
            <a:r>
              <a:rPr lang="ru-RU" sz="2400" b="1" i="1" dirty="0" smtClean="0">
                <a:solidFill>
                  <a:srgbClr val="002060"/>
                </a:solidFill>
              </a:rPr>
              <a:t>практики.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err="1" smtClean="0">
                <a:solidFill>
                  <a:srgbClr val="002060"/>
                </a:solidFill>
              </a:rPr>
              <a:t>Проблемность</a:t>
            </a:r>
            <a:r>
              <a:rPr lang="ru-RU" sz="2400" b="1" i="1" dirty="0" smtClean="0">
                <a:solidFill>
                  <a:srgbClr val="002060"/>
                </a:solidFill>
              </a:rPr>
              <a:t>  </a:t>
            </a:r>
            <a:r>
              <a:rPr lang="ru-RU" sz="2400" b="1" i="1" dirty="0" smtClean="0">
                <a:solidFill>
                  <a:srgbClr val="002060"/>
                </a:solidFill>
              </a:rPr>
              <a:t>(неочевидность решений, необходимость поиска в теории, преодоление трудностей на практике)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Соответствие </a:t>
            </a:r>
            <a:r>
              <a:rPr lang="ru-RU" sz="2400" b="1" i="1" dirty="0" smtClean="0">
                <a:solidFill>
                  <a:srgbClr val="002060"/>
                </a:solidFill>
              </a:rPr>
              <a:t>современным концепциям развития общества и человека (гуманно-личностная или социально-личностная </a:t>
            </a:r>
            <a:r>
              <a:rPr lang="ru-RU" sz="2400" b="1" i="1" dirty="0" smtClean="0">
                <a:solidFill>
                  <a:srgbClr val="002060"/>
                </a:solidFill>
              </a:rPr>
              <a:t>ориентация, системно-деятельностный подход).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altLang="ru-RU" sz="20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ru-RU" alt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78395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71438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Актуальность темы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857232"/>
            <a:ext cx="7772400" cy="5238768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темы исследования обусловлена следующими факторами: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</a:rPr>
              <a:t>восполнение каких-либо пробелов в науке и практике;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</a:rPr>
              <a:t>дальнейшее развитие проблемы в современных условиях;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</a:rPr>
              <a:t>своя точка зрения в вопросе, по которому нет единого мнения;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</a:rPr>
              <a:t>обобщение накопленного опыта;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</a:rPr>
              <a:t>суммирование и продвижение знаний по основному вопросу;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</a:rPr>
              <a:t>постановка новых проблем с целью привлечения внимания </a:t>
            </a:r>
            <a:r>
              <a:rPr lang="ru-RU" sz="2400" b="1" i="1" dirty="0" smtClean="0">
                <a:solidFill>
                  <a:srgbClr val="002060"/>
                </a:solidFill>
              </a:rPr>
              <a:t>педагогического сообщества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61910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Как правильно формулировать тему самообразования</a:t>
            </a:r>
            <a:endParaRPr lang="ru-RU" sz="2000" b="1" i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929718" cy="47291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Формулировка традиционной темы самообразования условно содержит три части</a:t>
            </a:r>
          </a:p>
          <a:p>
            <a:endParaRPr lang="ru-RU" dirty="0" err="1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071678"/>
          <a:ext cx="8429685" cy="4786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  <a:gridCol w="2000264"/>
                <a:gridCol w="3143273"/>
              </a:tblGrid>
              <a:tr h="1421124">
                <a:tc>
                  <a:txBody>
                    <a:bodyPr/>
                    <a:lstStyle/>
                    <a:p>
                      <a:r>
                        <a:rPr lang="ru-RU" dirty="0" smtClean="0"/>
                        <a:t>I часть (основная часть: содержит проблему)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II часть (связующее звено)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III часть (аспект, через который будет решаться обозначенная проблема)</a:t>
                      </a:r>
                    </a:p>
                  </a:txBody>
                  <a:tcPr/>
                </a:tc>
              </a:tr>
              <a:tr h="336519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Совершенствование… Формирование… Интеграция … Развитие … Организация … Осуществление … Применение … Использование… Управление … Повышение … Разработка … Реализация … Создание … 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… как средство… … как условие… …аспект… …фактор… …основа… …механизм…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развития …совершенствования …активизации …повышения …оптимизации …эффективности …реализации 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994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833422"/>
          </a:xfrm>
        </p:spPr>
        <p:txBody>
          <a:bodyPr/>
          <a:lstStyle/>
          <a:p>
            <a:pPr algn="ctr"/>
            <a:r>
              <a:rPr lang="ru-RU" dirty="0" smtClean="0"/>
              <a:t>Определяем тему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85860"/>
            <a:ext cx="8072494" cy="46577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Работа с одарёнными обучающимися на уроках математики  и во внеурочной деятельности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cs typeface="Aharoni" pitchFamily="2" charset="-79"/>
              </a:rPr>
              <a:t>Тьюторское</a:t>
            </a:r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 сопровождение  проектной деятельности подростков как средство  формирования проектного мышления.</a:t>
            </a:r>
          </a:p>
          <a:p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Методы и приемы увеличения скорости чтения</a:t>
            </a:r>
            <a:endParaRPr lang="ru-RU" sz="2400" b="1" spc="50" dirty="0" smtClean="0">
              <a:ln w="11430"/>
              <a:solidFill>
                <a:srgbClr val="002060"/>
              </a:solidFill>
              <a:cs typeface="Aharoni" pitchFamily="2" charset="-79"/>
            </a:endParaRPr>
          </a:p>
          <a:p>
            <a:r>
              <a:rPr lang="ru-RU" sz="2400" b="1" spc="50" dirty="0" smtClean="0">
                <a:ln w="11430"/>
                <a:solidFill>
                  <a:srgbClr val="002060"/>
                </a:solidFill>
                <a:cs typeface="Aharoni" pitchFamily="2" charset="-79"/>
              </a:rPr>
              <a:t>Стратегия «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cs typeface="Aharoni" pitchFamily="2" charset="-79"/>
              </a:rPr>
              <a:t>Fishbone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cs typeface="Aharoni" pitchFamily="2" charset="-79"/>
              </a:rPr>
              <a:t>» как приём реализации технологии критического мышления.</a:t>
            </a:r>
          </a:p>
          <a:p>
            <a:r>
              <a:rPr lang="ru-RU" sz="2400" b="1" spc="50" dirty="0" smtClean="0">
                <a:ln w="11430"/>
                <a:solidFill>
                  <a:srgbClr val="002060"/>
                </a:solidFill>
                <a:cs typeface="Aharoni" pitchFamily="2" charset="-79"/>
              </a:rPr>
              <a:t>Развитие критического мышления у детей.</a:t>
            </a:r>
          </a:p>
          <a:p>
            <a:r>
              <a:rPr lang="ru-RU" b="1" dirty="0" err="1" smtClean="0">
                <a:solidFill>
                  <a:srgbClr val="002060"/>
                </a:solidFill>
                <a:cs typeface="Aharoni" pitchFamily="2" charset="-79"/>
              </a:rPr>
              <a:t>Тьюторское</a:t>
            </a:r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 сопровождение  проектной деятельности </a:t>
            </a:r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подростков(содержит проблему) </a:t>
            </a:r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как средство </a:t>
            </a:r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(связующее звено) </a:t>
            </a:r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формирования проектного </a:t>
            </a:r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мышления (</a:t>
            </a:r>
            <a:r>
              <a:rPr lang="ru-RU" b="1" dirty="0" smtClean="0">
                <a:solidFill>
                  <a:srgbClr val="002060"/>
                </a:solidFill>
              </a:rPr>
              <a:t>(аспект, через который будет решаться обозначенная проблема)</a:t>
            </a:r>
          </a:p>
          <a:p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)</a:t>
            </a:r>
            <a:endParaRPr lang="ru-RU" b="1" dirty="0" smtClean="0">
              <a:solidFill>
                <a:srgbClr val="002060"/>
              </a:solidFill>
              <a:cs typeface="Aharoni" pitchFamily="2" charset="-79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9115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42968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Как правильно формулировать тему самообразования</a:t>
            </a:r>
            <a:endParaRPr lang="ru-RU" sz="24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643999" cy="53578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«Развитие УУД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на уроках … (предмет)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посредством использования принципов деятельностного подхода» 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Развитие  готовности  и  способности  учащихся  к 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саморазвитию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  на уроках… (предмет) в .. классах посредством использования принципов деятельностного подхода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r>
              <a:rPr lang="ru-RU" sz="1900" b="1" i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</a:rPr>
              <a:t>«Личностно-ориентированный подход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</a:rPr>
              <a:t>как важное условие эффективности процесса обучения </a:t>
            </a:r>
            <a:r>
              <a:rPr lang="ru-RU" sz="1900" b="1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19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«Межличностное общение учителя с учащимися  как важное условие эффективности процесса обучения в начальной школе»; 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«Повышение функциональной грамотности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обучающихся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на уроках (предмет) через использование информационных технологий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19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«Повышение информационной грамотности  обучающихся основной школы на уроках (предмет) через использование информационных технологий» </a:t>
            </a:r>
          </a:p>
          <a:p>
            <a:pPr>
              <a:buNone/>
            </a:pPr>
            <a:endParaRPr lang="ru-RU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14090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не должны быть: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00034" y="1828800"/>
            <a:ext cx="8286808" cy="4114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</a:rPr>
              <a:t>слишком общими: «Использование инновационных технологий в обучении… (предмет)» (нельзя освоить в совершенстве одновременно все инновационные технологии; это может быть либо одна технология, либо некоторые приёмы нескольких технологий); </a:t>
            </a:r>
          </a:p>
          <a:p>
            <a:pPr>
              <a:buNone/>
            </a:pP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</a:rPr>
              <a:t>незавершёнными: «Способы активизации познавательной деятельности обучающихся» (формулировка незакончена, возникают вопросы: «Для чего активизируете?», «На каком предмете?»);</a:t>
            </a:r>
          </a:p>
          <a:p>
            <a:pPr>
              <a:buNone/>
            </a:pP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</a:rPr>
              <a:t>слишком повседневными: «Формирование знаний, умений, навыков на уроках… (предмет)», «Активизация мыслительной деятельности на уроках».</a:t>
            </a:r>
          </a:p>
          <a:p>
            <a:pPr>
              <a:buNone/>
            </a:pPr>
            <a:endParaRPr lang="ru-RU" altLang="ru-RU" dirty="0" smtClean="0"/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214313" y="785812"/>
            <a:ext cx="8643937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2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200" i="1" dirty="0" smtClean="0">
              <a:solidFill>
                <a:prstClr val="black"/>
              </a:solidFill>
              <a:latin typeface="Franklin Gothic Book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2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dirty="0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32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http://images.myshared.ru/4/62995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6">
  <a:themeElements>
    <a:clrScheme name="Другая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FF5597"/>
      </a:hlink>
      <a:folHlink>
        <a:srgbClr val="26262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823</Words>
  <Application>Microsoft Office PowerPoint</Application>
  <PresentationFormat>Экран (4:3)</PresentationFormat>
  <Paragraphs>111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Тема16</vt:lpstr>
      <vt:lpstr>Оформление по умолчанию</vt:lpstr>
      <vt:lpstr>Слайд 1</vt:lpstr>
      <vt:lpstr>Для чего необходима работа по теме самообразования</vt:lpstr>
      <vt:lpstr>Требования, определяющие выбор темы</vt:lpstr>
      <vt:lpstr>Актуальность темы</vt:lpstr>
      <vt:lpstr>Как правильно формулировать тему самообразования</vt:lpstr>
      <vt:lpstr>Определяем тему</vt:lpstr>
      <vt:lpstr>Как правильно формулировать тему самообразования</vt:lpstr>
      <vt:lpstr>Темы не должны быть:</vt:lpstr>
      <vt:lpstr>Слайд 9</vt:lpstr>
      <vt:lpstr>Слайд 10</vt:lpstr>
      <vt:lpstr>Формулировка цели</vt:lpstr>
      <vt:lpstr>Определяем цели</vt:lpstr>
      <vt:lpstr>Задачи исследования</vt:lpstr>
      <vt:lpstr>Слайд 14</vt:lpstr>
      <vt:lpstr>Слайд 15</vt:lpstr>
      <vt:lpstr>гипотеза</vt:lpstr>
      <vt:lpstr>Объект - предмет</vt:lpstr>
      <vt:lpstr>Выбор объекта и предмета исследования</vt:lpstr>
      <vt:lpstr>Выбор объекта и предмета исследования</vt:lpstr>
      <vt:lpstr>Слайд 20</vt:lpstr>
      <vt:lpstr>Слайд 21</vt:lpstr>
      <vt:lpstr>Структура введения</vt:lpstr>
      <vt:lpstr>Результат самообразования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Тьюторская позиция учителя как средство выстраивания  учениками  собственного содержания образования.</dc:title>
  <dc:creator>Пользователь</dc:creator>
  <cp:lastModifiedBy>СКС</cp:lastModifiedBy>
  <cp:revision>31</cp:revision>
  <dcterms:created xsi:type="dcterms:W3CDTF">2021-05-06T08:23:40Z</dcterms:created>
  <dcterms:modified xsi:type="dcterms:W3CDTF">2021-05-12T19:45:41Z</dcterms:modified>
</cp:coreProperties>
</file>