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4" r:id="rId11"/>
    <p:sldId id="265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81" d="100"/>
          <a:sy n="81" d="100"/>
        </p:scale>
        <p:origin x="-78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Программа наставничества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УЧИТЕЛЬ - УЧЕНИК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«Шаг к профессии»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947295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Программа разработана на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период: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2024-2026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учебный год</a:t>
            </a:r>
          </a:p>
        </p:txBody>
      </p:sp>
    </p:spTree>
    <p:extLst>
      <p:ext uri="{BB962C8B-B14F-4D97-AF65-F5344CB8AC3E}">
        <p14:creationId xmlns:p14="http://schemas.microsoft.com/office/powerpoint/2010/main" val="2500821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краткое описание наиболее яркого и показательного примера из опыта реализации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практики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сентябре 2024 года А.А. </a:t>
            </a:r>
            <a:r>
              <a:rPr lang="ru-RU" dirty="0" err="1" smtClean="0"/>
              <a:t>Пашкурова</a:t>
            </a:r>
            <a:r>
              <a:rPr lang="ru-RU" dirty="0" smtClean="0"/>
              <a:t> организовала участие школьников с 5-11 класс МБОУ СОШ №22, во Всероссийской акции «Кросс Нации». Ребята, под  моим руководством, начали подготовку к бегу ещё с августа. В акции, учащиеся школы с лёгкостью преодолели дистанцию 2500 метров.</a:t>
            </a:r>
            <a:r>
              <a:rPr lang="ru-RU" dirty="0"/>
              <a:t> </a:t>
            </a:r>
            <a:r>
              <a:rPr lang="ru-RU" dirty="0" smtClean="0"/>
              <a:t>Каждый ученик показал отличные результаты: из детей никто не останавливался, следили правильно за дыханием и техни</a:t>
            </a:r>
            <a:r>
              <a:rPr lang="ru-RU" dirty="0" smtClean="0"/>
              <a:t>кой бега. Финиш преодолели все заявленные участники школы, где за свой отличный результат получили медаль финишера и сертификат. Ребята были очень удивлены, что их учитель физкультуры, не стояла в стороне, а вместе со всеми пробежала дистанцию. Благодаря такой поддержки со стороны учителя, ребята сказали, что обязательно будут принимать участие во </a:t>
            </a:r>
            <a:r>
              <a:rPr lang="ru-RU" smtClean="0"/>
              <a:t>всех соревнованиях и конкурсах.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376476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solidFill>
                  <a:schemeClr val="accent1">
                    <a:lumMod val="75000"/>
                  </a:schemeClr>
                </a:solidFill>
              </a:rPr>
              <a:t>описание критериев результативности (количественные и качественные показатели) в корреляции со SMART-целями</a:t>
            </a:r>
            <a:r>
              <a:rPr lang="ru-RU" dirty="0"/>
              <a:t>;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Результатом правильной организации работы наставников будет высокий уровень включенности обучающихся во все спортивные,  социальные, культурные и образовательные процессы МБОУ СОШ № 22, что окажет несомненное положительное влияние на эмоциональный фон в коллективе, общий статус школы, лояльность учеников и будущих выпускников к школе.  Обучающиеся – наставляемые получат необходимый стимул к образовательному, культурному, интеллектуальному, физическому совершенствованию, самореализации, а также развитию необходимых компетенций для будущего учителя физической культуры. </a:t>
            </a:r>
            <a:endParaRPr lang="ru-RU" dirty="0" smtClean="0"/>
          </a:p>
          <a:p>
            <a:pPr algn="just"/>
            <a:r>
              <a:rPr lang="ru-RU" dirty="0" smtClean="0">
                <a:solidFill>
                  <a:schemeClr val="accent5"/>
                </a:solidFill>
              </a:rPr>
              <a:t>Здесь нужно прописать результат в кол-ве и %</a:t>
            </a:r>
            <a:endParaRPr lang="ru-RU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702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</a:t>
            </a: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</a:rPr>
              <a:t>Дополнительные материалы (приложения), а также подборка фотографий (не более 10) для включения их в фотогалерею сообщества (только </a:t>
            </a:r>
            <a:r>
              <a:rPr lang="ru-RU" sz="2700" b="1" dirty="0" err="1">
                <a:solidFill>
                  <a:schemeClr val="accent1">
                    <a:lumMod val="75000"/>
                  </a:schemeClr>
                </a:solidFill>
              </a:rPr>
              <a:t>куар</a:t>
            </a: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</a:rPr>
              <a:t>-код</a:t>
            </a:r>
            <a:r>
              <a:rPr lang="ru-RU" sz="2700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sz="27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160589"/>
            <a:ext cx="9025959" cy="3880773"/>
          </a:xfrm>
        </p:spPr>
        <p:txBody>
          <a:bodyPr>
            <a:noAutofit/>
          </a:bodyPr>
          <a:lstStyle/>
          <a:p>
            <a:pPr lvl="0"/>
            <a:r>
              <a:rPr lang="ru-RU" dirty="0" smtClean="0"/>
              <a:t>Приложение </a:t>
            </a:r>
            <a:r>
              <a:rPr lang="ru-RU" dirty="0"/>
              <a:t>№1 Анкета наставника.</a:t>
            </a:r>
          </a:p>
          <a:p>
            <a:pPr lvl="0"/>
            <a:r>
              <a:rPr lang="ru-RU" dirty="0" smtClean="0"/>
              <a:t>Приложение </a:t>
            </a:r>
            <a:r>
              <a:rPr lang="ru-RU" dirty="0"/>
              <a:t>№2.Анкета удовлетворенности наставляемого.</a:t>
            </a:r>
          </a:p>
          <a:p>
            <a:pPr lvl="0"/>
            <a:r>
              <a:rPr lang="ru-RU" dirty="0" smtClean="0"/>
              <a:t>Приложение </a:t>
            </a:r>
            <a:r>
              <a:rPr lang="ru-RU" dirty="0"/>
              <a:t>№3 Анкета для педагога-наставника</a:t>
            </a:r>
          </a:p>
          <a:p>
            <a:pPr lvl="0"/>
            <a:r>
              <a:rPr lang="ru-RU" dirty="0"/>
              <a:t>Приложение №4. База наставников (педагогов) для формы» Учитель-ученик»</a:t>
            </a:r>
          </a:p>
          <a:p>
            <a:pPr lvl="0"/>
            <a:r>
              <a:rPr lang="ru-RU" dirty="0"/>
              <a:t>Приложение №5 Дневник наставляемого.</a:t>
            </a:r>
          </a:p>
          <a:p>
            <a:pPr lvl="0"/>
            <a:r>
              <a:rPr lang="ru-RU" dirty="0"/>
              <a:t>Приложение №6.ДНЕВНИК НАСТАВНИКА</a:t>
            </a:r>
          </a:p>
          <a:p>
            <a:r>
              <a:rPr lang="ru-RU" dirty="0" smtClean="0"/>
              <a:t>Приложение </a:t>
            </a:r>
            <a:r>
              <a:rPr lang="ru-RU" dirty="0"/>
              <a:t>№7ЛИСТ ОЦЕНКИ РАБОТЫ НАСТАВНИКА</a:t>
            </a:r>
          </a:p>
          <a:p>
            <a:pPr lvl="0"/>
            <a:r>
              <a:rPr lang="ru-RU" dirty="0"/>
              <a:t>Приложение №8.ОТЧЕТ НАСТАВНИКА</a:t>
            </a:r>
          </a:p>
          <a:p>
            <a:pPr lvl="0" fontAlgn="base"/>
            <a:r>
              <a:rPr lang="ru-RU" dirty="0"/>
              <a:t>Приложение №9.Тест: оценка достоинств ребенка</a:t>
            </a:r>
          </a:p>
          <a:p>
            <a:pPr lvl="0"/>
            <a:r>
              <a:rPr lang="ru-RU" u="sng" dirty="0"/>
              <a:t>Приложение №10.Самооценка психических состояний (</a:t>
            </a:r>
            <a:r>
              <a:rPr lang="ru-RU" u="sng" dirty="0" err="1"/>
              <a:t>Айзенк</a:t>
            </a:r>
            <a:r>
              <a:rPr lang="ru-RU" u="sng" dirty="0"/>
              <a:t>)</a:t>
            </a:r>
            <a:r>
              <a:rPr lang="ru-RU" dirty="0"/>
              <a:t> </a:t>
            </a:r>
          </a:p>
          <a:p>
            <a:pPr lvl="0"/>
            <a:r>
              <a:rPr lang="ru-RU" dirty="0" smtClean="0"/>
              <a:t>Приложение </a:t>
            </a:r>
            <a:r>
              <a:rPr lang="ru-RU" dirty="0"/>
              <a:t>№11.Методика Н. В. Бузина «Краткий интеллектуальный тест» (КИТ</a:t>
            </a:r>
            <a:r>
              <a:rPr lang="ru-RU" b="1" dirty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1258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421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Автор/команда практики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Автор-составитель:</a:t>
            </a:r>
          </a:p>
          <a:p>
            <a:r>
              <a:rPr lang="ru-RU" b="1" dirty="0" err="1"/>
              <a:t>Пашкурова</a:t>
            </a:r>
            <a:r>
              <a:rPr lang="ru-RU" b="1" dirty="0"/>
              <a:t> Анна Александровна</a:t>
            </a:r>
            <a:endParaRPr lang="ru-RU" dirty="0"/>
          </a:p>
          <a:p>
            <a:r>
              <a:rPr lang="ru-RU" dirty="0" smtClean="0"/>
              <a:t>Учитель </a:t>
            </a:r>
            <a:r>
              <a:rPr lang="ru-RU" dirty="0"/>
              <a:t>физической </a:t>
            </a:r>
            <a:r>
              <a:rPr lang="ru-RU" dirty="0" smtClean="0"/>
              <a:t>культуры МБОУ СОШ № 22, город Уссурийск, Уссурийский городской округ</a:t>
            </a:r>
            <a:endParaRPr lang="ru-RU" dirty="0"/>
          </a:p>
          <a:p>
            <a:r>
              <a:rPr lang="ru-RU" dirty="0"/>
              <a:t>Стаж работы: 9 лет </a:t>
            </a:r>
          </a:p>
          <a:p>
            <a:r>
              <a:rPr lang="ru-RU" dirty="0" smtClean="0"/>
              <a:t> </a:t>
            </a:r>
            <a:r>
              <a:rPr lang="ru-RU" dirty="0"/>
              <a:t>К</a:t>
            </a:r>
            <a:r>
              <a:rPr lang="ru-RU" dirty="0" smtClean="0"/>
              <a:t>онтактные </a:t>
            </a:r>
            <a:r>
              <a:rPr lang="ru-RU" dirty="0"/>
              <a:t>данные </a:t>
            </a:r>
            <a:r>
              <a:rPr lang="ru-RU" dirty="0" smtClean="0"/>
              <a:t>автора – 8 914 973 – 69 – 79; </a:t>
            </a:r>
          </a:p>
          <a:p>
            <a:r>
              <a:rPr lang="ru-RU" dirty="0" smtClean="0"/>
              <a:t>сайт МБОУ СОШ № 22: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7336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1320800"/>
          </a:xfrm>
        </p:spPr>
        <p:txBody>
          <a:bodyPr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Рекламное описание практики / краткая аннотация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Программа наставничества УЧИТЕЛЬ </a:t>
            </a:r>
            <a:r>
              <a:rPr lang="ru-RU" b="1" dirty="0" smtClean="0"/>
              <a:t>– УЧЕНИК «</a:t>
            </a:r>
            <a:r>
              <a:rPr lang="ru-RU" b="1" dirty="0"/>
              <a:t>Шаг к профессии</a:t>
            </a:r>
            <a:r>
              <a:rPr lang="ru-RU" b="1" dirty="0" smtClean="0"/>
              <a:t>» будет интересна всем неравнодушным педагогам, тем, кто видит в учениках свое продолжение. </a:t>
            </a:r>
            <a:endParaRPr lang="ru-RU" dirty="0"/>
          </a:p>
          <a:p>
            <a:r>
              <a:rPr lang="ru-RU" dirty="0" smtClean="0"/>
              <a:t>Программа носит практический характер, направлена на развитие у выпускников школы интереса к выбору профессии «УЧИТЕЛЬ».</a:t>
            </a:r>
          </a:p>
          <a:p>
            <a:r>
              <a:rPr lang="ru-RU" dirty="0" smtClean="0"/>
              <a:t>В ходе реализации программы будут максимально полно раскрыты индивидуальные возможности </a:t>
            </a:r>
            <a:r>
              <a:rPr lang="ru-RU" dirty="0"/>
              <a:t>и </a:t>
            </a:r>
            <a:r>
              <a:rPr lang="ru-RU" dirty="0" smtClean="0"/>
              <a:t>спортивные достижения </a:t>
            </a:r>
            <a:r>
              <a:rPr lang="ru-RU" dirty="0"/>
              <a:t>наставляемых, необходимые для успешной личной и профессиональной </a:t>
            </a:r>
            <a:r>
              <a:rPr lang="ru-RU" dirty="0" smtClean="0"/>
              <a:t>самореализации.</a:t>
            </a:r>
          </a:p>
          <a:p>
            <a:r>
              <a:rPr lang="ru-RU" dirty="0" smtClean="0"/>
              <a:t> А также будут созданы условия </a:t>
            </a:r>
            <a:r>
              <a:rPr lang="ru-RU" dirty="0"/>
              <a:t>для формирования эффективной системы поддержки, самоопределения и профессиональной ориентации обучающихся. </a:t>
            </a:r>
            <a:endParaRPr lang="ru-RU" dirty="0" smtClean="0"/>
          </a:p>
          <a:p>
            <a:r>
              <a:rPr lang="ru-RU" dirty="0" smtClean="0"/>
              <a:t>И как результат успешной практики поступление наставляемых на педагогические факультеты ВУЗов Приморского края.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8932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Целевая аудитория (Для кого предназначена практика?).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Программа рассчитана на два года.</a:t>
            </a:r>
            <a:endParaRPr lang="ru-RU" dirty="0"/>
          </a:p>
          <a:p>
            <a:r>
              <a:rPr lang="ru-RU" b="1" dirty="0"/>
              <a:t>Целевая </a:t>
            </a:r>
            <a:r>
              <a:rPr lang="ru-RU" b="1" dirty="0" smtClean="0"/>
              <a:t>аудитория</a:t>
            </a:r>
            <a:r>
              <a:rPr lang="ru-RU" dirty="0" smtClean="0"/>
              <a:t>: </a:t>
            </a:r>
            <a:r>
              <a:rPr lang="ru-RU" dirty="0"/>
              <a:t>учащиеся 10 «Б» </a:t>
            </a:r>
            <a:r>
              <a:rPr lang="ru-RU" dirty="0" smtClean="0"/>
              <a:t>(Педагогический класс):</a:t>
            </a:r>
            <a:endParaRPr lang="ru-RU" dirty="0"/>
          </a:p>
          <a:p>
            <a:r>
              <a:rPr lang="ru-RU" dirty="0"/>
              <a:t>Вдовин Евгений, Остряков Владислав, Иванов Аркадий..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9347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Решаемая проблема (почему это делаем? Какую проблему и потребность решаем?)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dirty="0"/>
              <a:t>Создание программы наставничества продиктовано велением времени. </a:t>
            </a:r>
            <a:endParaRPr lang="ru-RU" dirty="0" smtClean="0"/>
          </a:p>
          <a:p>
            <a:r>
              <a:rPr lang="ru-RU" dirty="0"/>
              <a:t>Сегодня в школах города, да и во всем Приморском крае остро стоит проблема нехватки педагогических кадров, в том числе и учителей физической культуры, тренеров спортивных школ</a:t>
            </a:r>
            <a:r>
              <a:rPr lang="ru-RU" dirty="0" smtClean="0"/>
              <a:t>.</a:t>
            </a:r>
          </a:p>
          <a:p>
            <a:r>
              <a:rPr lang="ru-RU" dirty="0"/>
              <a:t>Решение данной проблемы стало для меня основополагающим при разработке программы наставничества УЧИТЕЛЬ – УЧЕНИК. </a:t>
            </a:r>
            <a:endParaRPr lang="ru-RU" dirty="0" smtClean="0"/>
          </a:p>
          <a:p>
            <a:r>
              <a:rPr lang="ru-RU" dirty="0"/>
              <a:t>Данная программа очень актуальна для нашей   школы, так как педагогический коллектив школы строит свою работу таким образом, чтобы будущие выпускники школы выбрали профессию «УЧИТЕЛЬ» со школьной скамьи, а моя задача подготовить будущих учителей физической культуры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 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1098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–Описание практики (цели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 структуре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SMART)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9586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Описание практики: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9478" y="1548030"/>
            <a:ext cx="8596668" cy="4781749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Назначение </a:t>
            </a:r>
            <a:r>
              <a:rPr lang="ru-RU" dirty="0"/>
              <a:t>программы «УЧИТЕЛЬ - УЧЕНИК»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/>
              <a:t>создание такого взаимодействия педагогов и учащегося, в ходе которого решается широкий круг задач, связанных с самоопределением выпускника в окружающем образовательном пространстве, обеспечением понимания обучающих возможностей использования собственных ресурсов, ресурсов школы и других образовательных учреждений для достижения поставленных целей и задач, выстраиванием вместе с ним его индивидуальной образовательной траектории. Педагог выступает в роли сопровождающего и наставника, который может помочь поставить цель, сорганизовать внутренние и внешние ресурсы для ее достижения, при условии, что весь процесс сопровождения будет основан на активности самого учащегося, совершающего реальные действия, регулируемые им самим. </a:t>
            </a:r>
            <a:endParaRPr lang="ru-RU" dirty="0" smtClean="0"/>
          </a:p>
          <a:p>
            <a:r>
              <a:rPr lang="ru-RU" dirty="0"/>
              <a:t>Сопровождение рассматривается как особая сфера деятельности педагога, ориентированная на взаимодействие с выпускником по поддержке его в становлении личностного роста, социальной адаптации, принятии решения об избираемой профессиональной деятельности и др. 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1659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4399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Описание практики пошаговое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описание практики </a:t>
            </a: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</a:rPr>
              <a:t>(с указанием действующих лиц, инструментов, организационно-управленческих схем взаимодействия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79720"/>
            <a:ext cx="8596668" cy="4061642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Организация </a:t>
            </a:r>
            <a:r>
              <a:rPr lang="ru-RU" dirty="0"/>
              <a:t>наставничества в процессе развития </a:t>
            </a:r>
            <a:r>
              <a:rPr lang="ru-RU" b="1" dirty="0" err="1"/>
              <a:t>Soft</a:t>
            </a:r>
            <a:r>
              <a:rPr lang="ru-RU" b="1" dirty="0"/>
              <a:t> </a:t>
            </a:r>
            <a:r>
              <a:rPr lang="ru-RU" b="1" dirty="0" err="1"/>
              <a:t>skills</a:t>
            </a:r>
            <a:r>
              <a:rPr lang="ru-RU" b="1" dirty="0"/>
              <a:t> (гибкие навыки ученика) ученика для понимания профессии учитель, </a:t>
            </a:r>
            <a:r>
              <a:rPr lang="ru-RU" dirty="0"/>
              <a:t>носит поэтапный характер и включает в себя формирование и развитие функциональных и личностных компонентов деятельности будущего педагога (проектировочного, организационного, конструктивного, аналитического) и соответствующих им профессионально важных качеств. Поэтому можно выстраивать свою деятельность в </a:t>
            </a:r>
            <a:r>
              <a:rPr lang="ru-RU" b="1" dirty="0"/>
              <a:t>три этапа </a:t>
            </a:r>
            <a:r>
              <a:rPr lang="ru-RU" dirty="0"/>
              <a:t>в соответствии с этапами становления будущего учителя:</a:t>
            </a:r>
          </a:p>
          <a:p>
            <a:r>
              <a:rPr lang="ru-RU" dirty="0"/>
              <a:t>· адаптация (освоение норм профессии, её ценностей, приобретение автономности);</a:t>
            </a:r>
          </a:p>
          <a:p>
            <a:r>
              <a:rPr lang="ru-RU" dirty="0"/>
              <a:t>· стабилизация (приобретение профессиональной компетентности, успешности);</a:t>
            </a:r>
          </a:p>
          <a:p>
            <a:r>
              <a:rPr lang="ru-RU" dirty="0"/>
              <a:t>· преобразование (достижение целостности, самодостаточности, автономности и способности к инновационной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3706079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23695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Описание практики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</a:rPr>
              <a:t>краткая </a:t>
            </a: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</a:rPr>
              <a:t>характеристика подходов, форм и методов работы, использовавшихся в ходе реализации 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</a:rPr>
              <a:t>практики)</a:t>
            </a:r>
            <a:endParaRPr lang="ru-RU" sz="2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846555"/>
            <a:ext cx="8596668" cy="4527612"/>
          </a:xfrm>
        </p:spPr>
        <p:txBody>
          <a:bodyPr>
            <a:normAutofit lnSpcReduction="10000"/>
          </a:bodyPr>
          <a:lstStyle/>
          <a:p>
            <a:pPr marL="0" lvl="1" indent="0" algn="ctr">
              <a:buNone/>
            </a:pPr>
            <a:r>
              <a:rPr lang="ru-RU" dirty="0"/>
              <a:t> </a:t>
            </a:r>
            <a:r>
              <a:rPr lang="ru-RU" b="1" dirty="0" smtClean="0"/>
              <a:t> </a:t>
            </a:r>
            <a:r>
              <a:rPr lang="ru-RU" sz="1400" dirty="0"/>
              <a:t> </a:t>
            </a:r>
            <a:r>
              <a:rPr lang="ru-RU" sz="1800" dirty="0"/>
              <a:t>Взаимодействие наставника и наставляемого ведется в режиме внеурочной деятельности: </a:t>
            </a:r>
            <a:endParaRPr lang="ru-RU" sz="1800" dirty="0" smtClean="0"/>
          </a:p>
          <a:p>
            <a:pPr marL="0" lvl="1" indent="0" algn="just">
              <a:buNone/>
            </a:pPr>
            <a:r>
              <a:rPr lang="ru-RU" sz="1800" dirty="0" smtClean="0"/>
              <a:t>Формы: консультации </a:t>
            </a:r>
            <a:r>
              <a:rPr lang="ru-RU" sz="1800" dirty="0"/>
              <a:t>по предметам, отработка умений и навыков, устранение пробелов в знаниях обучающегося, беседы, знакомство с дополнительной литературой, с ресурсами Интернета по определенным темам, подготовка к конкурсам и олимпиадам, участие в конкурсах и олимпиадах,  мероприятиям школьного сообщества, совместные походы на спортивные и культурные мероприятия, способствующие развитию чувства </a:t>
            </a:r>
            <a:r>
              <a:rPr lang="ru-RU" sz="1800" dirty="0" smtClean="0"/>
              <a:t>сопричастности и др.</a:t>
            </a:r>
          </a:p>
          <a:p>
            <a:pPr marL="0" lvl="1" indent="0" algn="just">
              <a:buNone/>
            </a:pPr>
            <a:r>
              <a:rPr lang="ru-RU" sz="1800" dirty="0" smtClean="0"/>
              <a:t>Методы: </a:t>
            </a:r>
            <a:r>
              <a:rPr lang="ru-RU" sz="1800" dirty="0" err="1" smtClean="0"/>
              <a:t>тренинговые</a:t>
            </a:r>
            <a:r>
              <a:rPr lang="ru-RU" sz="1800" dirty="0" smtClean="0"/>
              <a:t> </a:t>
            </a:r>
            <a:r>
              <a:rPr lang="ru-RU" sz="1800" dirty="0"/>
              <a:t>технологии, технологии профильных и профессиональных проб, активизирующие методики, технологии работы с портфолио, проектные технологии, информационные технологии, проектная деятельность  мероприятия школьного сообщества. Присутствие на занятиях (определение образовательной траектории</a:t>
            </a:r>
            <a:r>
              <a:rPr lang="ru-RU" sz="1800" dirty="0" smtClean="0"/>
              <a:t>). </a:t>
            </a:r>
            <a:r>
              <a:rPr lang="ru-RU" sz="1800" dirty="0"/>
              <a:t>Выездные мероприятия Совместное создание проекта или продукта, социально значимая деятельность</a:t>
            </a:r>
          </a:p>
        </p:txBody>
      </p:sp>
    </p:spTree>
    <p:extLst>
      <p:ext uri="{BB962C8B-B14F-4D97-AF65-F5344CB8AC3E}">
        <p14:creationId xmlns:p14="http://schemas.microsoft.com/office/powerpoint/2010/main" val="6207616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265</TotalTime>
  <Words>929</Words>
  <Application>Microsoft Office PowerPoint</Application>
  <PresentationFormat>Произвольный</PresentationFormat>
  <Paragraphs>59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Грань</vt:lpstr>
      <vt:lpstr>Программа наставничества  УЧИТЕЛЬ - УЧЕНИК «Шаг к профессии»</vt:lpstr>
      <vt:lpstr>Автор/команда практики</vt:lpstr>
      <vt:lpstr>Рекламное описание практики / краткая аннотация</vt:lpstr>
      <vt:lpstr>Целевая аудитория (Для кого предназначена практика?).</vt:lpstr>
      <vt:lpstr>Решаемая проблема (почему это делаем? Какую проблему и потребность решаем?)</vt:lpstr>
      <vt:lpstr>–Описание практики (цели в структуре SMART)</vt:lpstr>
      <vt:lpstr> Описание практики: </vt:lpstr>
      <vt:lpstr>Описание практики пошаговое описание практики (с указанием действующих лиц, инструментов, организационно-управленческих схем взаимодействия)</vt:lpstr>
      <vt:lpstr>Описание практики (краткая характеристика подходов, форм и методов работы, использовавшихся в ходе реализации практики)</vt:lpstr>
      <vt:lpstr> краткое описание наиболее яркого и показательного примера из опыта реализации практики</vt:lpstr>
      <vt:lpstr>описание критериев результативности (количественные и качественные показатели) в корреляции со SMART-целями;</vt:lpstr>
      <vt:lpstr> Дополнительные материалы (приложения), а также подборка фотографий (не более 10) для включения их в фотогалерею сообщества (только куар-код)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наставничества  УЧИТЕЛЬ - УЧЕНИК «Шаг к профессии»</dc:title>
  <dc:creator>MSI</dc:creator>
  <cp:lastModifiedBy>home</cp:lastModifiedBy>
  <cp:revision>19</cp:revision>
  <dcterms:created xsi:type="dcterms:W3CDTF">2024-12-02T05:17:09Z</dcterms:created>
  <dcterms:modified xsi:type="dcterms:W3CDTF">2024-12-02T11:22:14Z</dcterms:modified>
</cp:coreProperties>
</file>