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0358E-3132-4F47-9D28-1B941172CE0F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5E72E-5C76-4546-AB34-1C0F512CCD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7290" y="214290"/>
            <a:ext cx="62151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Профилактика вовлечения школьников в современные подростково-молодёжные неформальные группы и субкультуры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484552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01122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Основные причины участия школьников в неформальных объединениях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0063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Стремление к необычному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Низкая успеваемость и отчуждение от классного коллектива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Отсутствие общественно полезной деятельности, равнодушие к учебе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Потребность в эмоциональной разрядке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Одинаковость в требованиях ко всем ученикам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Недостаток внимания в семьях, безнадзорность,  чувство одиночества, ненужности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Новизна, своеобразие впечатлений, чувство свободы</a:t>
            </a:r>
          </a:p>
          <a:p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Возможность заявить  протест</a:t>
            </a:r>
          </a:p>
          <a:p>
            <a:endParaRPr lang="ru-RU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15716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 за внимание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26" name="Picture 2" descr="E:\анимашки\Анимированные рисунки по темам\Руки\1\Entertainment-0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947988"/>
            <a:ext cx="4786346" cy="25527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42853"/>
            <a:ext cx="60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актуальность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 useBgFill="1">
        <p:nvSpPr>
          <p:cNvPr id="5" name="Прямоугольник с двумя скругленными соседними углами 4"/>
          <p:cNvSpPr/>
          <p:nvPr/>
        </p:nvSpPr>
        <p:spPr>
          <a:xfrm>
            <a:off x="571472" y="1000108"/>
            <a:ext cx="8215370" cy="5143536"/>
          </a:xfrm>
          <a:prstGeom prst="round2SameRect">
            <a:avLst>
              <a:gd name="adj1" fmla="val 7134"/>
              <a:gd name="adj2" fmla="val 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Неформальные молодёжные объединения – это очень актуальная проблема на сегодняшний день, т.к «осваивая социальную реальность,  в поисках «выхода» в общественную жизнь взрослых, молодежь, стремясь проявить самостоятельность и расширить собственные права, формирует свою среду, принимает участие в различных неформальные объединениях»</a:t>
            </a:r>
            <a:endParaRPr 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077214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Причины возникновения неформальных молодёжных объединений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Протест против существующих порядков и поиск более справедливых и достойных форм человеческого существования.</a:t>
            </a:r>
          </a:p>
          <a:p>
            <a:pPr>
              <a:buNone/>
            </a:pP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Этот протест значительно усилился в период общественных переломов и кризисов.</a:t>
            </a:r>
          </a:p>
          <a:p>
            <a:pPr>
              <a:buNone/>
            </a:pP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143800" cy="1000132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Классификация неформальных объединений</a:t>
            </a:r>
            <a:endParaRPr lang="ru-RU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928802"/>
            <a:ext cx="7429552" cy="3000396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социальной направленности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направленности интересов, по видам деятельности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базовым субкультурам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Экстремистские, неэкстремистские</a:t>
            </a: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социальной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направленности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500726"/>
          </a:xfrm>
        </p:spPr>
        <p:txBody>
          <a:bodyPr/>
          <a:lstStyle/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Просоциальные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демократические, социально активные, направляющие дела на благо людям</a:t>
            </a: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Асоциальные 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сторонники серьезных социальных проблем, основанные на совместном времяпрепровождении и развлечениях.</a:t>
            </a: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Антисоциальные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авторитарные по структуре, направленные на нарушения общественного порядка и т.д. </a:t>
            </a: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329642" cy="85725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Times New Roman" pitchFamily="18" charset="0"/>
              </a:rPr>
              <a:t>По направленности интересов, по видам деятельности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85925"/>
            <a:ext cx="8143932" cy="3643339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Группы культурно-досуговой ориентации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Группы альтернативного образа жизни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Группы социальной инициативы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Социально-политические группы</a:t>
            </a:r>
          </a:p>
          <a:p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 базовым субкультурам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5429288"/>
          </a:xfrm>
        </p:spPr>
        <p:txBody>
          <a:bodyPr>
            <a:normAutofit lnSpcReduction="10000"/>
          </a:bodyPr>
          <a:lstStyle/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Ролевое  сообщество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стремление человека уйти от мрачной действительности в мир иллюзий</a:t>
            </a: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Хиппи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 ориентированная деятельность</a:t>
            </a: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Панки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агрессивное поведение</a:t>
            </a: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Националисты-ксенофобы</a:t>
            </a:r>
            <a:r>
              <a:rPr lang="ru-RU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агрессивное поведение</a:t>
            </a:r>
          </a:p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Некрофетишисты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чрезмерное увлечение оккультизмом</a:t>
            </a: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Неэкстремистские и экстремистские объединения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Неэкстремистские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хиппи, готы, эмо, ролевое сообщество, панки, алисоманы, киноманы, анархисты, антифашисты, сатанисты</a:t>
            </a:r>
          </a:p>
          <a:p>
            <a:pPr algn="ctr">
              <a:buNone/>
            </a:pPr>
            <a:endParaRPr lang="ru-RU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Экстремистские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White Power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национал-большевистская партия, дьяволопоклонники, скинхеды</a:t>
            </a:r>
          </a:p>
          <a:p>
            <a:pPr>
              <a:buNone/>
            </a:pPr>
            <a:endParaRPr lang="ru-RU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Педагогические принципы работы: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143404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Принцип самоценности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Групповой принцип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Социально-пространственный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Временной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Биографический</a:t>
            </a:r>
          </a:p>
          <a:p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Принцип среды</a:t>
            </a:r>
          </a:p>
          <a:p>
            <a:endParaRPr lang="ru-RU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316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Причины возникновения неформальных молодёжных объединений</vt:lpstr>
      <vt:lpstr>Классификация неформальных объединений</vt:lpstr>
      <vt:lpstr> по социальной направленности</vt:lpstr>
      <vt:lpstr>По направленности интересов, по видам деятельности</vt:lpstr>
      <vt:lpstr>По базовым субкультурам</vt:lpstr>
      <vt:lpstr>Неэкстремистские и экстремистские объединения</vt:lpstr>
      <vt:lpstr>Педагогические принципы работы:</vt:lpstr>
      <vt:lpstr>Основные причины участия школьников в неформальных объединениях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OrlovaNP</cp:lastModifiedBy>
  <cp:revision>19</cp:revision>
  <dcterms:created xsi:type="dcterms:W3CDTF">2012-08-01T11:30:26Z</dcterms:created>
  <dcterms:modified xsi:type="dcterms:W3CDTF">2015-02-28T11:17:47Z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